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60" r:id="rId4"/>
    <p:sldId id="267" r:id="rId5"/>
    <p:sldId id="268" r:id="rId6"/>
    <p:sldId id="274" r:id="rId7"/>
    <p:sldId id="269" r:id="rId8"/>
    <p:sldId id="270" r:id="rId9"/>
    <p:sldId id="275" r:id="rId10"/>
    <p:sldId id="273" r:id="rId11"/>
    <p:sldId id="261" r:id="rId12"/>
    <p:sldId id="262" r:id="rId13"/>
    <p:sldId id="271" r:id="rId14"/>
    <p:sldId id="263" r:id="rId15"/>
    <p:sldId id="277" r:id="rId16"/>
    <p:sldId id="264" r:id="rId17"/>
    <p:sldId id="265" r:id="rId18"/>
    <p:sldId id="266" r:id="rId19"/>
    <p:sldId id="281" r:id="rId20"/>
    <p:sldId id="282" r:id="rId21"/>
    <p:sldId id="276" r:id="rId22"/>
    <p:sldId id="258" r:id="rId23"/>
    <p:sldId id="278" r:id="rId24"/>
    <p:sldId id="279" r:id="rId25"/>
    <p:sldId id="280" r:id="rId26"/>
    <p:sldId id="259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5" autoAdjust="0"/>
    <p:restoredTop sz="94660"/>
  </p:normalViewPr>
  <p:slideViewPr>
    <p:cSldViewPr>
      <p:cViewPr varScale="1">
        <p:scale>
          <a:sx n="103" d="100"/>
          <a:sy n="103" d="100"/>
        </p:scale>
        <p:origin x="2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9212C-AD25-44B2-8650-71F389D59470}" type="datetimeFigureOut">
              <a:rPr lang="cs-CZ" smtClean="0"/>
              <a:t>16. 11. 2015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BD46C-F39A-4D82-9335-6C15A934EF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7325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BD46C-F39A-4D82-9335-6C15A934EFF9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881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FD6B-F9B4-4A00-9674-89EAC46B6D22}" type="datetimeFigureOut">
              <a:rPr lang="cs-CZ" smtClean="0"/>
              <a:pPr/>
              <a:t>16. 11. 2015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B3E3-95E7-4347-A711-F3097406ACB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FD6B-F9B4-4A00-9674-89EAC46B6D22}" type="datetimeFigureOut">
              <a:rPr lang="cs-CZ" smtClean="0"/>
              <a:pPr/>
              <a:t>16. 11. 2015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B3E3-95E7-4347-A711-F3097406ACB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FD6B-F9B4-4A00-9674-89EAC46B6D22}" type="datetimeFigureOut">
              <a:rPr lang="cs-CZ" smtClean="0"/>
              <a:pPr/>
              <a:t>16. 11. 2015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B3E3-95E7-4347-A711-F3097406ACB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FD6B-F9B4-4A00-9674-89EAC46B6D22}" type="datetimeFigureOut">
              <a:rPr lang="cs-CZ" smtClean="0"/>
              <a:pPr/>
              <a:t>16. 11. 2015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B3E3-95E7-4347-A711-F3097406ACB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FD6B-F9B4-4A00-9674-89EAC46B6D22}" type="datetimeFigureOut">
              <a:rPr lang="cs-CZ" smtClean="0"/>
              <a:pPr/>
              <a:t>16. 11. 2015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B3E3-95E7-4347-A711-F3097406ACB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FD6B-F9B4-4A00-9674-89EAC46B6D22}" type="datetimeFigureOut">
              <a:rPr lang="cs-CZ" smtClean="0"/>
              <a:pPr/>
              <a:t>16. 11. 2015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B3E3-95E7-4347-A711-F3097406ACB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FD6B-F9B4-4A00-9674-89EAC46B6D22}" type="datetimeFigureOut">
              <a:rPr lang="cs-CZ" smtClean="0"/>
              <a:pPr/>
              <a:t>16. 11. 2015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B3E3-95E7-4347-A711-F3097406ACB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FD6B-F9B4-4A00-9674-89EAC46B6D22}" type="datetimeFigureOut">
              <a:rPr lang="cs-CZ" smtClean="0"/>
              <a:pPr/>
              <a:t>16. 11. 2015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B3E3-95E7-4347-A711-F3097406ACB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FD6B-F9B4-4A00-9674-89EAC46B6D22}" type="datetimeFigureOut">
              <a:rPr lang="cs-CZ" smtClean="0"/>
              <a:pPr/>
              <a:t>16. 11. 2015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B3E3-95E7-4347-A711-F3097406ACB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FD6B-F9B4-4A00-9674-89EAC46B6D22}" type="datetimeFigureOut">
              <a:rPr lang="cs-CZ" smtClean="0"/>
              <a:pPr/>
              <a:t>16. 11. 2015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B3E3-95E7-4347-A711-F3097406ACB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FD6B-F9B4-4A00-9674-89EAC46B6D22}" type="datetimeFigureOut">
              <a:rPr lang="cs-CZ" smtClean="0"/>
              <a:pPr/>
              <a:t>16. 11. 2015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176B3E3-95E7-4347-A711-F3097406ACB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BEFD6B-F9B4-4A00-9674-89EAC46B6D22}" type="datetimeFigureOut">
              <a:rPr lang="cs-CZ" smtClean="0"/>
              <a:pPr/>
              <a:t>16. 11. 2015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76B3E3-95E7-4347-A711-F3097406ACBB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youtube.com/watch?v=-rzUQKyU3G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bPilvb6ohE" TargetMode="External"/><Relationship Id="rId2" Type="http://schemas.openxmlformats.org/officeDocument/2006/relationships/hyperlink" Target="https://www.youtube.com/watch?v=HMs8Cu8PNK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-rzUQKyU3G8" TargetMode="External"/><Relationship Id="rId5" Type="http://schemas.openxmlformats.org/officeDocument/2006/relationships/hyperlink" Target="https://www.youtube.com/watch?v=vdg9gkmWsEA" TargetMode="External"/><Relationship Id="rId4" Type="http://schemas.openxmlformats.org/officeDocument/2006/relationships/hyperlink" Target="https://www.youtube.com/watch?v=OyuIAUlL5IU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bazilisek-h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3071810"/>
            <a:ext cx="2193263" cy="2617294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perspectiveHeroicExtremeLeftFacing"/>
            <a:lightRig rig="threePt" dir="t"/>
          </a:scene3d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71472" y="1214422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cs-CZ" sz="9600" dirty="0" smtClean="0">
                <a:latin typeface="Edwardian Script ITC" pitchFamily="66" charset="0"/>
              </a:rPr>
              <a:t>Jedovatí hadi</a:t>
            </a:r>
            <a:endParaRPr lang="cs-CZ" sz="9600" dirty="0">
              <a:latin typeface="Edwardian Script ITC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43636" y="5786454"/>
            <a:ext cx="2744526" cy="629092"/>
          </a:xfrm>
        </p:spPr>
        <p:txBody>
          <a:bodyPr/>
          <a:lstStyle/>
          <a:p>
            <a:r>
              <a:rPr lang="cs-CZ" dirty="0" smtClean="0"/>
              <a:t>Monika Spáčilová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Jedové žlázy </a:t>
            </a:r>
            <a:r>
              <a:rPr lang="cs-CZ" dirty="0" err="1" smtClean="0"/>
              <a:t>užovkovců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57158" y="1500174"/>
            <a:ext cx="8329642" cy="5072098"/>
          </a:xfrm>
        </p:spPr>
        <p:txBody>
          <a:bodyPr>
            <a:normAutofit fontScale="85000" lnSpcReduction="10000"/>
          </a:bodyPr>
          <a:lstStyle/>
          <a:p>
            <a:r>
              <a:rPr lang="cs-CZ" sz="2000" dirty="0" smtClean="0"/>
              <a:t>tradičně – jedovatý had by měl mít diferencované zuby a žlázy produkující jed</a:t>
            </a:r>
          </a:p>
          <a:p>
            <a:r>
              <a:rPr lang="cs-CZ" sz="2000" dirty="0" smtClean="0"/>
              <a:t>signály jedovatosti = schopnost produkovat toxiny a přítomnost sekrečních buněk v horní čelisti </a:t>
            </a:r>
            <a:r>
              <a:rPr lang="cs-CZ" sz="2000" dirty="0" smtClean="0">
                <a:sym typeface="Wingdings" pitchFamily="2" charset="2"/>
              </a:rPr>
              <a:t></a:t>
            </a:r>
          </a:p>
          <a:p>
            <a:pPr>
              <a:buFont typeface="Wingdings"/>
              <a:buChar char="à"/>
            </a:pPr>
            <a:r>
              <a:rPr lang="cs-CZ" sz="2000" b="1" dirty="0" smtClean="0">
                <a:sym typeface="Wingdings" pitchFamily="2" charset="2"/>
              </a:rPr>
              <a:t>UŽOVKOVCI</a:t>
            </a:r>
            <a:r>
              <a:rPr lang="cs-CZ" sz="2000" dirty="0" smtClean="0">
                <a:sym typeface="Wingdings" pitchFamily="2" charset="2"/>
              </a:rPr>
              <a:t> (</a:t>
            </a:r>
            <a:r>
              <a:rPr lang="cs-CZ" sz="2000" dirty="0" err="1" smtClean="0">
                <a:sym typeface="Wingdings" pitchFamily="2" charset="2"/>
              </a:rPr>
              <a:t>Colubroidea</a:t>
            </a:r>
            <a:r>
              <a:rPr lang="cs-CZ" sz="2000" dirty="0" smtClean="0">
                <a:sym typeface="Wingdings" pitchFamily="2" charset="2"/>
              </a:rPr>
              <a:t>)                                                                          -  nejodvozenější skupina hadů, evolučně úspěšná a druhově bohatá</a:t>
            </a:r>
          </a:p>
          <a:p>
            <a:pPr>
              <a:buNone/>
            </a:pPr>
            <a:r>
              <a:rPr lang="cs-CZ" sz="2000" dirty="0" smtClean="0">
                <a:sym typeface="Wingdings" pitchFamily="2" charset="2"/>
              </a:rPr>
              <a:t>     85% všech žijících hadů</a:t>
            </a:r>
          </a:p>
          <a:p>
            <a:pPr>
              <a:buNone/>
            </a:pPr>
            <a:endParaRPr lang="cs-CZ" sz="2000" dirty="0" smtClean="0">
              <a:sym typeface="Wingdings" pitchFamily="2" charset="2"/>
            </a:endParaRPr>
          </a:p>
          <a:p>
            <a:pPr>
              <a:buNone/>
            </a:pPr>
            <a:r>
              <a:rPr lang="cs-CZ" sz="2000" dirty="0" smtClean="0">
                <a:sym typeface="Wingdings" pitchFamily="2" charset="2"/>
              </a:rPr>
              <a:t>4 čeledi: užovkovití                  </a:t>
            </a:r>
            <a:r>
              <a:rPr lang="cs-CZ" sz="2000" dirty="0" err="1" smtClean="0">
                <a:sym typeface="Wingdings" pitchFamily="2" charset="2"/>
              </a:rPr>
              <a:t>Duvernoyova</a:t>
            </a:r>
            <a:r>
              <a:rPr lang="cs-CZ" sz="2000" dirty="0" smtClean="0">
                <a:sym typeface="Wingdings" pitchFamily="2" charset="2"/>
              </a:rPr>
              <a:t> žláza</a:t>
            </a:r>
          </a:p>
          <a:p>
            <a:pPr>
              <a:buNone/>
            </a:pPr>
            <a:r>
              <a:rPr lang="cs-CZ" sz="2000" dirty="0" smtClean="0">
                <a:sym typeface="Wingdings" pitchFamily="2" charset="2"/>
              </a:rPr>
              <a:t>               </a:t>
            </a:r>
            <a:r>
              <a:rPr lang="cs-CZ" sz="2000" dirty="0" err="1" smtClean="0">
                <a:sym typeface="Wingdings" pitchFamily="2" charset="2"/>
              </a:rPr>
              <a:t>korálovcovití</a:t>
            </a:r>
            <a:r>
              <a:rPr lang="cs-CZ" sz="2000" dirty="0" smtClean="0">
                <a:sym typeface="Wingdings" pitchFamily="2" charset="2"/>
              </a:rPr>
              <a:t> </a:t>
            </a:r>
          </a:p>
          <a:p>
            <a:pPr>
              <a:buNone/>
            </a:pPr>
            <a:r>
              <a:rPr lang="cs-CZ" sz="2000" dirty="0" smtClean="0">
                <a:sym typeface="Wingdings" pitchFamily="2" charset="2"/>
              </a:rPr>
              <a:t>               zmijovití                     jedová žláza</a:t>
            </a:r>
          </a:p>
          <a:p>
            <a:pPr>
              <a:buNone/>
            </a:pPr>
            <a:r>
              <a:rPr lang="cs-CZ" sz="2000" dirty="0" smtClean="0">
                <a:sym typeface="Wingdings" pitchFamily="2" charset="2"/>
              </a:rPr>
              <a:t>               </a:t>
            </a:r>
            <a:r>
              <a:rPr lang="cs-CZ" sz="2000" dirty="0" err="1" smtClean="0">
                <a:sym typeface="Wingdings" pitchFamily="2" charset="2"/>
              </a:rPr>
              <a:t>zemězmijovití</a:t>
            </a:r>
            <a:endParaRPr lang="cs-CZ" sz="2000" dirty="0" smtClean="0">
              <a:sym typeface="Wingdings" pitchFamily="2" charset="2"/>
            </a:endParaRP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      přítomnost žlázy není nutně vázána na diferencovaný chrup horní čelisti a naopak</a:t>
            </a:r>
          </a:p>
          <a:p>
            <a:pPr>
              <a:buNone/>
            </a:pPr>
            <a:r>
              <a:rPr lang="cs-CZ" sz="2000" dirty="0" smtClean="0"/>
              <a:t>      původní = </a:t>
            </a:r>
            <a:r>
              <a:rPr lang="cs-CZ" sz="2000" dirty="0" err="1" smtClean="0"/>
              <a:t>hornoretní</a:t>
            </a:r>
            <a:r>
              <a:rPr lang="cs-CZ" sz="2000" dirty="0" smtClean="0"/>
              <a:t> žláza u skupiny </a:t>
            </a:r>
            <a:r>
              <a:rPr lang="cs-CZ" sz="2000" dirty="0" err="1" smtClean="0"/>
              <a:t>Xenodermitinae</a:t>
            </a: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      u ostatních skupin užovek </a:t>
            </a:r>
            <a:r>
              <a:rPr lang="cs-CZ" sz="2000" dirty="0" err="1" smtClean="0"/>
              <a:t>Duvernoyova</a:t>
            </a:r>
            <a:r>
              <a:rPr lang="cs-CZ" sz="2000" dirty="0" smtClean="0"/>
              <a:t> žláza produkující toxiny(odlišná od jedové žlázy)</a:t>
            </a:r>
          </a:p>
          <a:p>
            <a:pPr>
              <a:buNone/>
            </a:pPr>
            <a:r>
              <a:rPr lang="cs-CZ" sz="2000" dirty="0" smtClean="0"/>
              <a:t>      pravé jedové žlázy se vyskytují jen u hadů s předními jedovými zuby(zmijovití, </a:t>
            </a:r>
            <a:r>
              <a:rPr lang="cs-CZ" sz="2000" dirty="0" err="1" smtClean="0"/>
              <a:t>korálovcovití</a:t>
            </a:r>
            <a:r>
              <a:rPr lang="cs-CZ" sz="2000" dirty="0" smtClean="0"/>
              <a:t> a </a:t>
            </a:r>
            <a:r>
              <a:rPr lang="cs-CZ" sz="2000" dirty="0" err="1" smtClean="0"/>
              <a:t>zemězmijovití</a:t>
            </a:r>
            <a:r>
              <a:rPr lang="cs-CZ" sz="2000" dirty="0" smtClean="0"/>
              <a:t>).</a:t>
            </a:r>
            <a:endParaRPr lang="cs-CZ" sz="2000" dirty="0"/>
          </a:p>
        </p:txBody>
      </p:sp>
      <p:cxnSp>
        <p:nvCxnSpPr>
          <p:cNvPr id="5" name="Přímá spojovací šipka 4"/>
          <p:cNvCxnSpPr/>
          <p:nvPr/>
        </p:nvCxnSpPr>
        <p:spPr>
          <a:xfrm>
            <a:off x="2357422" y="3571876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avá složená závorka 5"/>
          <p:cNvSpPr/>
          <p:nvPr/>
        </p:nvSpPr>
        <p:spPr>
          <a:xfrm>
            <a:off x="2714612" y="3786190"/>
            <a:ext cx="428628" cy="64294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 descr="užovka proužkovan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3000371"/>
            <a:ext cx="2248628" cy="1579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Nadpis 76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10334"/>
          </a:xfrm>
        </p:spPr>
        <p:txBody>
          <a:bodyPr>
            <a:noAutofit/>
          </a:bodyPr>
          <a:lstStyle/>
          <a:p>
            <a:r>
              <a:rPr lang="cs-CZ" sz="4000" dirty="0" smtClean="0"/>
              <a:t>Pravděpodobný vznik jedového aparátu</a:t>
            </a:r>
            <a:endParaRPr lang="cs-CZ" sz="4000" dirty="0"/>
          </a:p>
        </p:txBody>
      </p:sp>
      <p:cxnSp>
        <p:nvCxnSpPr>
          <p:cNvPr id="13" name="Přímá spojovací čára 12"/>
          <p:cNvCxnSpPr/>
          <p:nvPr/>
        </p:nvCxnSpPr>
        <p:spPr>
          <a:xfrm>
            <a:off x="1857356" y="5929330"/>
            <a:ext cx="26432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 rot="5400000" flipH="1" flipV="1">
            <a:off x="1357290" y="5429264"/>
            <a:ext cx="10001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1857356" y="4929198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 rot="5400000" flipH="1" flipV="1">
            <a:off x="1750199" y="4536289"/>
            <a:ext cx="78581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>
            <a:off x="2143108" y="414338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/>
          <p:nvPr/>
        </p:nvCxnSpPr>
        <p:spPr>
          <a:xfrm rot="5400000" flipH="1" flipV="1">
            <a:off x="2107389" y="3821909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>
            <a:off x="2428860" y="3500438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ovací čára 45"/>
          <p:cNvCxnSpPr/>
          <p:nvPr/>
        </p:nvCxnSpPr>
        <p:spPr>
          <a:xfrm rot="5400000">
            <a:off x="1785918" y="5286388"/>
            <a:ext cx="7143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ovací čára 47"/>
          <p:cNvCxnSpPr/>
          <p:nvPr/>
        </p:nvCxnSpPr>
        <p:spPr>
          <a:xfrm>
            <a:off x="2143108" y="5643578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ovací čára 51"/>
          <p:cNvCxnSpPr/>
          <p:nvPr/>
        </p:nvCxnSpPr>
        <p:spPr>
          <a:xfrm>
            <a:off x="2143108" y="5286388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ovací čára 61"/>
          <p:cNvCxnSpPr/>
          <p:nvPr/>
        </p:nvCxnSpPr>
        <p:spPr>
          <a:xfrm rot="5400000">
            <a:off x="2143108" y="4429132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ovací čára 65"/>
          <p:cNvCxnSpPr/>
          <p:nvPr/>
        </p:nvCxnSpPr>
        <p:spPr>
          <a:xfrm rot="5400000">
            <a:off x="3785388" y="4714884"/>
            <a:ext cx="572298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ovací čára 67"/>
          <p:cNvCxnSpPr/>
          <p:nvPr/>
        </p:nvCxnSpPr>
        <p:spPr>
          <a:xfrm>
            <a:off x="4071934" y="4429132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ovací čára 69"/>
          <p:cNvCxnSpPr/>
          <p:nvPr/>
        </p:nvCxnSpPr>
        <p:spPr>
          <a:xfrm>
            <a:off x="4071934" y="5000636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ovací čára 73"/>
          <p:cNvCxnSpPr/>
          <p:nvPr/>
        </p:nvCxnSpPr>
        <p:spPr>
          <a:xfrm rot="5400000">
            <a:off x="2464579" y="3750471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ovací čára 75"/>
          <p:cNvCxnSpPr/>
          <p:nvPr/>
        </p:nvCxnSpPr>
        <p:spPr>
          <a:xfrm>
            <a:off x="2714612" y="4000504"/>
            <a:ext cx="121444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ovací čára 78"/>
          <p:cNvCxnSpPr/>
          <p:nvPr/>
        </p:nvCxnSpPr>
        <p:spPr>
          <a:xfrm rot="5400000">
            <a:off x="3679819" y="3964785"/>
            <a:ext cx="49927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Přímá spojovací čára 80"/>
          <p:cNvCxnSpPr/>
          <p:nvPr/>
        </p:nvCxnSpPr>
        <p:spPr>
          <a:xfrm>
            <a:off x="3929058" y="4214818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římá spojovací čára 82"/>
          <p:cNvCxnSpPr/>
          <p:nvPr/>
        </p:nvCxnSpPr>
        <p:spPr>
          <a:xfrm>
            <a:off x="3929058" y="3714752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Přímá spojovací čára 84"/>
          <p:cNvCxnSpPr/>
          <p:nvPr/>
        </p:nvCxnSpPr>
        <p:spPr>
          <a:xfrm rot="5400000">
            <a:off x="4001290" y="3714752"/>
            <a:ext cx="42783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Přímá spojovací čára 86"/>
          <p:cNvCxnSpPr/>
          <p:nvPr/>
        </p:nvCxnSpPr>
        <p:spPr>
          <a:xfrm>
            <a:off x="4214810" y="3500438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Přímá spojovací čára 88"/>
          <p:cNvCxnSpPr/>
          <p:nvPr/>
        </p:nvCxnSpPr>
        <p:spPr>
          <a:xfrm>
            <a:off x="4214810" y="3929066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ovéPole 89"/>
          <p:cNvSpPr txBox="1"/>
          <p:nvPr/>
        </p:nvSpPr>
        <p:spPr>
          <a:xfrm>
            <a:off x="285720" y="4429132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š</a:t>
            </a:r>
            <a:r>
              <a:rPr lang="cs-CZ" b="1" dirty="0" smtClean="0"/>
              <a:t>upinatí</a:t>
            </a:r>
          </a:p>
          <a:p>
            <a:r>
              <a:rPr lang="cs-CZ" i="1" dirty="0" smtClean="0"/>
              <a:t>(</a:t>
            </a:r>
            <a:r>
              <a:rPr lang="cs-CZ" i="1" dirty="0" err="1" smtClean="0"/>
              <a:t>Squamata</a:t>
            </a:r>
            <a:r>
              <a:rPr lang="cs-CZ" i="1" dirty="0" smtClean="0"/>
              <a:t>)</a:t>
            </a:r>
            <a:endParaRPr lang="cs-CZ" i="1" dirty="0"/>
          </a:p>
        </p:txBody>
      </p:sp>
      <p:cxnSp>
        <p:nvCxnSpPr>
          <p:cNvPr id="92" name="Přímá spojovací čára 91"/>
          <p:cNvCxnSpPr/>
          <p:nvPr/>
        </p:nvCxnSpPr>
        <p:spPr>
          <a:xfrm rot="5400000" flipH="1" flipV="1">
            <a:off x="2070876" y="2857496"/>
            <a:ext cx="1286678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Přímá spojovací čára 94"/>
          <p:cNvCxnSpPr/>
          <p:nvPr/>
        </p:nvCxnSpPr>
        <p:spPr>
          <a:xfrm>
            <a:off x="2714612" y="2214554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Přímá spojovací čára 101"/>
          <p:cNvCxnSpPr/>
          <p:nvPr/>
        </p:nvCxnSpPr>
        <p:spPr>
          <a:xfrm rot="5400000" flipH="1" flipV="1">
            <a:off x="2821769" y="1964521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Přímá spojovací čára 103"/>
          <p:cNvCxnSpPr/>
          <p:nvPr/>
        </p:nvCxnSpPr>
        <p:spPr>
          <a:xfrm>
            <a:off x="3071802" y="1714488"/>
            <a:ext cx="150019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Přímá spojovací čára 105"/>
          <p:cNvCxnSpPr/>
          <p:nvPr/>
        </p:nvCxnSpPr>
        <p:spPr>
          <a:xfrm rot="5400000">
            <a:off x="2821769" y="2464587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Přímá spojovací čára 107"/>
          <p:cNvCxnSpPr/>
          <p:nvPr/>
        </p:nvCxnSpPr>
        <p:spPr>
          <a:xfrm>
            <a:off x="3071802" y="2714620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Přímá spojovací čára 109"/>
          <p:cNvCxnSpPr/>
          <p:nvPr/>
        </p:nvCxnSpPr>
        <p:spPr>
          <a:xfrm rot="5400000">
            <a:off x="3071802" y="2714620"/>
            <a:ext cx="7143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Přímá spojovací čára 111"/>
          <p:cNvCxnSpPr/>
          <p:nvPr/>
        </p:nvCxnSpPr>
        <p:spPr>
          <a:xfrm>
            <a:off x="3428992" y="3071810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Přímá spojovací čára 113"/>
          <p:cNvCxnSpPr/>
          <p:nvPr/>
        </p:nvCxnSpPr>
        <p:spPr>
          <a:xfrm>
            <a:off x="3428992" y="235743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Přímá spojovací čára 115"/>
          <p:cNvCxnSpPr/>
          <p:nvPr/>
        </p:nvCxnSpPr>
        <p:spPr>
          <a:xfrm rot="5400000">
            <a:off x="3428992" y="2357430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Přímá spojovací čára 117"/>
          <p:cNvCxnSpPr/>
          <p:nvPr/>
        </p:nvCxnSpPr>
        <p:spPr>
          <a:xfrm>
            <a:off x="3714744" y="2071678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Přímá spojovací čára 119"/>
          <p:cNvCxnSpPr/>
          <p:nvPr/>
        </p:nvCxnSpPr>
        <p:spPr>
          <a:xfrm rot="5400000">
            <a:off x="4036215" y="2107397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Přímá spojovací čára 121"/>
          <p:cNvCxnSpPr/>
          <p:nvPr/>
        </p:nvCxnSpPr>
        <p:spPr>
          <a:xfrm>
            <a:off x="4214810" y="1928802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Přímá spojovací čára 123"/>
          <p:cNvCxnSpPr/>
          <p:nvPr/>
        </p:nvCxnSpPr>
        <p:spPr>
          <a:xfrm>
            <a:off x="4214810" y="2285992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Přímá spojovací čára 125"/>
          <p:cNvCxnSpPr/>
          <p:nvPr/>
        </p:nvCxnSpPr>
        <p:spPr>
          <a:xfrm>
            <a:off x="3714744" y="2643182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Přímá spojovací čára 127"/>
          <p:cNvCxnSpPr/>
          <p:nvPr/>
        </p:nvCxnSpPr>
        <p:spPr>
          <a:xfrm>
            <a:off x="2428860" y="4714884"/>
            <a:ext cx="200026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ovéPole 129"/>
          <p:cNvSpPr txBox="1"/>
          <p:nvPr/>
        </p:nvSpPr>
        <p:spPr>
          <a:xfrm>
            <a:off x="4643438" y="150017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hadi</a:t>
            </a:r>
            <a:r>
              <a:rPr lang="cs-CZ" dirty="0" smtClean="0"/>
              <a:t> (</a:t>
            </a:r>
            <a:r>
              <a:rPr lang="cs-CZ" sz="1200" dirty="0" err="1" smtClean="0"/>
              <a:t>Serpentes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131" name="TextovéPole 130"/>
          <p:cNvSpPr txBox="1"/>
          <p:nvPr/>
        </p:nvSpPr>
        <p:spPr>
          <a:xfrm>
            <a:off x="4643438" y="1857364"/>
            <a:ext cx="3071834" cy="276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/>
              <a:t>k</a:t>
            </a:r>
            <a:r>
              <a:rPr lang="cs-CZ" sz="1200" dirty="0" smtClean="0"/>
              <a:t>orovci (</a:t>
            </a:r>
            <a:r>
              <a:rPr lang="cs-CZ" sz="1200" dirty="0" err="1" smtClean="0"/>
              <a:t>Helodermatidae</a:t>
            </a:r>
            <a:r>
              <a:rPr lang="cs-CZ" sz="1200" dirty="0" smtClean="0"/>
              <a:t>)</a:t>
            </a:r>
            <a:endParaRPr lang="cs-CZ" sz="1200" dirty="0"/>
          </a:p>
        </p:txBody>
      </p:sp>
      <p:sp>
        <p:nvSpPr>
          <p:cNvPr id="135" name="TextovéPole 134"/>
          <p:cNvSpPr txBox="1"/>
          <p:nvPr/>
        </p:nvSpPr>
        <p:spPr>
          <a:xfrm>
            <a:off x="4643438" y="2143116"/>
            <a:ext cx="2571768" cy="276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/>
              <a:t>s</a:t>
            </a:r>
            <a:r>
              <a:rPr lang="cs-CZ" sz="1200" dirty="0" smtClean="0"/>
              <a:t>lepýši (</a:t>
            </a:r>
            <a:r>
              <a:rPr lang="cs-CZ" sz="1200" dirty="0" err="1" smtClean="0"/>
              <a:t>Anguidae</a:t>
            </a:r>
            <a:r>
              <a:rPr lang="cs-CZ" sz="1200" dirty="0" smtClean="0"/>
              <a:t>)</a:t>
            </a:r>
            <a:endParaRPr lang="cs-CZ" sz="1200" dirty="0"/>
          </a:p>
        </p:txBody>
      </p:sp>
      <p:sp>
        <p:nvSpPr>
          <p:cNvPr id="136" name="TextovéPole 135"/>
          <p:cNvSpPr txBox="1"/>
          <p:nvPr/>
        </p:nvSpPr>
        <p:spPr>
          <a:xfrm>
            <a:off x="4643438" y="2500306"/>
            <a:ext cx="2643206" cy="276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 smtClean="0"/>
              <a:t>varani (</a:t>
            </a:r>
            <a:r>
              <a:rPr lang="cs-CZ" sz="1200" dirty="0" err="1" smtClean="0"/>
              <a:t>Varanidae</a:t>
            </a:r>
            <a:r>
              <a:rPr lang="cs-CZ" sz="1200" dirty="0" smtClean="0"/>
              <a:t>) </a:t>
            </a:r>
            <a:endParaRPr lang="cs-CZ" sz="1200" dirty="0"/>
          </a:p>
        </p:txBody>
      </p:sp>
      <p:sp>
        <p:nvSpPr>
          <p:cNvPr id="137" name="TextovéPole 136"/>
          <p:cNvSpPr txBox="1"/>
          <p:nvPr/>
        </p:nvSpPr>
        <p:spPr>
          <a:xfrm>
            <a:off x="4643438" y="2928934"/>
            <a:ext cx="3857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l</a:t>
            </a:r>
            <a:r>
              <a:rPr lang="cs-CZ" sz="1200" dirty="0" smtClean="0"/>
              <a:t>eguáni, agamy, chameleoni (</a:t>
            </a:r>
            <a:r>
              <a:rPr lang="cs-CZ" sz="1200" dirty="0" err="1" smtClean="0"/>
              <a:t>Iguania</a:t>
            </a:r>
            <a:r>
              <a:rPr lang="cs-CZ" sz="1200" dirty="0" smtClean="0"/>
              <a:t>)</a:t>
            </a:r>
            <a:endParaRPr lang="cs-CZ" sz="1200" dirty="0"/>
          </a:p>
        </p:txBody>
      </p:sp>
      <p:sp>
        <p:nvSpPr>
          <p:cNvPr id="138" name="TextovéPole 137"/>
          <p:cNvSpPr txBox="1"/>
          <p:nvPr/>
        </p:nvSpPr>
        <p:spPr>
          <a:xfrm>
            <a:off x="4643438" y="3357562"/>
            <a:ext cx="3000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j</a:t>
            </a:r>
            <a:r>
              <a:rPr lang="cs-CZ" sz="1200" dirty="0" smtClean="0"/>
              <a:t>eštěrky (</a:t>
            </a:r>
            <a:r>
              <a:rPr lang="cs-CZ" sz="1200" dirty="0" err="1" smtClean="0"/>
              <a:t>Lacertidae</a:t>
            </a:r>
            <a:r>
              <a:rPr lang="cs-CZ" sz="1200" dirty="0" smtClean="0"/>
              <a:t>)</a:t>
            </a:r>
            <a:endParaRPr lang="cs-CZ" sz="1200" dirty="0"/>
          </a:p>
        </p:txBody>
      </p:sp>
      <p:sp>
        <p:nvSpPr>
          <p:cNvPr id="139" name="TextovéPole 138"/>
          <p:cNvSpPr txBox="1"/>
          <p:nvPr/>
        </p:nvSpPr>
        <p:spPr>
          <a:xfrm>
            <a:off x="4643438" y="3714752"/>
            <a:ext cx="2714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d</a:t>
            </a:r>
            <a:r>
              <a:rPr lang="cs-CZ" sz="1200" dirty="0" smtClean="0"/>
              <a:t>vouplazi (</a:t>
            </a:r>
            <a:r>
              <a:rPr lang="cs-CZ" sz="1200" dirty="0" err="1" smtClean="0"/>
              <a:t>Amphisbaenia</a:t>
            </a:r>
            <a:r>
              <a:rPr lang="cs-CZ" sz="1200" dirty="0" smtClean="0"/>
              <a:t>)</a:t>
            </a:r>
            <a:endParaRPr lang="cs-CZ" sz="1200" dirty="0"/>
          </a:p>
        </p:txBody>
      </p:sp>
      <p:sp>
        <p:nvSpPr>
          <p:cNvPr id="140" name="TextovéPole 139"/>
          <p:cNvSpPr txBox="1"/>
          <p:nvPr/>
        </p:nvSpPr>
        <p:spPr>
          <a:xfrm>
            <a:off x="4572000" y="4214818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t</a:t>
            </a:r>
            <a:r>
              <a:rPr lang="cs-CZ" sz="1200" dirty="0" err="1" smtClean="0"/>
              <a:t>ejové</a:t>
            </a:r>
            <a:r>
              <a:rPr lang="cs-CZ" sz="1200" dirty="0" smtClean="0"/>
              <a:t> a příbuzní </a:t>
            </a:r>
            <a:r>
              <a:rPr lang="cs-CZ" dirty="0" smtClean="0"/>
              <a:t>(</a:t>
            </a:r>
            <a:r>
              <a:rPr lang="cs-CZ" sz="1200" dirty="0" err="1" smtClean="0"/>
              <a:t>Teiioidea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141" name="TextovéPole 140"/>
          <p:cNvSpPr txBox="1"/>
          <p:nvPr/>
        </p:nvSpPr>
        <p:spPr>
          <a:xfrm>
            <a:off x="4643438" y="4000504"/>
            <a:ext cx="3000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x</a:t>
            </a:r>
            <a:r>
              <a:rPr lang="cs-CZ" sz="1200" dirty="0" err="1" smtClean="0"/>
              <a:t>antusie</a:t>
            </a:r>
            <a:r>
              <a:rPr lang="cs-CZ" sz="1200" dirty="0" smtClean="0"/>
              <a:t> (</a:t>
            </a:r>
            <a:r>
              <a:rPr lang="cs-CZ" sz="1200" dirty="0" err="1" smtClean="0"/>
              <a:t>Xantusiidae</a:t>
            </a:r>
            <a:r>
              <a:rPr lang="cs-CZ" sz="1200" dirty="0" smtClean="0"/>
              <a:t>)</a:t>
            </a:r>
            <a:endParaRPr lang="cs-CZ" sz="1200" dirty="0"/>
          </a:p>
        </p:txBody>
      </p:sp>
      <p:sp>
        <p:nvSpPr>
          <p:cNvPr id="142" name="TextovéPole 141"/>
          <p:cNvSpPr txBox="1"/>
          <p:nvPr/>
        </p:nvSpPr>
        <p:spPr>
          <a:xfrm>
            <a:off x="4572000" y="4572009"/>
            <a:ext cx="4357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k</a:t>
            </a:r>
            <a:r>
              <a:rPr lang="cs-CZ" sz="1200" dirty="0" err="1" smtClean="0"/>
              <a:t>ruhochvosti</a:t>
            </a:r>
            <a:r>
              <a:rPr lang="cs-CZ" sz="1200" dirty="0" smtClean="0"/>
              <a:t> a příbuzní (</a:t>
            </a:r>
            <a:r>
              <a:rPr lang="cs-CZ" sz="1200" dirty="0" err="1" smtClean="0"/>
              <a:t>Cordylidea</a:t>
            </a:r>
            <a:r>
              <a:rPr lang="cs-CZ" sz="1200" dirty="0" smtClean="0"/>
              <a:t>)</a:t>
            </a:r>
            <a:endParaRPr lang="cs-CZ" sz="1200" dirty="0"/>
          </a:p>
        </p:txBody>
      </p:sp>
      <p:sp>
        <p:nvSpPr>
          <p:cNvPr id="143" name="TextovéPole 142"/>
          <p:cNvSpPr txBox="1"/>
          <p:nvPr/>
        </p:nvSpPr>
        <p:spPr>
          <a:xfrm>
            <a:off x="4572000" y="4857760"/>
            <a:ext cx="2857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s</a:t>
            </a:r>
            <a:r>
              <a:rPr lang="cs-CZ" sz="1200" dirty="0" err="1" smtClean="0"/>
              <a:t>cinkové</a:t>
            </a:r>
            <a:r>
              <a:rPr lang="cs-CZ" sz="1200" dirty="0" smtClean="0"/>
              <a:t> (</a:t>
            </a:r>
            <a:r>
              <a:rPr lang="cs-CZ" sz="1200" dirty="0" err="1" smtClean="0"/>
              <a:t>Scincidae</a:t>
            </a:r>
            <a:r>
              <a:rPr lang="cs-CZ" sz="1200" dirty="0" smtClean="0"/>
              <a:t>)</a:t>
            </a:r>
            <a:endParaRPr lang="cs-CZ" sz="1200" dirty="0"/>
          </a:p>
        </p:txBody>
      </p:sp>
      <p:sp>
        <p:nvSpPr>
          <p:cNvPr id="144" name="TextovéPole 143"/>
          <p:cNvSpPr txBox="1"/>
          <p:nvPr/>
        </p:nvSpPr>
        <p:spPr>
          <a:xfrm>
            <a:off x="4572000" y="5143512"/>
            <a:ext cx="2571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g</a:t>
            </a:r>
            <a:r>
              <a:rPr lang="cs-CZ" sz="1200" dirty="0" smtClean="0"/>
              <a:t>ekoni a příbuzní (</a:t>
            </a:r>
            <a:r>
              <a:rPr lang="cs-CZ" sz="1200" dirty="0" err="1" smtClean="0"/>
              <a:t>Gekota</a:t>
            </a:r>
            <a:r>
              <a:rPr lang="cs-CZ" sz="1200" dirty="0" smtClean="0"/>
              <a:t>)</a:t>
            </a:r>
            <a:endParaRPr lang="cs-CZ" sz="1200" dirty="0"/>
          </a:p>
        </p:txBody>
      </p:sp>
      <p:sp>
        <p:nvSpPr>
          <p:cNvPr id="145" name="TextovéPole 144"/>
          <p:cNvSpPr txBox="1"/>
          <p:nvPr/>
        </p:nvSpPr>
        <p:spPr>
          <a:xfrm>
            <a:off x="4572000" y="542926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b</a:t>
            </a:r>
            <a:r>
              <a:rPr lang="cs-CZ" sz="1200" dirty="0" smtClean="0"/>
              <a:t>eznožky</a:t>
            </a:r>
            <a:r>
              <a:rPr lang="cs-CZ" dirty="0" smtClean="0"/>
              <a:t> (</a:t>
            </a:r>
            <a:r>
              <a:rPr lang="cs-CZ" sz="1200" dirty="0" err="1" smtClean="0"/>
              <a:t>Dibamidae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146" name="TextovéPole 145"/>
          <p:cNvSpPr txBox="1"/>
          <p:nvPr/>
        </p:nvSpPr>
        <p:spPr>
          <a:xfrm>
            <a:off x="4572000" y="5786454"/>
            <a:ext cx="2000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h</a:t>
            </a:r>
            <a:r>
              <a:rPr lang="cs-CZ" sz="1200" dirty="0" smtClean="0"/>
              <a:t>aterie (</a:t>
            </a:r>
            <a:r>
              <a:rPr lang="cs-CZ" sz="1200" dirty="0" err="1" smtClean="0"/>
              <a:t>Sphenodontida</a:t>
            </a:r>
            <a:r>
              <a:rPr lang="cs-CZ" sz="1200" dirty="0" smtClean="0"/>
              <a:t>)</a:t>
            </a:r>
            <a:endParaRPr lang="cs-CZ" sz="1200" dirty="0"/>
          </a:p>
        </p:txBody>
      </p:sp>
      <p:sp>
        <p:nvSpPr>
          <p:cNvPr id="150" name="Rovnoramenný trojúhelník 149"/>
          <p:cNvSpPr/>
          <p:nvPr/>
        </p:nvSpPr>
        <p:spPr>
          <a:xfrm>
            <a:off x="2857488" y="2071678"/>
            <a:ext cx="142876" cy="28575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8" name="Přímá spojovací čára 57"/>
          <p:cNvCxnSpPr/>
          <p:nvPr/>
        </p:nvCxnSpPr>
        <p:spPr>
          <a:xfrm rot="5400000">
            <a:off x="6822694" y="2321314"/>
            <a:ext cx="1643868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ovací čára 59"/>
          <p:cNvCxnSpPr/>
          <p:nvPr/>
        </p:nvCxnSpPr>
        <p:spPr>
          <a:xfrm>
            <a:off x="6072198" y="1643050"/>
            <a:ext cx="2714644" cy="15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ovéPole 63"/>
          <p:cNvSpPr txBox="1"/>
          <p:nvPr/>
        </p:nvSpPr>
        <p:spPr>
          <a:xfrm rot="16200000">
            <a:off x="7299844" y="2201354"/>
            <a:ext cx="1138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 smtClean="0"/>
              <a:t>Toxicofera</a:t>
            </a:r>
            <a:endParaRPr lang="cs-CZ" sz="1400" b="1" dirty="0"/>
          </a:p>
        </p:txBody>
      </p:sp>
      <p:sp>
        <p:nvSpPr>
          <p:cNvPr id="65" name="TextovéPole 64"/>
          <p:cNvSpPr txBox="1"/>
          <p:nvPr/>
        </p:nvSpPr>
        <p:spPr>
          <a:xfrm>
            <a:off x="7786646" y="1142984"/>
            <a:ext cx="1357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hadi</a:t>
            </a:r>
            <a:r>
              <a:rPr lang="cs-CZ" sz="1200" dirty="0" smtClean="0"/>
              <a:t> (</a:t>
            </a:r>
            <a:r>
              <a:rPr lang="cs-CZ" sz="1200" dirty="0" err="1" smtClean="0"/>
              <a:t>Serpentes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1772"/>
          </a:xfrm>
        </p:spPr>
        <p:txBody>
          <a:bodyPr>
            <a:noAutofit/>
          </a:bodyPr>
          <a:lstStyle/>
          <a:p>
            <a:r>
              <a:rPr lang="cs-CZ" sz="4000" dirty="0" smtClean="0"/>
              <a:t>Schéma fylogenetického stromu hadů</a:t>
            </a:r>
            <a:endParaRPr lang="cs-CZ" sz="4000" dirty="0"/>
          </a:p>
        </p:txBody>
      </p:sp>
      <p:cxnSp>
        <p:nvCxnSpPr>
          <p:cNvPr id="8" name="Přímá spojovací čára 7"/>
          <p:cNvCxnSpPr/>
          <p:nvPr/>
        </p:nvCxnSpPr>
        <p:spPr>
          <a:xfrm rot="5400000">
            <a:off x="821505" y="5179231"/>
            <a:ext cx="150019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1571604" y="5929330"/>
            <a:ext cx="17145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1571604" y="4429132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 rot="5400000">
            <a:off x="750067" y="4107661"/>
            <a:ext cx="221457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>
            <a:off x="1857356" y="5214950"/>
            <a:ext cx="7143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 rot="5400000">
            <a:off x="2321703" y="5250669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>
            <a:off x="2571736" y="5500702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>
            <a:off x="2571736" y="5000636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/>
          <p:cNvCxnSpPr/>
          <p:nvPr/>
        </p:nvCxnSpPr>
        <p:spPr>
          <a:xfrm>
            <a:off x="1857356" y="3000372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čára 27"/>
          <p:cNvCxnSpPr/>
          <p:nvPr/>
        </p:nvCxnSpPr>
        <p:spPr>
          <a:xfrm rot="5400000">
            <a:off x="1285852" y="2857496"/>
            <a:ext cx="18573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/>
          <p:nvPr/>
        </p:nvCxnSpPr>
        <p:spPr>
          <a:xfrm>
            <a:off x="2214546" y="1928802"/>
            <a:ext cx="78581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čára 31"/>
          <p:cNvCxnSpPr/>
          <p:nvPr/>
        </p:nvCxnSpPr>
        <p:spPr>
          <a:xfrm rot="5400000">
            <a:off x="2786050" y="1928802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čára 33"/>
          <p:cNvCxnSpPr/>
          <p:nvPr/>
        </p:nvCxnSpPr>
        <p:spPr>
          <a:xfrm>
            <a:off x="3000364" y="1714488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čára 37"/>
          <p:cNvCxnSpPr/>
          <p:nvPr/>
        </p:nvCxnSpPr>
        <p:spPr>
          <a:xfrm>
            <a:off x="3000364" y="2143116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čára 39"/>
          <p:cNvCxnSpPr/>
          <p:nvPr/>
        </p:nvCxnSpPr>
        <p:spPr>
          <a:xfrm>
            <a:off x="2214546" y="3786190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čára 41"/>
          <p:cNvCxnSpPr/>
          <p:nvPr/>
        </p:nvCxnSpPr>
        <p:spPr>
          <a:xfrm rot="5400000">
            <a:off x="2214546" y="3786190"/>
            <a:ext cx="10001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čára 43"/>
          <p:cNvCxnSpPr/>
          <p:nvPr/>
        </p:nvCxnSpPr>
        <p:spPr>
          <a:xfrm>
            <a:off x="2714612" y="4286256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ovací čára 45"/>
          <p:cNvCxnSpPr/>
          <p:nvPr/>
        </p:nvCxnSpPr>
        <p:spPr>
          <a:xfrm>
            <a:off x="2714612" y="3929066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ovací čára 47"/>
          <p:cNvCxnSpPr/>
          <p:nvPr/>
        </p:nvCxnSpPr>
        <p:spPr>
          <a:xfrm>
            <a:off x="2714612" y="3571876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čára 50"/>
          <p:cNvCxnSpPr/>
          <p:nvPr/>
        </p:nvCxnSpPr>
        <p:spPr>
          <a:xfrm>
            <a:off x="2714612" y="3286124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ovací čára 53"/>
          <p:cNvCxnSpPr/>
          <p:nvPr/>
        </p:nvCxnSpPr>
        <p:spPr>
          <a:xfrm>
            <a:off x="2214546" y="3071810"/>
            <a:ext cx="10001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ovací čára 56"/>
          <p:cNvCxnSpPr/>
          <p:nvPr/>
        </p:nvCxnSpPr>
        <p:spPr>
          <a:xfrm>
            <a:off x="2214546" y="2571744"/>
            <a:ext cx="78581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ovací čára 58"/>
          <p:cNvCxnSpPr/>
          <p:nvPr/>
        </p:nvCxnSpPr>
        <p:spPr>
          <a:xfrm rot="5400000">
            <a:off x="2786050" y="2571744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ovací čára 60"/>
          <p:cNvCxnSpPr/>
          <p:nvPr/>
        </p:nvCxnSpPr>
        <p:spPr>
          <a:xfrm>
            <a:off x="3000364" y="2357430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ovací čára 62"/>
          <p:cNvCxnSpPr/>
          <p:nvPr/>
        </p:nvCxnSpPr>
        <p:spPr>
          <a:xfrm>
            <a:off x="3000364" y="2786058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ovéPole 63"/>
          <p:cNvSpPr txBox="1"/>
          <p:nvPr/>
        </p:nvSpPr>
        <p:spPr>
          <a:xfrm>
            <a:off x="214282" y="500063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h</a:t>
            </a:r>
            <a:r>
              <a:rPr lang="cs-CZ" sz="1400" b="1" dirty="0" smtClean="0"/>
              <a:t>adi </a:t>
            </a:r>
            <a:r>
              <a:rPr lang="cs-CZ" sz="1400" dirty="0" smtClean="0"/>
              <a:t>(</a:t>
            </a:r>
            <a:r>
              <a:rPr lang="cs-CZ" sz="1400" dirty="0" err="1" smtClean="0"/>
              <a:t>Serpentes</a:t>
            </a:r>
            <a:r>
              <a:rPr lang="cs-CZ" sz="1400" dirty="0" smtClean="0"/>
              <a:t>)</a:t>
            </a:r>
            <a:endParaRPr lang="cs-CZ" sz="1400" dirty="0"/>
          </a:p>
        </p:txBody>
      </p:sp>
      <p:sp>
        <p:nvSpPr>
          <p:cNvPr id="65" name="TextovéPole 64"/>
          <p:cNvSpPr txBox="1"/>
          <p:nvPr/>
        </p:nvSpPr>
        <p:spPr>
          <a:xfrm>
            <a:off x="357158" y="407194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Alethinophidia</a:t>
            </a:r>
            <a:endParaRPr lang="cs-CZ" sz="1400" dirty="0"/>
          </a:p>
        </p:txBody>
      </p:sp>
      <p:sp>
        <p:nvSpPr>
          <p:cNvPr id="66" name="TextovéPole 65"/>
          <p:cNvSpPr txBox="1"/>
          <p:nvPr/>
        </p:nvSpPr>
        <p:spPr>
          <a:xfrm>
            <a:off x="3428992" y="1571612"/>
            <a:ext cx="2286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u</a:t>
            </a:r>
            <a:r>
              <a:rPr lang="cs-CZ" sz="1200" dirty="0" err="1" smtClean="0"/>
              <a:t>žovkovci</a:t>
            </a:r>
            <a:r>
              <a:rPr lang="cs-CZ" sz="1200" dirty="0" smtClean="0"/>
              <a:t> (</a:t>
            </a:r>
            <a:r>
              <a:rPr lang="cs-CZ" sz="1200" dirty="0" err="1" smtClean="0"/>
              <a:t>Colubroidea</a:t>
            </a:r>
            <a:r>
              <a:rPr lang="cs-CZ" sz="1200" dirty="0" smtClean="0"/>
              <a:t>)</a:t>
            </a:r>
            <a:endParaRPr lang="cs-CZ" sz="1200" dirty="0"/>
          </a:p>
        </p:txBody>
      </p:sp>
      <p:sp>
        <p:nvSpPr>
          <p:cNvPr id="67" name="TextovéPole 66"/>
          <p:cNvSpPr txBox="1"/>
          <p:nvPr/>
        </p:nvSpPr>
        <p:spPr>
          <a:xfrm>
            <a:off x="3500430" y="2285992"/>
            <a:ext cx="2500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b</a:t>
            </a:r>
            <a:r>
              <a:rPr lang="cs-CZ" sz="1200" dirty="0" err="1" smtClean="0"/>
              <a:t>radavičníci</a:t>
            </a:r>
            <a:r>
              <a:rPr lang="cs-CZ" sz="1200" dirty="0" smtClean="0"/>
              <a:t> (</a:t>
            </a:r>
            <a:r>
              <a:rPr lang="cs-CZ" sz="1200" dirty="0" err="1" smtClean="0"/>
              <a:t>Acrochordiae</a:t>
            </a:r>
            <a:r>
              <a:rPr lang="cs-CZ" sz="1200" dirty="0" smtClean="0"/>
              <a:t>)</a:t>
            </a:r>
            <a:endParaRPr lang="cs-CZ" sz="1200" dirty="0"/>
          </a:p>
        </p:txBody>
      </p:sp>
      <p:sp>
        <p:nvSpPr>
          <p:cNvPr id="68" name="TextovéPole 67"/>
          <p:cNvSpPr txBox="1"/>
          <p:nvPr/>
        </p:nvSpPr>
        <p:spPr>
          <a:xfrm>
            <a:off x="3500430" y="2000240"/>
            <a:ext cx="2286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k</a:t>
            </a:r>
            <a:r>
              <a:rPr lang="cs-CZ" sz="1200" dirty="0" err="1" smtClean="0"/>
              <a:t>rátkorepi</a:t>
            </a:r>
            <a:r>
              <a:rPr lang="cs-CZ" sz="1200" dirty="0" smtClean="0"/>
              <a:t> (</a:t>
            </a:r>
            <a:r>
              <a:rPr lang="cs-CZ" sz="1200" dirty="0" err="1" smtClean="0"/>
              <a:t>Uropeltidae</a:t>
            </a:r>
            <a:r>
              <a:rPr lang="cs-CZ" sz="1200" dirty="0" smtClean="0"/>
              <a:t>)</a:t>
            </a:r>
            <a:endParaRPr lang="cs-CZ" sz="1200" dirty="0"/>
          </a:p>
        </p:txBody>
      </p:sp>
      <p:sp>
        <p:nvSpPr>
          <p:cNvPr id="69" name="TextovéPole 68"/>
          <p:cNvSpPr txBox="1"/>
          <p:nvPr/>
        </p:nvSpPr>
        <p:spPr>
          <a:xfrm>
            <a:off x="3500430" y="2643182"/>
            <a:ext cx="371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v</a:t>
            </a:r>
            <a:r>
              <a:rPr lang="cs-CZ" sz="1200" dirty="0" err="1" smtClean="0"/>
              <a:t>álejši</a:t>
            </a:r>
            <a:r>
              <a:rPr lang="cs-CZ" sz="1200" dirty="0" smtClean="0"/>
              <a:t> (</a:t>
            </a:r>
            <a:r>
              <a:rPr lang="cs-CZ" sz="1200" dirty="0" err="1" smtClean="0"/>
              <a:t>Cylindrophiidae</a:t>
            </a:r>
            <a:r>
              <a:rPr lang="cs-CZ" sz="1200" dirty="0" smtClean="0"/>
              <a:t>)</a:t>
            </a:r>
            <a:endParaRPr lang="cs-CZ" sz="1200" dirty="0"/>
          </a:p>
        </p:txBody>
      </p:sp>
      <p:sp>
        <p:nvSpPr>
          <p:cNvPr id="70" name="TextovéPole 69"/>
          <p:cNvSpPr txBox="1"/>
          <p:nvPr/>
        </p:nvSpPr>
        <p:spPr>
          <a:xfrm>
            <a:off x="3500430" y="2928934"/>
            <a:ext cx="3500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h</a:t>
            </a:r>
            <a:r>
              <a:rPr lang="cs-CZ" sz="1200" dirty="0" err="1" smtClean="0"/>
              <a:t>roznýšovky</a:t>
            </a:r>
            <a:r>
              <a:rPr lang="cs-CZ" sz="1200" dirty="0" smtClean="0"/>
              <a:t> (</a:t>
            </a:r>
            <a:r>
              <a:rPr lang="cs-CZ" sz="1200" dirty="0" err="1" smtClean="0"/>
              <a:t>Bolyeriidae</a:t>
            </a:r>
            <a:r>
              <a:rPr lang="cs-CZ" sz="1200" dirty="0" smtClean="0"/>
              <a:t>)</a:t>
            </a:r>
            <a:endParaRPr lang="cs-CZ" sz="1200" dirty="0"/>
          </a:p>
        </p:txBody>
      </p:sp>
      <p:sp>
        <p:nvSpPr>
          <p:cNvPr id="71" name="TextovéPole 70"/>
          <p:cNvSpPr txBox="1"/>
          <p:nvPr/>
        </p:nvSpPr>
        <p:spPr>
          <a:xfrm>
            <a:off x="3643306" y="3643314"/>
            <a:ext cx="34290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/>
              <a:t>h</a:t>
            </a:r>
            <a:r>
              <a:rPr lang="cs-CZ" sz="1300" dirty="0" smtClean="0"/>
              <a:t>roznýši, krajty a příbuzní („</a:t>
            </a:r>
            <a:r>
              <a:rPr lang="cs-CZ" sz="1300" dirty="0" err="1" smtClean="0"/>
              <a:t>Boidae</a:t>
            </a:r>
            <a:r>
              <a:rPr lang="cs-CZ" sz="1300" dirty="0" smtClean="0"/>
              <a:t>“)</a:t>
            </a:r>
            <a:endParaRPr lang="cs-CZ" sz="1300" dirty="0"/>
          </a:p>
        </p:txBody>
      </p:sp>
      <p:sp>
        <p:nvSpPr>
          <p:cNvPr id="72" name="TextovéPole 71"/>
          <p:cNvSpPr txBox="1"/>
          <p:nvPr/>
        </p:nvSpPr>
        <p:spPr>
          <a:xfrm>
            <a:off x="3286116" y="4857760"/>
            <a:ext cx="3500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p</a:t>
            </a:r>
            <a:r>
              <a:rPr lang="cs-CZ" sz="1200" dirty="0" err="1" smtClean="0"/>
              <a:t>ahroznýšci</a:t>
            </a:r>
            <a:r>
              <a:rPr lang="cs-CZ" sz="1200" dirty="0" smtClean="0"/>
              <a:t> (</a:t>
            </a:r>
            <a:r>
              <a:rPr lang="cs-CZ" sz="1200" dirty="0" err="1" smtClean="0"/>
              <a:t>Tropidiphiidae</a:t>
            </a:r>
            <a:r>
              <a:rPr lang="cs-CZ" sz="1200" dirty="0" smtClean="0"/>
              <a:t>)</a:t>
            </a:r>
            <a:endParaRPr lang="cs-CZ" sz="1200" dirty="0"/>
          </a:p>
        </p:txBody>
      </p:sp>
      <p:sp>
        <p:nvSpPr>
          <p:cNvPr id="73" name="TextovéPole 72"/>
          <p:cNvSpPr txBox="1"/>
          <p:nvPr/>
        </p:nvSpPr>
        <p:spPr>
          <a:xfrm>
            <a:off x="3357554" y="5357826"/>
            <a:ext cx="2214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v</a:t>
            </a:r>
            <a:r>
              <a:rPr lang="cs-CZ" sz="1200" dirty="0" err="1" smtClean="0"/>
              <a:t>inejš</a:t>
            </a:r>
            <a:r>
              <a:rPr lang="cs-CZ" sz="1200" dirty="0" smtClean="0"/>
              <a:t> (</a:t>
            </a:r>
            <a:r>
              <a:rPr lang="cs-CZ" sz="1200" dirty="0" err="1" smtClean="0"/>
              <a:t>Anilius</a:t>
            </a:r>
            <a:r>
              <a:rPr lang="cs-CZ" sz="1200" dirty="0" smtClean="0"/>
              <a:t>)</a:t>
            </a:r>
            <a:endParaRPr lang="cs-CZ" sz="1200" dirty="0"/>
          </a:p>
        </p:txBody>
      </p:sp>
      <p:sp>
        <p:nvSpPr>
          <p:cNvPr id="74" name="TextovéPole 73"/>
          <p:cNvSpPr txBox="1"/>
          <p:nvPr/>
        </p:nvSpPr>
        <p:spPr>
          <a:xfrm>
            <a:off x="3357554" y="5786454"/>
            <a:ext cx="2928958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s</a:t>
            </a:r>
            <a:r>
              <a:rPr lang="cs-CZ" sz="1200" dirty="0" err="1" smtClean="0"/>
              <a:t>lepáci</a:t>
            </a:r>
            <a:r>
              <a:rPr lang="cs-CZ" sz="1200" dirty="0" smtClean="0"/>
              <a:t> a příbuzní (</a:t>
            </a:r>
            <a:r>
              <a:rPr lang="cs-CZ" sz="1200" dirty="0" err="1" smtClean="0"/>
              <a:t>Scoledophidia</a:t>
            </a:r>
            <a:r>
              <a:rPr lang="cs-CZ" sz="1200" dirty="0" smtClean="0"/>
              <a:t>)</a:t>
            </a:r>
            <a:endParaRPr lang="cs-CZ" sz="1200" dirty="0"/>
          </a:p>
        </p:txBody>
      </p:sp>
      <p:cxnSp>
        <p:nvCxnSpPr>
          <p:cNvPr id="76" name="Přímá spojovací čára 75"/>
          <p:cNvCxnSpPr/>
          <p:nvPr/>
        </p:nvCxnSpPr>
        <p:spPr>
          <a:xfrm rot="5400000">
            <a:off x="2928926" y="3786190"/>
            <a:ext cx="100013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ovnoramenný trojúhelník 80"/>
          <p:cNvSpPr/>
          <p:nvPr/>
        </p:nvSpPr>
        <p:spPr>
          <a:xfrm>
            <a:off x="3143240" y="1571612"/>
            <a:ext cx="142876" cy="28575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3" name="Přímá spojovací čára 42"/>
          <p:cNvCxnSpPr/>
          <p:nvPr/>
        </p:nvCxnSpPr>
        <p:spPr>
          <a:xfrm>
            <a:off x="5429256" y="1714488"/>
            <a:ext cx="2786082" cy="15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/>
          <p:cNvSpPr txBox="1"/>
          <p:nvPr/>
        </p:nvSpPr>
        <p:spPr>
          <a:xfrm>
            <a:off x="5572132" y="1285860"/>
            <a:ext cx="2214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err="1" smtClean="0"/>
              <a:t>užovkovci</a:t>
            </a:r>
            <a:r>
              <a:rPr lang="cs-CZ" sz="1200" b="1" dirty="0" smtClean="0"/>
              <a:t> </a:t>
            </a:r>
            <a:r>
              <a:rPr lang="cs-CZ" sz="1200" dirty="0" smtClean="0"/>
              <a:t>(</a:t>
            </a:r>
            <a:r>
              <a:rPr lang="cs-CZ" sz="1200" dirty="0" err="1" smtClean="0"/>
              <a:t>Colubroidea</a:t>
            </a:r>
            <a:r>
              <a:rPr lang="cs-CZ" sz="1200" dirty="0" smtClean="0"/>
              <a:t>)</a:t>
            </a:r>
            <a:endParaRPr lang="cs-CZ" sz="1200" dirty="0"/>
          </a:p>
        </p:txBody>
      </p:sp>
      <p:sp>
        <p:nvSpPr>
          <p:cNvPr id="47" name="Rovnoramenný trojúhelník 46"/>
          <p:cNvSpPr/>
          <p:nvPr/>
        </p:nvSpPr>
        <p:spPr>
          <a:xfrm>
            <a:off x="7429520" y="1571612"/>
            <a:ext cx="142876" cy="28575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Přímá spojovací čára 4"/>
          <p:cNvCxnSpPr/>
          <p:nvPr/>
        </p:nvCxnSpPr>
        <p:spPr>
          <a:xfrm>
            <a:off x="2571736" y="6429396"/>
            <a:ext cx="2643206" cy="15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5400000" flipH="1" flipV="1">
            <a:off x="2072464" y="5929330"/>
            <a:ext cx="999338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2571736" y="5429264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 rot="5400000">
            <a:off x="2251059" y="5607859"/>
            <a:ext cx="107077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>
            <a:off x="2786050" y="6143644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>
            <a:off x="2786050" y="5072074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 rot="5400000">
            <a:off x="2393935" y="5250669"/>
            <a:ext cx="121365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>
            <a:off x="3000364" y="5857892"/>
            <a:ext cx="21431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/>
          <p:cNvCxnSpPr/>
          <p:nvPr/>
        </p:nvCxnSpPr>
        <p:spPr>
          <a:xfrm>
            <a:off x="3000364" y="4643446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čára 25"/>
          <p:cNvCxnSpPr/>
          <p:nvPr/>
        </p:nvCxnSpPr>
        <p:spPr>
          <a:xfrm rot="5400000">
            <a:off x="2501092" y="4714884"/>
            <a:ext cx="157084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čára 27"/>
          <p:cNvCxnSpPr/>
          <p:nvPr/>
        </p:nvCxnSpPr>
        <p:spPr>
          <a:xfrm>
            <a:off x="3286116" y="5500702"/>
            <a:ext cx="17859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čára 33"/>
          <p:cNvCxnSpPr/>
          <p:nvPr/>
        </p:nvCxnSpPr>
        <p:spPr>
          <a:xfrm>
            <a:off x="3286116" y="3929066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čára 35"/>
          <p:cNvCxnSpPr/>
          <p:nvPr/>
        </p:nvCxnSpPr>
        <p:spPr>
          <a:xfrm rot="5400000">
            <a:off x="2713818" y="3786190"/>
            <a:ext cx="17153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čára 39"/>
          <p:cNvCxnSpPr/>
          <p:nvPr/>
        </p:nvCxnSpPr>
        <p:spPr>
          <a:xfrm>
            <a:off x="3571868" y="4643446"/>
            <a:ext cx="150019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čára 43"/>
          <p:cNvCxnSpPr/>
          <p:nvPr/>
        </p:nvCxnSpPr>
        <p:spPr>
          <a:xfrm rot="5400000" flipH="1" flipV="1">
            <a:off x="4071140" y="4643446"/>
            <a:ext cx="114380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ovací čára 45"/>
          <p:cNvCxnSpPr/>
          <p:nvPr/>
        </p:nvCxnSpPr>
        <p:spPr>
          <a:xfrm>
            <a:off x="4643438" y="4071942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ovací čára 47"/>
          <p:cNvCxnSpPr/>
          <p:nvPr/>
        </p:nvCxnSpPr>
        <p:spPr>
          <a:xfrm>
            <a:off x="4643438" y="4357694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ovací čára 49"/>
          <p:cNvCxnSpPr/>
          <p:nvPr/>
        </p:nvCxnSpPr>
        <p:spPr>
          <a:xfrm>
            <a:off x="4643438" y="4929198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ovací čára 51"/>
          <p:cNvCxnSpPr/>
          <p:nvPr/>
        </p:nvCxnSpPr>
        <p:spPr>
          <a:xfrm>
            <a:off x="4643438" y="5214950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ovací čára 56"/>
          <p:cNvCxnSpPr/>
          <p:nvPr/>
        </p:nvCxnSpPr>
        <p:spPr>
          <a:xfrm>
            <a:off x="3571868" y="2928934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ovací čára 58"/>
          <p:cNvCxnSpPr/>
          <p:nvPr/>
        </p:nvCxnSpPr>
        <p:spPr>
          <a:xfrm rot="5400000">
            <a:off x="3822695" y="3036091"/>
            <a:ext cx="164228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ovací čára 60"/>
          <p:cNvCxnSpPr/>
          <p:nvPr/>
        </p:nvCxnSpPr>
        <p:spPr>
          <a:xfrm>
            <a:off x="4643438" y="2214554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ovací čára 62"/>
          <p:cNvCxnSpPr/>
          <p:nvPr/>
        </p:nvCxnSpPr>
        <p:spPr>
          <a:xfrm>
            <a:off x="4643438" y="2571744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ovací čára 64"/>
          <p:cNvCxnSpPr/>
          <p:nvPr/>
        </p:nvCxnSpPr>
        <p:spPr>
          <a:xfrm>
            <a:off x="4572000" y="2928934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ovací čára 66"/>
          <p:cNvCxnSpPr/>
          <p:nvPr/>
        </p:nvCxnSpPr>
        <p:spPr>
          <a:xfrm>
            <a:off x="4643438" y="3214686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ovací čára 68"/>
          <p:cNvCxnSpPr/>
          <p:nvPr/>
        </p:nvCxnSpPr>
        <p:spPr>
          <a:xfrm>
            <a:off x="4643438" y="3786190"/>
            <a:ext cx="428628" cy="158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ovací čára 74"/>
          <p:cNvCxnSpPr/>
          <p:nvPr/>
        </p:nvCxnSpPr>
        <p:spPr>
          <a:xfrm>
            <a:off x="785786" y="5857892"/>
            <a:ext cx="1500198" cy="158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ovéPole 75"/>
          <p:cNvSpPr txBox="1"/>
          <p:nvPr/>
        </p:nvSpPr>
        <p:spPr>
          <a:xfrm>
            <a:off x="5214942" y="2143116"/>
            <a:ext cx="2000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err="1" smtClean="0"/>
              <a:t>korálovcovití</a:t>
            </a:r>
            <a:r>
              <a:rPr lang="cs-CZ" sz="1200" dirty="0" smtClean="0"/>
              <a:t> (</a:t>
            </a:r>
            <a:r>
              <a:rPr lang="cs-CZ" sz="1200" dirty="0" err="1" smtClean="0"/>
              <a:t>Elapidae</a:t>
            </a:r>
            <a:r>
              <a:rPr lang="cs-CZ" sz="1200" dirty="0" smtClean="0"/>
              <a:t>)</a:t>
            </a:r>
            <a:endParaRPr lang="cs-CZ" sz="1200" dirty="0"/>
          </a:p>
        </p:txBody>
      </p:sp>
      <p:sp>
        <p:nvSpPr>
          <p:cNvPr id="77" name="TextovéPole 76"/>
          <p:cNvSpPr txBox="1"/>
          <p:nvPr/>
        </p:nvSpPr>
        <p:spPr>
          <a:xfrm>
            <a:off x="571472" y="5357826"/>
            <a:ext cx="192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err="1" smtClean="0"/>
              <a:t>užovkovci</a:t>
            </a:r>
            <a:r>
              <a:rPr lang="cs-CZ" sz="1200" b="1" dirty="0" smtClean="0"/>
              <a:t> </a:t>
            </a:r>
            <a:r>
              <a:rPr lang="cs-CZ" sz="1200" dirty="0" smtClean="0"/>
              <a:t>(</a:t>
            </a:r>
            <a:r>
              <a:rPr lang="cs-CZ" sz="1200" dirty="0" err="1" smtClean="0"/>
              <a:t>Colubroidea</a:t>
            </a:r>
            <a:r>
              <a:rPr lang="cs-CZ" sz="1200" dirty="0" smtClean="0"/>
              <a:t>)</a:t>
            </a:r>
            <a:endParaRPr lang="cs-CZ" sz="1200" dirty="0"/>
          </a:p>
        </p:txBody>
      </p:sp>
      <p:sp>
        <p:nvSpPr>
          <p:cNvPr id="78" name="Rovnoramenný trojúhelník 77"/>
          <p:cNvSpPr/>
          <p:nvPr/>
        </p:nvSpPr>
        <p:spPr>
          <a:xfrm>
            <a:off x="2000232" y="5715016"/>
            <a:ext cx="142876" cy="28575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9" name="TextovéPole 78"/>
          <p:cNvSpPr txBox="1"/>
          <p:nvPr/>
        </p:nvSpPr>
        <p:spPr>
          <a:xfrm>
            <a:off x="5214942" y="2428868"/>
            <a:ext cx="3786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err="1" smtClean="0"/>
              <a:t>zemězmijové</a:t>
            </a:r>
            <a:r>
              <a:rPr lang="cs-CZ" sz="1200" b="1" dirty="0" smtClean="0"/>
              <a:t> a příbuzní </a:t>
            </a:r>
            <a:r>
              <a:rPr lang="cs-CZ" sz="1200" dirty="0" smtClean="0"/>
              <a:t>(</a:t>
            </a:r>
            <a:r>
              <a:rPr lang="cs-CZ" sz="1200" dirty="0" err="1" smtClean="0"/>
              <a:t>Atractaspididae</a:t>
            </a:r>
            <a:r>
              <a:rPr lang="cs-CZ" sz="1200" dirty="0" smtClean="0"/>
              <a:t>)</a:t>
            </a:r>
            <a:endParaRPr lang="cs-CZ" sz="1200" dirty="0"/>
          </a:p>
        </p:txBody>
      </p:sp>
      <p:sp>
        <p:nvSpPr>
          <p:cNvPr id="80" name="TextovéPole 79"/>
          <p:cNvSpPr txBox="1"/>
          <p:nvPr/>
        </p:nvSpPr>
        <p:spPr>
          <a:xfrm>
            <a:off x="5214942" y="2786058"/>
            <a:ext cx="192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 smtClean="0"/>
              <a:t>Boodontinae</a:t>
            </a:r>
            <a:endParaRPr lang="cs-CZ" sz="1200" dirty="0"/>
          </a:p>
        </p:txBody>
      </p:sp>
      <p:sp>
        <p:nvSpPr>
          <p:cNvPr id="81" name="TextovéPole 80"/>
          <p:cNvSpPr txBox="1"/>
          <p:nvPr/>
        </p:nvSpPr>
        <p:spPr>
          <a:xfrm>
            <a:off x="5214942" y="3071810"/>
            <a:ext cx="178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 smtClean="0"/>
              <a:t>Psammophiinae</a:t>
            </a:r>
            <a:endParaRPr lang="cs-CZ" sz="1200" dirty="0"/>
          </a:p>
        </p:txBody>
      </p:sp>
      <p:sp>
        <p:nvSpPr>
          <p:cNvPr id="82" name="TextovéPole 81"/>
          <p:cNvSpPr txBox="1"/>
          <p:nvPr/>
        </p:nvSpPr>
        <p:spPr>
          <a:xfrm>
            <a:off x="5214942" y="3357562"/>
            <a:ext cx="2143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 smtClean="0"/>
              <a:t>Pseudoxyrhophiinae</a:t>
            </a:r>
            <a:endParaRPr lang="cs-CZ" sz="1200" dirty="0"/>
          </a:p>
        </p:txBody>
      </p:sp>
      <p:cxnSp>
        <p:nvCxnSpPr>
          <p:cNvPr id="85" name="Přímá spojovací čára 84"/>
          <p:cNvCxnSpPr/>
          <p:nvPr/>
        </p:nvCxnSpPr>
        <p:spPr>
          <a:xfrm>
            <a:off x="4643438" y="3500438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ovéPole 85"/>
          <p:cNvSpPr txBox="1"/>
          <p:nvPr/>
        </p:nvSpPr>
        <p:spPr>
          <a:xfrm>
            <a:off x="5286380" y="3643314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 smtClean="0"/>
              <a:t>Xenodermatinae</a:t>
            </a:r>
            <a:endParaRPr lang="cs-CZ" sz="1200" dirty="0"/>
          </a:p>
        </p:txBody>
      </p:sp>
      <p:sp>
        <p:nvSpPr>
          <p:cNvPr id="87" name="TextovéPole 86"/>
          <p:cNvSpPr txBox="1"/>
          <p:nvPr/>
        </p:nvSpPr>
        <p:spPr>
          <a:xfrm>
            <a:off x="5214942" y="3929066"/>
            <a:ext cx="185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 smtClean="0"/>
              <a:t>Colubrinae</a:t>
            </a:r>
            <a:endParaRPr lang="cs-CZ" sz="1200" dirty="0"/>
          </a:p>
        </p:txBody>
      </p:sp>
      <p:sp>
        <p:nvSpPr>
          <p:cNvPr id="93" name="TextovéPole 92"/>
          <p:cNvSpPr txBox="1"/>
          <p:nvPr/>
        </p:nvSpPr>
        <p:spPr>
          <a:xfrm>
            <a:off x="5286380" y="4214818"/>
            <a:ext cx="1214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 smtClean="0"/>
              <a:t>Calamariinae</a:t>
            </a:r>
            <a:endParaRPr lang="cs-CZ" sz="1200" dirty="0" smtClean="0"/>
          </a:p>
        </p:txBody>
      </p:sp>
      <p:sp>
        <p:nvSpPr>
          <p:cNvPr id="94" name="TextovéPole 93"/>
          <p:cNvSpPr txBox="1"/>
          <p:nvPr/>
        </p:nvSpPr>
        <p:spPr>
          <a:xfrm>
            <a:off x="5286380" y="4500570"/>
            <a:ext cx="192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 smtClean="0"/>
              <a:t>Natricinae</a:t>
            </a:r>
            <a:endParaRPr lang="cs-CZ" sz="1200" dirty="0"/>
          </a:p>
        </p:txBody>
      </p:sp>
      <p:sp>
        <p:nvSpPr>
          <p:cNvPr id="95" name="TextovéPole 94"/>
          <p:cNvSpPr txBox="1"/>
          <p:nvPr/>
        </p:nvSpPr>
        <p:spPr>
          <a:xfrm>
            <a:off x="5286380" y="4786322"/>
            <a:ext cx="1643074" cy="285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 smtClean="0"/>
              <a:t>Pseudoxenodontinae</a:t>
            </a:r>
            <a:endParaRPr lang="cs-CZ" sz="1200" dirty="0"/>
          </a:p>
        </p:txBody>
      </p:sp>
      <p:sp>
        <p:nvSpPr>
          <p:cNvPr id="96" name="TextovéPole 95"/>
          <p:cNvSpPr txBox="1"/>
          <p:nvPr/>
        </p:nvSpPr>
        <p:spPr>
          <a:xfrm>
            <a:off x="5357818" y="5072074"/>
            <a:ext cx="1214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 smtClean="0"/>
              <a:t>Xenodontinae</a:t>
            </a:r>
            <a:endParaRPr lang="cs-CZ" sz="1200" dirty="0"/>
          </a:p>
        </p:txBody>
      </p:sp>
      <p:sp>
        <p:nvSpPr>
          <p:cNvPr id="101" name="TextovéPole 100"/>
          <p:cNvSpPr txBox="1"/>
          <p:nvPr/>
        </p:nvSpPr>
        <p:spPr>
          <a:xfrm>
            <a:off x="5214942" y="5357826"/>
            <a:ext cx="2857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„</a:t>
            </a:r>
            <a:r>
              <a:rPr lang="cs-CZ" sz="1200" b="1" dirty="0" smtClean="0"/>
              <a:t>užovky“-</a:t>
            </a:r>
            <a:r>
              <a:rPr lang="cs-CZ" sz="1200" b="1" dirty="0" err="1" smtClean="0"/>
              <a:t>vodnářky</a:t>
            </a:r>
            <a:r>
              <a:rPr lang="cs-CZ" sz="1200" b="1" dirty="0" smtClean="0"/>
              <a:t> </a:t>
            </a:r>
            <a:r>
              <a:rPr lang="cs-CZ" sz="1200" dirty="0" smtClean="0"/>
              <a:t>(</a:t>
            </a:r>
            <a:r>
              <a:rPr lang="cs-CZ" sz="1200" dirty="0" err="1" smtClean="0"/>
              <a:t>Homalopsinae</a:t>
            </a:r>
            <a:r>
              <a:rPr lang="cs-CZ" sz="1200" dirty="0" smtClean="0"/>
              <a:t>)</a:t>
            </a:r>
            <a:endParaRPr lang="cs-CZ" sz="1200" dirty="0"/>
          </a:p>
        </p:txBody>
      </p:sp>
      <p:sp>
        <p:nvSpPr>
          <p:cNvPr id="120" name="TextovéPole 119"/>
          <p:cNvSpPr txBox="1"/>
          <p:nvPr/>
        </p:nvSpPr>
        <p:spPr>
          <a:xfrm>
            <a:off x="5286380" y="5715016"/>
            <a:ext cx="2214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zmije a chřestýši </a:t>
            </a:r>
            <a:r>
              <a:rPr lang="cs-CZ" sz="1200" dirty="0" smtClean="0"/>
              <a:t>(</a:t>
            </a:r>
            <a:r>
              <a:rPr lang="cs-CZ" sz="1200" dirty="0" err="1" smtClean="0"/>
              <a:t>Viperidae</a:t>
            </a:r>
            <a:r>
              <a:rPr lang="cs-CZ" sz="1200" dirty="0" smtClean="0"/>
              <a:t>)</a:t>
            </a:r>
            <a:endParaRPr lang="cs-CZ" sz="1200" dirty="0"/>
          </a:p>
        </p:txBody>
      </p:sp>
      <p:sp>
        <p:nvSpPr>
          <p:cNvPr id="121" name="TextovéPole 120"/>
          <p:cNvSpPr txBox="1"/>
          <p:nvPr/>
        </p:nvSpPr>
        <p:spPr>
          <a:xfrm>
            <a:off x="5286380" y="5929330"/>
            <a:ext cx="2571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„užovky“ – </a:t>
            </a:r>
            <a:r>
              <a:rPr lang="cs-CZ" sz="1200" b="1" dirty="0" err="1" smtClean="0"/>
              <a:t>šnekojedi</a:t>
            </a:r>
            <a:r>
              <a:rPr lang="cs-CZ" sz="1200" b="1" dirty="0" smtClean="0"/>
              <a:t> </a:t>
            </a:r>
            <a:r>
              <a:rPr lang="cs-CZ" sz="1200" dirty="0" smtClean="0"/>
              <a:t>(</a:t>
            </a:r>
            <a:r>
              <a:rPr lang="cs-CZ" sz="1200" dirty="0" err="1" smtClean="0"/>
              <a:t>Pareatinae</a:t>
            </a:r>
            <a:r>
              <a:rPr lang="cs-CZ" sz="1200" dirty="0" smtClean="0"/>
              <a:t>)</a:t>
            </a:r>
            <a:endParaRPr lang="cs-CZ" sz="1200" dirty="0"/>
          </a:p>
        </p:txBody>
      </p:sp>
      <p:sp>
        <p:nvSpPr>
          <p:cNvPr id="122" name="TextovéPole 121"/>
          <p:cNvSpPr txBox="1"/>
          <p:nvPr/>
        </p:nvSpPr>
        <p:spPr>
          <a:xfrm>
            <a:off x="5311780" y="6243658"/>
            <a:ext cx="2357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„užovky“ </a:t>
            </a:r>
            <a:r>
              <a:rPr lang="cs-CZ" sz="1200" dirty="0" smtClean="0"/>
              <a:t>(</a:t>
            </a:r>
            <a:r>
              <a:rPr lang="cs-CZ" sz="1200" dirty="0" err="1" smtClean="0"/>
              <a:t>Xenodermatinae</a:t>
            </a:r>
            <a:r>
              <a:rPr lang="cs-CZ" sz="1200" dirty="0" smtClean="0"/>
              <a:t>)</a:t>
            </a:r>
            <a:endParaRPr lang="cs-CZ" sz="1200" dirty="0"/>
          </a:p>
        </p:txBody>
      </p:sp>
      <p:sp>
        <p:nvSpPr>
          <p:cNvPr id="123" name="TextovéPole 122"/>
          <p:cNvSpPr txBox="1"/>
          <p:nvPr/>
        </p:nvSpPr>
        <p:spPr>
          <a:xfrm rot="16200000">
            <a:off x="7480911" y="3163296"/>
            <a:ext cx="1040227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„užovky“</a:t>
            </a:r>
            <a:endParaRPr lang="cs-CZ" sz="1200" b="1" dirty="0"/>
          </a:p>
        </p:txBody>
      </p:sp>
      <p:sp>
        <p:nvSpPr>
          <p:cNvPr id="124" name="TextovéPole 123"/>
          <p:cNvSpPr txBox="1"/>
          <p:nvPr/>
        </p:nvSpPr>
        <p:spPr>
          <a:xfrm rot="16200000">
            <a:off x="7608116" y="4607727"/>
            <a:ext cx="781442" cy="281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užovky</a:t>
            </a:r>
          </a:p>
        </p:txBody>
      </p:sp>
      <p:cxnSp>
        <p:nvCxnSpPr>
          <p:cNvPr id="126" name="Přímá spojovací čára 125"/>
          <p:cNvCxnSpPr/>
          <p:nvPr/>
        </p:nvCxnSpPr>
        <p:spPr>
          <a:xfrm rot="5400000">
            <a:off x="7287438" y="3285330"/>
            <a:ext cx="999338" cy="794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Přímá spojovací čára 128"/>
          <p:cNvCxnSpPr/>
          <p:nvPr/>
        </p:nvCxnSpPr>
        <p:spPr>
          <a:xfrm rot="5400000">
            <a:off x="7215206" y="4643446"/>
            <a:ext cx="1143008" cy="1588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Nadpis 130"/>
          <p:cNvSpPr>
            <a:spLocks noGrp="1"/>
          </p:cNvSpPr>
          <p:nvPr>
            <p:ph type="title"/>
          </p:nvPr>
        </p:nvSpPr>
        <p:spPr>
          <a:xfrm>
            <a:off x="428596" y="857232"/>
            <a:ext cx="8305800" cy="1143000"/>
          </a:xfrm>
        </p:spPr>
        <p:txBody>
          <a:bodyPr>
            <a:noAutofit/>
          </a:bodyPr>
          <a:lstStyle/>
          <a:p>
            <a:r>
              <a:rPr lang="cs-CZ" sz="4400" dirty="0" smtClean="0"/>
              <a:t>Vyjádření příbuzenských vztahů </a:t>
            </a:r>
            <a:r>
              <a:rPr lang="cs-CZ" sz="4400" dirty="0" err="1" smtClean="0"/>
              <a:t>užovkovců</a:t>
            </a:r>
            <a:endParaRPr lang="cs-CZ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Systematika kober</a:t>
            </a:r>
            <a:endParaRPr lang="cs-CZ" dirty="0"/>
          </a:p>
        </p:txBody>
      </p:sp>
      <p:pic>
        <p:nvPicPr>
          <p:cNvPr id="56" name="Zástupný symbol pro obsah 55" descr="naja ashe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28860" y="1463741"/>
            <a:ext cx="2786082" cy="2103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Přímá spojovací čára 8"/>
          <p:cNvCxnSpPr/>
          <p:nvPr/>
        </p:nvCxnSpPr>
        <p:spPr>
          <a:xfrm>
            <a:off x="5000628" y="4214818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 rot="5400000">
            <a:off x="4286248" y="4143380"/>
            <a:ext cx="22860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>
            <a:off x="5429256" y="5286388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5429256" y="3000372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 rot="5400000">
            <a:off x="5144298" y="3286124"/>
            <a:ext cx="142796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>
            <a:off x="5857884" y="2571744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/>
          <p:nvPr/>
        </p:nvCxnSpPr>
        <p:spPr>
          <a:xfrm rot="5400000">
            <a:off x="6036479" y="2607463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čára 26"/>
          <p:cNvCxnSpPr/>
          <p:nvPr/>
        </p:nvCxnSpPr>
        <p:spPr>
          <a:xfrm>
            <a:off x="6500826" y="2143116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čára 28"/>
          <p:cNvCxnSpPr/>
          <p:nvPr/>
        </p:nvCxnSpPr>
        <p:spPr>
          <a:xfrm>
            <a:off x="6500826" y="3071810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čára 31"/>
          <p:cNvCxnSpPr/>
          <p:nvPr/>
        </p:nvCxnSpPr>
        <p:spPr>
          <a:xfrm>
            <a:off x="5857884" y="4000504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čára 33"/>
          <p:cNvCxnSpPr/>
          <p:nvPr/>
        </p:nvCxnSpPr>
        <p:spPr>
          <a:xfrm rot="5400000">
            <a:off x="6000760" y="3929066"/>
            <a:ext cx="10001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čára 35"/>
          <p:cNvCxnSpPr/>
          <p:nvPr/>
        </p:nvCxnSpPr>
        <p:spPr>
          <a:xfrm>
            <a:off x="6500826" y="3429000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čára 37"/>
          <p:cNvCxnSpPr/>
          <p:nvPr/>
        </p:nvCxnSpPr>
        <p:spPr>
          <a:xfrm>
            <a:off x="6500826" y="4429132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>
            <a:off x="7000892" y="2000240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neplivající</a:t>
            </a:r>
            <a:endParaRPr lang="cs-CZ" sz="1400" b="1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7000892" y="2928934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plivající</a:t>
            </a:r>
            <a:endParaRPr lang="cs-CZ" sz="1400" b="1" dirty="0"/>
          </a:p>
        </p:txBody>
      </p:sp>
      <p:pic>
        <p:nvPicPr>
          <p:cNvPr id="57" name="Zástupný symbol pro obsah 56" descr="boulengerina annulat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858125" y="2540719"/>
            <a:ext cx="185738" cy="133499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3" name="TextovéPole 42"/>
          <p:cNvSpPr txBox="1"/>
          <p:nvPr/>
        </p:nvSpPr>
        <p:spPr>
          <a:xfrm>
            <a:off x="7000892" y="3286124"/>
            <a:ext cx="15001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n</a:t>
            </a:r>
            <a:r>
              <a:rPr lang="cs-CZ" sz="1400" b="1" dirty="0" smtClean="0"/>
              <a:t>eplivající</a:t>
            </a:r>
            <a:r>
              <a:rPr lang="cs-CZ" sz="1200" dirty="0" smtClean="0"/>
              <a:t> (včetně r. </a:t>
            </a:r>
            <a:r>
              <a:rPr lang="cs-CZ" sz="1200" dirty="0" err="1" smtClean="0"/>
              <a:t>Paranaja</a:t>
            </a:r>
            <a:r>
              <a:rPr lang="cs-CZ" sz="1200" dirty="0" smtClean="0"/>
              <a:t> a </a:t>
            </a:r>
            <a:r>
              <a:rPr lang="cs-CZ" sz="1200" dirty="0" err="1" smtClean="0"/>
              <a:t>Boulengerina</a:t>
            </a:r>
            <a:r>
              <a:rPr lang="cs-CZ" sz="1200" dirty="0"/>
              <a:t>)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7000892" y="4286256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plivající</a:t>
            </a:r>
            <a:endParaRPr lang="cs-CZ" sz="1400" b="1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6929454" y="5143512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Hemachatus</a:t>
            </a:r>
            <a:r>
              <a:rPr lang="cs-CZ" sz="1400" dirty="0" smtClean="0"/>
              <a:t> (</a:t>
            </a:r>
            <a:r>
              <a:rPr lang="cs-CZ" sz="1400" b="1" dirty="0" smtClean="0"/>
              <a:t>plivající</a:t>
            </a:r>
            <a:r>
              <a:rPr lang="cs-CZ" sz="1400" dirty="0" smtClean="0"/>
              <a:t>)</a:t>
            </a:r>
            <a:endParaRPr lang="cs-CZ" sz="1400" dirty="0"/>
          </a:p>
        </p:txBody>
      </p:sp>
      <p:sp>
        <p:nvSpPr>
          <p:cNvPr id="48" name="Rovnoramenný trojúhelník 47"/>
          <p:cNvSpPr/>
          <p:nvPr/>
        </p:nvSpPr>
        <p:spPr>
          <a:xfrm>
            <a:off x="6643702" y="4286256"/>
            <a:ext cx="142876" cy="28575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Rovnoramenný trojúhelník 48"/>
          <p:cNvSpPr/>
          <p:nvPr/>
        </p:nvSpPr>
        <p:spPr>
          <a:xfrm>
            <a:off x="5715008" y="5143512"/>
            <a:ext cx="142876" cy="28575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Rovnoramenný trojúhelník 49"/>
          <p:cNvSpPr/>
          <p:nvPr/>
        </p:nvSpPr>
        <p:spPr>
          <a:xfrm>
            <a:off x="6715140" y="2928934"/>
            <a:ext cx="142876" cy="28575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TextovéPole 50"/>
          <p:cNvSpPr txBox="1"/>
          <p:nvPr/>
        </p:nvSpPr>
        <p:spPr>
          <a:xfrm>
            <a:off x="4357686" y="4000504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p</a:t>
            </a:r>
            <a:r>
              <a:rPr lang="cs-CZ" sz="1400" b="1" dirty="0" smtClean="0"/>
              <a:t>ravé kobry</a:t>
            </a:r>
            <a:endParaRPr lang="cs-CZ" sz="1400" b="1" dirty="0"/>
          </a:p>
        </p:txBody>
      </p:sp>
      <p:sp>
        <p:nvSpPr>
          <p:cNvPr id="52" name="TextovéPole 51"/>
          <p:cNvSpPr txBox="1"/>
          <p:nvPr/>
        </p:nvSpPr>
        <p:spPr>
          <a:xfrm>
            <a:off x="5857884" y="5000636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Afrika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5357818" y="264318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 smtClean="0"/>
              <a:t>Naja</a:t>
            </a:r>
            <a:r>
              <a:rPr lang="cs-CZ" i="1" dirty="0" smtClean="0"/>
              <a:t> </a:t>
            </a:r>
            <a:endParaRPr lang="cs-CZ" i="1" dirty="0"/>
          </a:p>
        </p:txBody>
      </p:sp>
      <p:sp>
        <p:nvSpPr>
          <p:cNvPr id="54" name="TextovéPole 53"/>
          <p:cNvSpPr txBox="1"/>
          <p:nvPr/>
        </p:nvSpPr>
        <p:spPr>
          <a:xfrm>
            <a:off x="5929322" y="2285992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Asie</a:t>
            </a:r>
            <a:endParaRPr lang="cs-CZ" sz="1400" i="1" dirty="0"/>
          </a:p>
        </p:txBody>
      </p:sp>
      <p:sp>
        <p:nvSpPr>
          <p:cNvPr id="55" name="TextovéPole 54"/>
          <p:cNvSpPr txBox="1"/>
          <p:nvPr/>
        </p:nvSpPr>
        <p:spPr>
          <a:xfrm>
            <a:off x="5857884" y="4000504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Afrika</a:t>
            </a:r>
          </a:p>
        </p:txBody>
      </p:sp>
      <p:pic>
        <p:nvPicPr>
          <p:cNvPr id="59" name="Obrázek 58" descr="plivající kobra obojková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5572140"/>
            <a:ext cx="1502931" cy="1000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0" name="Obrázek 59" descr="hemachatu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1428736"/>
            <a:ext cx="2000264" cy="2373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TextovéPole 34"/>
          <p:cNvSpPr txBox="1"/>
          <p:nvPr/>
        </p:nvSpPr>
        <p:spPr>
          <a:xfrm>
            <a:off x="3857620" y="3643314"/>
            <a:ext cx="1500198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Kobra černokrká</a:t>
            </a:r>
            <a:endParaRPr lang="cs-CZ" sz="1200" dirty="0"/>
          </a:p>
        </p:txBody>
      </p:sp>
      <p:pic>
        <p:nvPicPr>
          <p:cNvPr id="39" name="Obrázek 38" descr="kobra královská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4071942"/>
            <a:ext cx="3643338" cy="2186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2" name="TextovéPole 41"/>
          <p:cNvSpPr txBox="1"/>
          <p:nvPr/>
        </p:nvSpPr>
        <p:spPr>
          <a:xfrm>
            <a:off x="2643174" y="6357958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Kobra královská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Plivající kobry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/>
          <a:lstStyle/>
          <a:p>
            <a:r>
              <a:rPr lang="cs-CZ" sz="2000" dirty="0" smtClean="0"/>
              <a:t>nezaměnitelný typ chování – vztyčují a roztahují krční štít</a:t>
            </a:r>
          </a:p>
          <a:p>
            <a:r>
              <a:rPr lang="cs-CZ" sz="2000" dirty="0" smtClean="0"/>
              <a:t>plivání jedu na obranu proti predátorovi – akce založená na kontrakci svalu jedové žlázy, dvou čelistních svalů, kinetice kostí a morfologii jedových zubů</a:t>
            </a:r>
          </a:p>
          <a:p>
            <a:r>
              <a:rPr lang="cs-CZ" sz="2000" dirty="0" smtClean="0"/>
              <a:t>jedové zuby na špičce mají menší otvor než u neplivajících druhů – lepší nasměrování a zacílení + mírně zahnuté dopředu</a:t>
            </a:r>
          </a:p>
          <a:p>
            <a:r>
              <a:rPr lang="cs-CZ" sz="2000" dirty="0" smtClean="0"/>
              <a:t>kobry míří mezi oči nebo na jedno z očí – objem vyplivnutého jedu se nemění</a:t>
            </a:r>
          </a:p>
          <a:p>
            <a:r>
              <a:rPr lang="cs-CZ" sz="2000" dirty="0" smtClean="0">
                <a:hlinkClick r:id="rId2"/>
              </a:rPr>
              <a:t>https://www.youtube.com/watch?v=-rzUQKyU3G8</a:t>
            </a:r>
            <a:endParaRPr lang="cs-CZ" sz="2000" dirty="0" smtClean="0"/>
          </a:p>
          <a:p>
            <a:endParaRPr lang="cs-CZ" sz="2000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9" name="Obrázek 8" descr="plivající kob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4572008"/>
            <a:ext cx="1720209" cy="1954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ek 9" descr="kobra červ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3929066"/>
            <a:ext cx="2345663" cy="2484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ovéPole 10"/>
          <p:cNvSpPr txBox="1"/>
          <p:nvPr/>
        </p:nvSpPr>
        <p:spPr>
          <a:xfrm>
            <a:off x="7286644" y="6429396"/>
            <a:ext cx="1500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Kobra červená</a:t>
            </a:r>
            <a:endParaRPr lang="cs-CZ" sz="1200" dirty="0"/>
          </a:p>
        </p:txBody>
      </p:sp>
      <p:pic>
        <p:nvPicPr>
          <p:cNvPr id="13" name="Obrázek 12" descr="zuby kobr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4643446"/>
            <a:ext cx="2961227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285720" y="1071546"/>
          <a:ext cx="8401080" cy="5155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135"/>
                <a:gridCol w="1050135"/>
                <a:gridCol w="1050135"/>
                <a:gridCol w="1050135"/>
                <a:gridCol w="1050135"/>
                <a:gridCol w="1050135"/>
                <a:gridCol w="1050135"/>
                <a:gridCol w="1050135"/>
              </a:tblGrid>
              <a:tr h="37126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1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Název</a:t>
                      </a:r>
                      <a:endParaRPr lang="cs-CZ" sz="121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1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Průměrná</a:t>
                      </a:r>
                      <a:r>
                        <a:rPr lang="cs-CZ" sz="1210" b="1" i="1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velikost</a:t>
                      </a:r>
                      <a:endParaRPr lang="cs-CZ" sz="121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1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Produkce</a:t>
                      </a:r>
                      <a:r>
                        <a:rPr lang="cs-CZ" sz="1210" b="1" i="1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jedu</a:t>
                      </a:r>
                      <a:endParaRPr lang="cs-CZ" sz="121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1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Toxicita</a:t>
                      </a:r>
                      <a:endParaRPr lang="cs-CZ" sz="121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1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Délka</a:t>
                      </a:r>
                      <a:r>
                        <a:rPr lang="cs-CZ" sz="1210" b="1" i="1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zubu</a:t>
                      </a:r>
                      <a:endParaRPr lang="cs-CZ" sz="121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10" b="1" i="1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Disposition</a:t>
                      </a:r>
                      <a:r>
                        <a:rPr lang="cs-CZ" sz="121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/ </a:t>
                      </a:r>
                      <a:r>
                        <a:rPr lang="cs-CZ" sz="1210" b="1" i="1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Attitude</a:t>
                      </a:r>
                      <a:endParaRPr lang="cs-CZ" sz="121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10" b="1" i="1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Kousknutí</a:t>
                      </a:r>
                      <a:r>
                        <a:rPr lang="cs-CZ" sz="1210" b="1" i="1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za rok</a:t>
                      </a:r>
                      <a:endParaRPr lang="cs-CZ" sz="121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1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Celkov</a:t>
                      </a:r>
                      <a:r>
                        <a:rPr lang="cs-CZ" sz="1210" b="1" i="1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é skóre</a:t>
                      </a:r>
                      <a:endParaRPr lang="cs-CZ" sz="121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1264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Korálovec</a:t>
                      </a:r>
                      <a:endParaRPr lang="cs-CZ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rgbClr val="953735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rgbClr val="953735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/>
                </a:tc>
              </a:tr>
              <a:tr h="321973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Zmije</a:t>
                      </a:r>
                      <a:r>
                        <a:rPr lang="cs-CZ" sz="11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obecná</a:t>
                      </a:r>
                      <a:endParaRPr lang="cs-CZ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/>
                </a:tc>
              </a:tr>
              <a:tr h="371264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Chřestýš</a:t>
                      </a:r>
                      <a:r>
                        <a:rPr lang="cs-CZ" sz="11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lesní</a:t>
                      </a:r>
                      <a:endParaRPr lang="cs-CZ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/>
                </a:tc>
              </a:tr>
              <a:tr h="371264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Bojga</a:t>
                      </a:r>
                      <a:r>
                        <a:rPr lang="cs-CZ" sz="11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africká</a:t>
                      </a:r>
                      <a:endParaRPr lang="cs-CZ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/>
                </a:tc>
              </a:tr>
              <a:tr h="371264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Bungar</a:t>
                      </a:r>
                      <a:r>
                        <a:rPr lang="cs-CZ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(proužkovaný)</a:t>
                      </a:r>
                      <a:endParaRPr lang="cs-CZ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rgbClr val="953735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/>
                </a:tc>
              </a:tr>
              <a:tr h="371264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Chřestýš</a:t>
                      </a:r>
                      <a:r>
                        <a:rPr lang="cs-CZ" sz="11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zelený</a:t>
                      </a:r>
                      <a:endParaRPr lang="cs-CZ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/>
                </a:tc>
              </a:tr>
              <a:tr h="371264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Chřestýš</a:t>
                      </a:r>
                      <a:r>
                        <a:rPr lang="cs-CZ" sz="11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cs-CZ" sz="1100" b="1" i="0" u="none" strike="noStrik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mohavský</a:t>
                      </a:r>
                      <a:endParaRPr lang="cs-CZ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/>
                </a:tc>
              </a:tr>
              <a:tr h="371264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Inland</a:t>
                      </a:r>
                      <a:r>
                        <a:rPr lang="cs-CZ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cs-CZ" sz="11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Taipan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/>
                </a:tc>
              </a:tr>
              <a:tr h="371264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Pakobra</a:t>
                      </a:r>
                      <a:r>
                        <a:rPr lang="cs-CZ" sz="11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páskovaná</a:t>
                      </a:r>
                      <a:endParaRPr lang="cs-CZ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/>
                </a:tc>
              </a:tr>
              <a:tr h="371264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Smrtonoš</a:t>
                      </a:r>
                      <a:endParaRPr lang="cs-CZ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/>
                </a:tc>
              </a:tr>
              <a:tr h="371264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Pakobra</a:t>
                      </a:r>
                      <a:r>
                        <a:rPr lang="cs-CZ" sz="11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východní</a:t>
                      </a:r>
                      <a:endParaRPr lang="cs-CZ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1264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Chřestýš</a:t>
                      </a:r>
                      <a:r>
                        <a:rPr lang="cs-CZ" sz="11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západní</a:t>
                      </a:r>
                      <a:endParaRPr lang="cs-CZ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/>
                </a:tc>
              </a:tr>
              <a:tr h="371264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Common</a:t>
                      </a:r>
                      <a:r>
                        <a:rPr lang="cs-CZ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cs-CZ" sz="11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CobraMore</a:t>
                      </a:r>
                      <a:endParaRPr lang="cs-CZ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pic>
        <p:nvPicPr>
          <p:cNvPr id="6" name="Obrázek 5" descr="váh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14290"/>
            <a:ext cx="4371975" cy="47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4294967295"/>
          </p:nvPr>
        </p:nvGraphicFramePr>
        <p:xfrm>
          <a:off x="357158" y="1142984"/>
          <a:ext cx="8372480" cy="4992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0"/>
                <a:gridCol w="1021550"/>
                <a:gridCol w="1046560"/>
                <a:gridCol w="1046560"/>
                <a:gridCol w="1046560"/>
                <a:gridCol w="1046560"/>
                <a:gridCol w="1046560"/>
                <a:gridCol w="1046560"/>
              </a:tblGrid>
              <a:tr h="47308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1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Název</a:t>
                      </a:r>
                      <a:endParaRPr lang="cs-CZ" sz="121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1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Průměrná</a:t>
                      </a:r>
                      <a:r>
                        <a:rPr lang="cs-CZ" sz="1210" b="1" i="1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velikost</a:t>
                      </a:r>
                      <a:endParaRPr lang="cs-CZ" sz="121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10" b="1" i="1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Venom Yield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1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Toxicita</a:t>
                      </a:r>
                      <a:endParaRPr lang="cs-CZ" sz="121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1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Délka</a:t>
                      </a:r>
                      <a:r>
                        <a:rPr lang="cs-CZ" sz="1210" b="1" i="1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zubu</a:t>
                      </a:r>
                      <a:endParaRPr lang="cs-CZ" sz="121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10" b="1" i="1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Disposition / Attitude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1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Kousnutí</a:t>
                      </a:r>
                      <a:r>
                        <a:rPr lang="cs-CZ" sz="1210" b="1" i="1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ročně</a:t>
                      </a:r>
                      <a:endParaRPr lang="cs-CZ" sz="121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1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Celkové</a:t>
                      </a:r>
                      <a:r>
                        <a:rPr lang="cs-CZ" sz="1210" b="1" i="1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skóre</a:t>
                      </a:r>
                      <a:endParaRPr lang="cs-CZ" sz="121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55609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Kobra</a:t>
                      </a:r>
                      <a:r>
                        <a:rPr lang="cs-CZ" sz="11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egyptská</a:t>
                      </a:r>
                      <a:endParaRPr lang="cs-CZ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/>
                </a:tc>
              </a:tr>
              <a:tr h="463715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Zmije</a:t>
                      </a:r>
                      <a:r>
                        <a:rPr lang="cs-CZ" sz="11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gabunská</a:t>
                      </a:r>
                      <a:endParaRPr lang="cs-CZ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/>
                </a:tc>
              </a:tr>
              <a:tr h="640784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Chřestýš</a:t>
                      </a:r>
                      <a:r>
                        <a:rPr lang="cs-CZ" sz="11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diamantový</a:t>
                      </a:r>
                      <a:endParaRPr lang="cs-CZ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rgbClr val="953735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/>
                </a:tc>
              </a:tr>
              <a:tr h="463715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Křovinář</a:t>
                      </a:r>
                      <a:r>
                        <a:rPr lang="cs-CZ" sz="11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zlatý</a:t>
                      </a:r>
                      <a:endParaRPr lang="cs-CZ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rgbClr val="953735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/>
                </a:tc>
              </a:tr>
              <a:tr h="463715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Chřestýš</a:t>
                      </a:r>
                      <a:r>
                        <a:rPr lang="cs-CZ" sz="11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cs-CZ" sz="1100" b="1" i="0" u="none" strike="noStrik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brazislký</a:t>
                      </a:r>
                      <a:endParaRPr lang="cs-CZ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/>
                </a:tc>
              </a:tr>
              <a:tr h="463715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Kobra</a:t>
                      </a:r>
                      <a:r>
                        <a:rPr lang="cs-CZ" sz="11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černá</a:t>
                      </a:r>
                      <a:endParaRPr lang="cs-CZ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/>
                </a:tc>
              </a:tr>
              <a:tr h="463715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Lachesis</a:t>
                      </a:r>
                      <a:r>
                        <a:rPr lang="cs-CZ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- chřestýšovití</a:t>
                      </a:r>
                      <a:endParaRPr lang="cs-CZ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rgbClr val="953735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/>
                </a:tc>
              </a:tr>
              <a:tr h="640784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Chřestýš</a:t>
                      </a:r>
                      <a:r>
                        <a:rPr lang="cs-CZ" sz="11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mexický</a:t>
                      </a:r>
                      <a:endParaRPr lang="cs-CZ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/>
                </a:tc>
              </a:tr>
              <a:tr h="463715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Zmije</a:t>
                      </a:r>
                      <a:r>
                        <a:rPr lang="cs-CZ" sz="11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paví</a:t>
                      </a:r>
                      <a:endParaRPr lang="cs-CZ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rgbClr val="953735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pic>
        <p:nvPicPr>
          <p:cNvPr id="5" name="Obrázek 4" descr="váh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428604"/>
            <a:ext cx="4371975" cy="47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Top 10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357160" y="1285863"/>
          <a:ext cx="8329640" cy="5040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1205"/>
                <a:gridCol w="1041205"/>
                <a:gridCol w="1041205"/>
                <a:gridCol w="1041205"/>
                <a:gridCol w="1041205"/>
                <a:gridCol w="1041205"/>
                <a:gridCol w="1041205"/>
                <a:gridCol w="1041205"/>
              </a:tblGrid>
              <a:tr h="46702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1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Název</a:t>
                      </a:r>
                      <a:endParaRPr lang="cs-CZ" sz="121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1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Průměrná</a:t>
                      </a:r>
                      <a:r>
                        <a:rPr lang="cs-CZ" sz="1210" b="1" i="1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velikost</a:t>
                      </a:r>
                      <a:endParaRPr lang="cs-CZ" sz="121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1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Produkce</a:t>
                      </a:r>
                      <a:r>
                        <a:rPr lang="cs-CZ" sz="1210" b="1" i="1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jedu</a:t>
                      </a:r>
                      <a:endParaRPr lang="cs-CZ" sz="121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1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Toxicita</a:t>
                      </a:r>
                      <a:endParaRPr lang="cs-CZ" sz="121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1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Délka</a:t>
                      </a:r>
                      <a:r>
                        <a:rPr lang="cs-CZ" sz="1210" b="1" i="1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zubu</a:t>
                      </a:r>
                      <a:endParaRPr lang="cs-CZ" sz="121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10" b="1" i="1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Disposition</a:t>
                      </a:r>
                      <a:r>
                        <a:rPr lang="cs-CZ" sz="1210" b="1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/ </a:t>
                      </a:r>
                      <a:r>
                        <a:rPr lang="cs-CZ" sz="1210" b="1" i="1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Attitude</a:t>
                      </a:r>
                      <a:endParaRPr lang="cs-CZ" sz="121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10" b="1" i="1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Kousknutí</a:t>
                      </a:r>
                      <a:r>
                        <a:rPr lang="cs-CZ" sz="1210" b="1" i="1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za rok</a:t>
                      </a:r>
                      <a:endParaRPr lang="cs-CZ" sz="121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1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Celkov</a:t>
                      </a:r>
                      <a:r>
                        <a:rPr lang="cs-CZ" sz="1210" b="1" i="1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é skóre</a:t>
                      </a:r>
                      <a:endParaRPr lang="cs-CZ" sz="1210" b="1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57774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Mulga</a:t>
                      </a:r>
                      <a:endParaRPr lang="cs-CZ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/>
                </a:tc>
              </a:tr>
              <a:tr h="457774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Černá</a:t>
                      </a:r>
                      <a:r>
                        <a:rPr lang="cs-CZ" sz="11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mamba</a:t>
                      </a:r>
                      <a:endParaRPr lang="cs-CZ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/>
                </a:tc>
              </a:tr>
              <a:tr h="689127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Krovinář</a:t>
                      </a:r>
                      <a:r>
                        <a:rPr lang="cs-CZ" sz="11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sametový nebo</a:t>
                      </a:r>
                      <a:r>
                        <a:rPr lang="cs-CZ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křovinář</a:t>
                      </a:r>
                      <a:r>
                        <a:rPr lang="cs-CZ" sz="11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cs-CZ" sz="1100" b="1" i="0" u="none" strike="noStrik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Neuwiedův</a:t>
                      </a:r>
                      <a:endParaRPr lang="cs-CZ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/>
                </a:tc>
              </a:tr>
              <a:tr h="457774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Kobra</a:t>
                      </a:r>
                      <a:r>
                        <a:rPr lang="cs-CZ" sz="11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královská</a:t>
                      </a:r>
                      <a:endParaRPr lang="cs-CZ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/>
                </a:tc>
              </a:tr>
              <a:tr h="457774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Zmije</a:t>
                      </a:r>
                      <a:r>
                        <a:rPr lang="cs-CZ" sz="11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řetízková</a:t>
                      </a:r>
                      <a:endParaRPr lang="cs-CZ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/>
                </a:tc>
              </a:tr>
              <a:tr h="457774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Taipan</a:t>
                      </a:r>
                      <a:r>
                        <a:rPr lang="cs-CZ" sz="11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velký</a:t>
                      </a:r>
                      <a:endParaRPr lang="cs-CZ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/>
                </a:tc>
              </a:tr>
              <a:tr h="632575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Křoviná</a:t>
                      </a:r>
                      <a:r>
                        <a:rPr lang="cs-CZ" sz="11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ř sametový </a:t>
                      </a:r>
                      <a:r>
                        <a:rPr lang="cs-CZ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nebo</a:t>
                      </a:r>
                      <a:r>
                        <a:rPr lang="cs-CZ" sz="11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k.</a:t>
                      </a:r>
                      <a:r>
                        <a:rPr lang="cs-CZ" sz="1100" b="1" i="0" u="none" strike="noStrik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axamitový</a:t>
                      </a:r>
                      <a:endParaRPr lang="cs-CZ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/>
                </a:tc>
              </a:tr>
              <a:tr h="457774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Zmije</a:t>
                      </a:r>
                      <a:r>
                        <a:rPr lang="cs-CZ" sz="11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útočná</a:t>
                      </a:r>
                      <a:endParaRPr lang="cs-CZ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/>
                </a:tc>
              </a:tr>
              <a:tr h="457774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Taipan</a:t>
                      </a:r>
                      <a:r>
                        <a:rPr lang="cs-CZ" sz="11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menší (</a:t>
                      </a:r>
                      <a:r>
                        <a:rPr lang="cs-CZ" sz="1100" b="1" i="0" u="none" strike="noStrik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papuan</a:t>
                      </a:r>
                      <a:r>
                        <a:rPr lang="cs-CZ" sz="11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cs-CZ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9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Obrázek 4" descr="váh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571480"/>
            <a:ext cx="4371975" cy="47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</a:bodyPr>
          <a:lstStyle/>
          <a:p>
            <a:r>
              <a:rPr lang="cs-CZ" sz="4000" dirty="0" smtClean="0"/>
              <a:t>Zoologická klasifikace jedovatých hadů</a:t>
            </a:r>
            <a:endParaRPr lang="cs-CZ" sz="40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85720" y="1643051"/>
          <a:ext cx="8401080" cy="4714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0360"/>
                <a:gridCol w="2800360"/>
                <a:gridCol w="2800360"/>
              </a:tblGrid>
              <a:tr h="456781">
                <a:tc>
                  <a:txBody>
                    <a:bodyPr/>
                    <a:lstStyle/>
                    <a:p>
                      <a:r>
                        <a:rPr lang="cs-CZ" sz="1100" b="1" dirty="0"/>
                        <a:t>Čeleď</a:t>
                      </a:r>
                      <a:endParaRPr lang="cs-CZ" sz="1100" b="1" i="0" dirty="0">
                        <a:solidFill>
                          <a:srgbClr val="FFFF99"/>
                        </a:solidFill>
                        <a:latin typeface="Arial C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100" b="1"/>
                        <a:t>Rod</a:t>
                      </a:r>
                      <a:endParaRPr lang="cs-CZ" sz="1100" b="1" i="0">
                        <a:solidFill>
                          <a:srgbClr val="FFFF99"/>
                        </a:solidFill>
                        <a:latin typeface="Arial C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100" b="1" dirty="0"/>
                        <a:t>Výskyt</a:t>
                      </a:r>
                      <a:endParaRPr lang="cs-CZ" sz="1100" b="1" i="0" dirty="0">
                        <a:solidFill>
                          <a:srgbClr val="FFFF99"/>
                        </a:solidFill>
                        <a:latin typeface="Arial CE"/>
                      </a:endParaRPr>
                    </a:p>
                  </a:txBody>
                  <a:tcPr anchor="ctr"/>
                </a:tc>
              </a:tr>
              <a:tr h="464392">
                <a:tc rowSpan="4">
                  <a:txBody>
                    <a:bodyPr/>
                    <a:lstStyle/>
                    <a:p>
                      <a:r>
                        <a:rPr lang="cs-CZ" sz="1100" b="1"/>
                        <a:t>Elapidae (Korálovcovití)</a:t>
                      </a:r>
                      <a:endParaRPr lang="cs-CZ" sz="1100" b="1" i="0">
                        <a:solidFill>
                          <a:srgbClr val="FFFF99"/>
                        </a:solidFill>
                        <a:latin typeface="Arial C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b="1"/>
                        <a:t>Naja (Kobra)</a:t>
                      </a:r>
                      <a:endParaRPr lang="cs-CZ" sz="1100" b="1" i="0">
                        <a:solidFill>
                          <a:srgbClr val="FFFF99"/>
                        </a:solidFill>
                        <a:latin typeface="Arial C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100" b="1" dirty="0"/>
                        <a:t>Afrika, Asie</a:t>
                      </a:r>
                      <a:endParaRPr lang="cs-CZ" sz="1100" b="1" i="0" dirty="0">
                        <a:solidFill>
                          <a:srgbClr val="FFFF99"/>
                        </a:solidFill>
                        <a:latin typeface="Arial CE"/>
                      </a:endParaRPr>
                    </a:p>
                  </a:txBody>
                  <a:tcPr anchor="ctr"/>
                </a:tc>
              </a:tr>
              <a:tr h="46439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b="1"/>
                        <a:t>Dendroaspis (Mamba)</a:t>
                      </a:r>
                      <a:endParaRPr lang="cs-CZ" sz="1100" b="1" i="0">
                        <a:solidFill>
                          <a:srgbClr val="FFFF99"/>
                        </a:solidFill>
                        <a:latin typeface="Arial C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100" b="1"/>
                        <a:t>Afrika</a:t>
                      </a:r>
                      <a:endParaRPr lang="cs-CZ" sz="1100" b="1" i="0">
                        <a:solidFill>
                          <a:srgbClr val="FFFF99"/>
                        </a:solidFill>
                        <a:latin typeface="Arial CE"/>
                      </a:endParaRPr>
                    </a:p>
                  </a:txBody>
                  <a:tcPr anchor="ctr"/>
                </a:tc>
              </a:tr>
              <a:tr h="46439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b="1" dirty="0" err="1"/>
                        <a:t>Micururus</a:t>
                      </a:r>
                      <a:r>
                        <a:rPr lang="cs-CZ" sz="1100" b="1" dirty="0"/>
                        <a:t> (Mořští korálovci)</a:t>
                      </a:r>
                      <a:endParaRPr lang="cs-CZ" sz="1100" b="1" i="0" dirty="0">
                        <a:solidFill>
                          <a:srgbClr val="FFFF99"/>
                        </a:solidFill>
                        <a:latin typeface="Arial C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100" b="1"/>
                        <a:t>Střední a Jižní Amerika</a:t>
                      </a:r>
                      <a:endParaRPr lang="cs-CZ" sz="1100" b="1" i="0">
                        <a:solidFill>
                          <a:srgbClr val="FFFF99"/>
                        </a:solidFill>
                        <a:latin typeface="Arial CE"/>
                      </a:endParaRPr>
                    </a:p>
                  </a:txBody>
                  <a:tcPr anchor="ctr"/>
                </a:tc>
              </a:tr>
              <a:tr h="46439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b="1"/>
                        <a:t>Pseudonaja</a:t>
                      </a:r>
                      <a:endParaRPr lang="cs-CZ" sz="1100" b="1" i="0">
                        <a:solidFill>
                          <a:srgbClr val="FFFF99"/>
                        </a:solidFill>
                        <a:latin typeface="Arial C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100" b="1"/>
                        <a:t>Austrálie</a:t>
                      </a:r>
                      <a:endParaRPr lang="cs-CZ" sz="1100" b="1" i="0">
                        <a:solidFill>
                          <a:srgbClr val="FFFF99"/>
                        </a:solidFill>
                        <a:latin typeface="Arial CE"/>
                      </a:endParaRPr>
                    </a:p>
                  </a:txBody>
                  <a:tcPr anchor="ctr"/>
                </a:tc>
              </a:tr>
              <a:tr h="464392">
                <a:tc>
                  <a:txBody>
                    <a:bodyPr/>
                    <a:lstStyle/>
                    <a:p>
                      <a:r>
                        <a:rPr lang="cs-CZ" sz="1100" b="1"/>
                        <a:t>Pythoninae (Krajty)</a:t>
                      </a:r>
                      <a:endParaRPr lang="cs-CZ" sz="1100" b="1" i="0">
                        <a:solidFill>
                          <a:srgbClr val="FFFF99"/>
                        </a:solidFill>
                        <a:latin typeface="Arial C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b="1"/>
                        <a:t>Python (Krajta)</a:t>
                      </a:r>
                      <a:endParaRPr lang="cs-CZ" sz="1100" b="1" i="0">
                        <a:solidFill>
                          <a:srgbClr val="FFFF99"/>
                        </a:solidFill>
                        <a:latin typeface="Arial C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100" b="1"/>
                        <a:t>Asie</a:t>
                      </a:r>
                      <a:endParaRPr lang="cs-CZ" sz="1100" b="1" i="0">
                        <a:solidFill>
                          <a:srgbClr val="FFFF99"/>
                        </a:solidFill>
                        <a:latin typeface="Arial CE"/>
                      </a:endParaRPr>
                    </a:p>
                  </a:txBody>
                  <a:tcPr anchor="ctr"/>
                </a:tc>
              </a:tr>
              <a:tr h="464392">
                <a:tc rowSpan="2">
                  <a:txBody>
                    <a:bodyPr/>
                    <a:lstStyle/>
                    <a:p>
                      <a:r>
                        <a:rPr lang="cs-CZ" sz="1100" b="1"/>
                        <a:t>Viperidae (Zmijovití)</a:t>
                      </a:r>
                      <a:endParaRPr lang="cs-CZ" sz="1100" b="1" i="0">
                        <a:solidFill>
                          <a:srgbClr val="FFFF99"/>
                        </a:solidFill>
                        <a:latin typeface="Arial C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b="1"/>
                        <a:t>Vipera (Zmije)</a:t>
                      </a:r>
                      <a:endParaRPr lang="cs-CZ" sz="1100" b="1" i="0">
                        <a:solidFill>
                          <a:srgbClr val="FFFF99"/>
                        </a:solidFill>
                        <a:latin typeface="Arial C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100" b="1"/>
                        <a:t>Asie, Evropa</a:t>
                      </a:r>
                      <a:endParaRPr lang="cs-CZ" sz="1100" b="1" i="0">
                        <a:solidFill>
                          <a:srgbClr val="FFFF99"/>
                        </a:solidFill>
                        <a:latin typeface="Arial CE"/>
                      </a:endParaRPr>
                    </a:p>
                  </a:txBody>
                  <a:tcPr anchor="ctr"/>
                </a:tc>
              </a:tr>
              <a:tr h="5430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b="1"/>
                        <a:t>Bitis</a:t>
                      </a:r>
                      <a:endParaRPr lang="cs-CZ" sz="1100" b="1" i="0">
                        <a:solidFill>
                          <a:srgbClr val="FFFF99"/>
                        </a:solidFill>
                        <a:latin typeface="Arial C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100" b="1"/>
                        <a:t>Afrika</a:t>
                      </a:r>
                      <a:endParaRPr lang="cs-CZ" sz="1100" b="1" i="0">
                        <a:solidFill>
                          <a:srgbClr val="FFFF99"/>
                        </a:solidFill>
                        <a:latin typeface="Arial CE"/>
                      </a:endParaRPr>
                    </a:p>
                  </a:txBody>
                  <a:tcPr anchor="ctr"/>
                </a:tc>
              </a:tr>
              <a:tr h="464392">
                <a:tc rowSpan="2">
                  <a:txBody>
                    <a:bodyPr/>
                    <a:lstStyle/>
                    <a:p>
                      <a:r>
                        <a:rPr lang="cs-CZ" sz="1100" b="1" dirty="0" err="1"/>
                        <a:t>Crotalidae</a:t>
                      </a:r>
                      <a:r>
                        <a:rPr lang="cs-CZ" sz="1100" b="1" dirty="0"/>
                        <a:t> (</a:t>
                      </a:r>
                      <a:r>
                        <a:rPr lang="cs-CZ" sz="1100" b="1" dirty="0" err="1"/>
                        <a:t>Chřestíšovití</a:t>
                      </a:r>
                      <a:r>
                        <a:rPr lang="cs-CZ" sz="1100" b="1" dirty="0"/>
                        <a:t>)</a:t>
                      </a:r>
                      <a:endParaRPr lang="cs-CZ" sz="1100" b="1" i="0" dirty="0">
                        <a:solidFill>
                          <a:srgbClr val="FFFF99"/>
                        </a:solidFill>
                        <a:latin typeface="Arial C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b="1"/>
                        <a:t>Crotalus (Chřestýš)</a:t>
                      </a:r>
                      <a:endParaRPr lang="cs-CZ" sz="1100" b="1" i="0">
                        <a:solidFill>
                          <a:srgbClr val="FFFF99"/>
                        </a:solidFill>
                        <a:latin typeface="Arial C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100" b="1"/>
                        <a:t>Severní Amerika</a:t>
                      </a:r>
                      <a:endParaRPr lang="cs-CZ" sz="1100" b="1" i="0">
                        <a:solidFill>
                          <a:srgbClr val="FFFF99"/>
                        </a:solidFill>
                        <a:latin typeface="Arial CE"/>
                      </a:endParaRPr>
                    </a:p>
                  </a:txBody>
                  <a:tcPr anchor="ctr"/>
                </a:tc>
              </a:tr>
              <a:tr h="46439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b="1"/>
                        <a:t>Bothrops</a:t>
                      </a:r>
                      <a:endParaRPr lang="cs-CZ" sz="1100" b="1" i="0">
                        <a:solidFill>
                          <a:srgbClr val="FFFF99"/>
                        </a:solidFill>
                        <a:latin typeface="Arial C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100" b="1" dirty="0"/>
                        <a:t>Jižní Amerika, Asie</a:t>
                      </a:r>
                      <a:endParaRPr lang="cs-CZ" sz="1100" b="1" i="0" dirty="0">
                        <a:solidFill>
                          <a:srgbClr val="FFFF99"/>
                        </a:solidFill>
                        <a:latin typeface="Arial CE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Hadi </a:t>
            </a:r>
            <a:r>
              <a:rPr lang="cs-CZ" i="1" dirty="0" smtClean="0"/>
              <a:t>(</a:t>
            </a:r>
            <a:r>
              <a:rPr lang="cs-CZ" i="1" dirty="0" err="1" smtClean="0"/>
              <a:t>Serpentes</a:t>
            </a:r>
            <a:r>
              <a:rPr lang="cs-CZ" i="1" dirty="0" smtClean="0"/>
              <a:t>)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428736"/>
            <a:ext cx="8329642" cy="5072098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/>
              <a:t>Třída: Plazi </a:t>
            </a:r>
          </a:p>
          <a:p>
            <a:r>
              <a:rPr lang="cs-CZ" sz="2000" dirty="0" smtClean="0"/>
              <a:t>Řád: Šupinatí</a:t>
            </a:r>
          </a:p>
          <a:p>
            <a:r>
              <a:rPr lang="cs-CZ" sz="2000" dirty="0" smtClean="0"/>
              <a:t>Čeledí: 17</a:t>
            </a:r>
          </a:p>
          <a:p>
            <a:r>
              <a:rPr lang="cs-CZ" sz="2000" dirty="0" smtClean="0"/>
              <a:t>Rodů: 438</a:t>
            </a:r>
          </a:p>
          <a:p>
            <a:r>
              <a:rPr lang="cs-CZ" sz="2000" dirty="0" smtClean="0"/>
              <a:t>Druhů: 3500</a:t>
            </a:r>
          </a:p>
          <a:p>
            <a:r>
              <a:rPr lang="cs-CZ" sz="2000" dirty="0" smtClean="0"/>
              <a:t>Jedovatých: 375</a:t>
            </a:r>
          </a:p>
          <a:p>
            <a:r>
              <a:rPr lang="cs-CZ" sz="2000" dirty="0" smtClean="0"/>
              <a:t>Jedová žláza: &gt;80%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r>
              <a:rPr lang="cs-CZ" sz="2000" dirty="0" smtClean="0"/>
              <a:t>Irsko, Nový Zéland, Madagaskar</a:t>
            </a:r>
            <a:endParaRPr lang="cs-CZ" sz="2000" dirty="0"/>
          </a:p>
        </p:txBody>
      </p:sp>
      <p:pic>
        <p:nvPicPr>
          <p:cNvPr id="4" name="Obrázek 3" descr="výskyt hadů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1500174"/>
            <a:ext cx="5351294" cy="3154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r>
              <a:rPr lang="cs-CZ" dirty="0" err="1" smtClean="0"/>
              <a:t>Taipan</a:t>
            </a:r>
            <a:r>
              <a:rPr lang="cs-CZ" dirty="0" smtClean="0"/>
              <a:t> menší</a:t>
            </a:r>
            <a:endParaRPr lang="cs-CZ" dirty="0"/>
          </a:p>
        </p:txBody>
      </p:sp>
      <p:pic>
        <p:nvPicPr>
          <p:cNvPr id="4" name="Zástupný symbol pro obsah 3" descr="taipan menší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643050"/>
            <a:ext cx="7823785" cy="2581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taipan velk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4143380"/>
            <a:ext cx="2717976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1857356" y="4857760"/>
            <a:ext cx="1714512" cy="92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 smtClean="0"/>
              <a:t>vs.</a:t>
            </a:r>
            <a:endParaRPr lang="cs-CZ" sz="5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929454" y="6357958"/>
            <a:ext cx="1214446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 smtClean="0"/>
              <a:t>Taipan</a:t>
            </a:r>
            <a:r>
              <a:rPr lang="cs-CZ" sz="1200" dirty="0" smtClean="0"/>
              <a:t> velký</a:t>
            </a:r>
            <a:endParaRPr lang="cs-CZ" sz="1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Hadí uštknutí</a:t>
            </a:r>
            <a:endParaRPr lang="cs-CZ" dirty="0"/>
          </a:p>
        </p:txBody>
      </p:sp>
      <p:pic>
        <p:nvPicPr>
          <p:cNvPr id="4" name="Zástupný symbol pro obsah 3" descr="uštknutí chřestýše texaskéh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357298"/>
            <a:ext cx="3786214" cy="2839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 descr="uštknutí křovinářem sametový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714356"/>
            <a:ext cx="2286016" cy="4178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 descr="křovinář sametov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4286256"/>
            <a:ext cx="2793226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 descr="chřestýš texaský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3857628"/>
            <a:ext cx="3187234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ovéPole 8"/>
          <p:cNvSpPr txBox="1"/>
          <p:nvPr/>
        </p:nvSpPr>
        <p:spPr>
          <a:xfrm>
            <a:off x="2071670" y="6072206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smtClean="0"/>
              <a:t>Chřestýš texaský</a:t>
            </a:r>
            <a:endParaRPr lang="cs-CZ" sz="1200" i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572264" y="6215082"/>
            <a:ext cx="1643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smtClean="0"/>
              <a:t>Křovinář sametový</a:t>
            </a:r>
            <a:endParaRPr lang="cs-CZ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Youtube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Flying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snake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r>
              <a:rPr lang="cs-CZ" dirty="0" smtClean="0">
                <a:hlinkClick r:id="rId2"/>
              </a:rPr>
              <a:t>https://www.youtube.com/watch?v=HMs8Cu8PNKM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https://www.youtube.com/watch?v=hbPilvb6ohE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Kobra vs. </a:t>
            </a:r>
            <a:r>
              <a:rPr lang="cs-CZ" dirty="0" err="1" smtClean="0"/>
              <a:t>Mongoose</a:t>
            </a:r>
            <a:r>
              <a:rPr lang="cs-CZ" dirty="0" smtClean="0"/>
              <a:t> (</a:t>
            </a:r>
            <a:r>
              <a:rPr lang="cs-CZ" dirty="0" err="1" smtClean="0"/>
              <a:t>surikata</a:t>
            </a:r>
            <a:r>
              <a:rPr lang="cs-CZ" dirty="0" smtClean="0"/>
              <a:t>)</a:t>
            </a:r>
          </a:p>
          <a:p>
            <a:r>
              <a:rPr lang="cs-CZ" dirty="0" smtClean="0">
                <a:hlinkClick r:id="rId4"/>
              </a:rPr>
              <a:t>https://www.youtube.com/watch?v=OyuIAUlL5IU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https://www.youtube.com/watch?v=vdg9gkmWsEA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Plivající kobra</a:t>
            </a:r>
          </a:p>
          <a:p>
            <a:pPr>
              <a:buNone/>
            </a:pPr>
            <a:r>
              <a:rPr lang="cs-CZ" dirty="0" smtClean="0">
                <a:hlinkClick r:id="rId6"/>
              </a:rPr>
              <a:t>https://www.youtube.com/watch?v=-rzUQKyU3G8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symbol pro obsah 10" descr="acanthophis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42910" y="642918"/>
            <a:ext cx="3929060" cy="2553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 descr="chřestýšovec Waglerů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012" y="3714753"/>
            <a:ext cx="3868385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 descr="loxocemus bicolo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3786190"/>
            <a:ext cx="3539721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rázek 11" descr="zlatobojga zlatá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642919"/>
            <a:ext cx="3921330" cy="2628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ovéPole 6"/>
          <p:cNvSpPr txBox="1"/>
          <p:nvPr/>
        </p:nvSpPr>
        <p:spPr>
          <a:xfrm>
            <a:off x="7786646" y="3357562"/>
            <a:ext cx="1357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 smtClean="0"/>
              <a:t>Zlatobojga</a:t>
            </a:r>
            <a:r>
              <a:rPr lang="cs-CZ" sz="1200" dirty="0" smtClean="0"/>
              <a:t> zlatá</a:t>
            </a:r>
            <a:endParaRPr lang="cs-CZ" sz="1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714744" y="3286124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 smtClean="0"/>
              <a:t>Smrtonoš</a:t>
            </a:r>
            <a:endParaRPr lang="cs-CZ" sz="1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928926" y="6357958"/>
            <a:ext cx="178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Chřestýšovec </a:t>
            </a:r>
            <a:r>
              <a:rPr lang="cs-CZ" sz="1200" dirty="0" err="1" smtClean="0"/>
              <a:t>Waglerův</a:t>
            </a:r>
            <a:endParaRPr lang="cs-CZ" sz="1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215206" y="6215082"/>
            <a:ext cx="1571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Krajta dvoubarevná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3" descr="mamba č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428736"/>
            <a:ext cx="4036860" cy="2556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 descr="48_blackmamba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4572008"/>
            <a:ext cx="2893239" cy="1928826"/>
          </a:xfrm>
          <a:prstGeom prst="rect">
            <a:avLst/>
          </a:prstGeom>
        </p:spPr>
      </p:pic>
      <p:pic>
        <p:nvPicPr>
          <p:cNvPr id="7" name="Obrázek 6" descr="mamb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1428736"/>
            <a:ext cx="5076812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ek 8" descr="mamba č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4942" y="4143380"/>
            <a:ext cx="3640481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ek 9" descr="mamba černá výsky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0" y="4572008"/>
            <a:ext cx="16383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Nadpis 10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652463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 Mamba černá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Zmije </a:t>
            </a:r>
            <a:r>
              <a:rPr lang="cs-CZ" dirty="0" err="1" smtClean="0"/>
              <a:t>gabúnská</a:t>
            </a:r>
            <a:endParaRPr lang="cs-CZ" dirty="0"/>
          </a:p>
        </p:txBody>
      </p:sp>
      <p:pic>
        <p:nvPicPr>
          <p:cNvPr id="4" name="Zástupný symbol pro obsah 3" descr="zmije gabunská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643050"/>
            <a:ext cx="4762510" cy="317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 descr="zmije gabunska kost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1714488"/>
            <a:ext cx="3064775" cy="2062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 descr="zmije ga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3929066"/>
            <a:ext cx="3057540" cy="2038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 descr="zmije gabúnská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5000636"/>
            <a:ext cx="1476638" cy="1358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ek 8" descr="zmije gabunska hlava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28860" y="4429132"/>
            <a:ext cx="2974783" cy="1995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/>
          <a:lstStyle/>
          <a:p>
            <a:r>
              <a:rPr lang="cs-CZ" dirty="0" smtClean="0"/>
              <a:t>GAISLER, ZIMA, </a:t>
            </a:r>
            <a:r>
              <a:rPr lang="cs-CZ" i="1" dirty="0" smtClean="0"/>
              <a:t>Zoologie obratlovců</a:t>
            </a:r>
            <a:r>
              <a:rPr lang="cs-CZ" dirty="0" smtClean="0"/>
              <a:t>. 2. přepracované vydání Praha: Academia, 2007. ISBN 978-80-200-1484-9.</a:t>
            </a:r>
          </a:p>
          <a:p>
            <a:endParaRPr lang="cs-CZ" dirty="0" smtClean="0"/>
          </a:p>
          <a:p>
            <a:r>
              <a:rPr lang="cs-CZ" dirty="0" smtClean="0"/>
              <a:t>http://natura.</a:t>
            </a:r>
            <a:r>
              <a:rPr lang="cs-CZ" dirty="0" err="1" smtClean="0"/>
              <a:t>eri.cz</a:t>
            </a:r>
            <a:endParaRPr lang="cs-CZ" dirty="0" smtClean="0"/>
          </a:p>
          <a:p>
            <a:r>
              <a:rPr lang="cs-CZ" dirty="0" smtClean="0"/>
              <a:t>http://www.</a:t>
            </a:r>
            <a:r>
              <a:rPr lang="cs-CZ" dirty="0" err="1" smtClean="0"/>
              <a:t>biotox.cz</a:t>
            </a:r>
            <a:endParaRPr lang="cs-CZ" dirty="0" smtClean="0"/>
          </a:p>
          <a:p>
            <a:r>
              <a:rPr lang="cs-CZ" dirty="0" smtClean="0"/>
              <a:t>http://www.</a:t>
            </a:r>
            <a:r>
              <a:rPr lang="cs-CZ" dirty="0" err="1" smtClean="0"/>
              <a:t>ifauna.cz</a:t>
            </a:r>
            <a:endParaRPr lang="cs-CZ" dirty="0" smtClean="0"/>
          </a:p>
          <a:p>
            <a:r>
              <a:rPr lang="cs-CZ" dirty="0" smtClean="0"/>
              <a:t>http://www.</a:t>
            </a:r>
            <a:r>
              <a:rPr lang="cs-CZ" dirty="0" err="1" smtClean="0"/>
              <a:t>velcihadi.estranky.cz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43889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Stavba těla</a:t>
            </a:r>
            <a:endParaRPr lang="cs-CZ" dirty="0"/>
          </a:p>
        </p:txBody>
      </p:sp>
      <p:pic>
        <p:nvPicPr>
          <p:cNvPr id="4" name="Zástupný symbol pro obsah 3" descr="morfologie hada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214554"/>
            <a:ext cx="4388374" cy="2668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ástupný symbol pro text 5"/>
          <p:cNvSpPr>
            <a:spLocks noGrp="1"/>
          </p:cNvSpPr>
          <p:nvPr>
            <p:ph sz="half" idx="2"/>
          </p:nvPr>
        </p:nvSpPr>
        <p:spPr>
          <a:xfrm>
            <a:off x="4857752" y="1285860"/>
            <a:ext cx="4000528" cy="4929222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/>
              <a:t>10 cm – 10 m</a:t>
            </a:r>
          </a:p>
          <a:p>
            <a:r>
              <a:rPr lang="cs-CZ" sz="2000" dirty="0" smtClean="0"/>
              <a:t>ztráta končetin</a:t>
            </a:r>
          </a:p>
          <a:p>
            <a:r>
              <a:rPr lang="cs-CZ" sz="2000" dirty="0" err="1" smtClean="0"/>
              <a:t>procélní</a:t>
            </a:r>
            <a:r>
              <a:rPr lang="cs-CZ" sz="2000" dirty="0" smtClean="0"/>
              <a:t> obratle</a:t>
            </a:r>
          </a:p>
          <a:p>
            <a:r>
              <a:rPr lang="cs-CZ" sz="2000" dirty="0" smtClean="0"/>
              <a:t>temenní oko chybí</a:t>
            </a:r>
          </a:p>
          <a:p>
            <a:r>
              <a:rPr lang="cs-CZ" sz="2000" dirty="0" smtClean="0"/>
              <a:t>dlouhý rozeklaný jazyk</a:t>
            </a:r>
          </a:p>
          <a:p>
            <a:r>
              <a:rPr lang="cs-CZ" sz="2000" dirty="0" smtClean="0"/>
              <a:t>jedové žlázy a zuby</a:t>
            </a:r>
          </a:p>
          <a:p>
            <a:r>
              <a:rPr lang="cs-CZ" sz="2000" dirty="0" smtClean="0"/>
              <a:t>tělní pokryv = šupiny</a:t>
            </a:r>
          </a:p>
          <a:p>
            <a:r>
              <a:rPr lang="cs-CZ" sz="2000" dirty="0" smtClean="0"/>
              <a:t>chybí levá plíce, většina orgánů je zmenšená a protáhlá</a:t>
            </a:r>
          </a:p>
          <a:p>
            <a:r>
              <a:rPr lang="cs-CZ" sz="2000" dirty="0" smtClean="0"/>
              <a:t>párové samčí orgány</a:t>
            </a:r>
          </a:p>
          <a:p>
            <a:r>
              <a:rPr lang="cs-CZ" sz="2000" dirty="0" smtClean="0"/>
              <a:t>močový měchýř chybí</a:t>
            </a:r>
          </a:p>
          <a:p>
            <a:r>
              <a:rPr lang="cs-CZ" sz="2000" dirty="0" smtClean="0"/>
              <a:t>masožraví, predátoři – dolní čelisti bez symfýzy</a:t>
            </a:r>
          </a:p>
          <a:p>
            <a:r>
              <a:rPr lang="cs-CZ" sz="2000" dirty="0" smtClean="0"/>
              <a:t>výskyt – všechny světadíly kromě Antarktidy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Jedový aparát plazů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428596" y="1714488"/>
            <a:ext cx="4067204" cy="4640437"/>
          </a:xfrm>
        </p:spPr>
        <p:txBody>
          <a:bodyPr>
            <a:normAutofit/>
          </a:bodyPr>
          <a:lstStyle/>
          <a:p>
            <a:r>
              <a:rPr lang="cs-CZ" sz="2000" dirty="0" smtClean="0"/>
              <a:t>modifikovaný chrup – dentice</a:t>
            </a:r>
          </a:p>
          <a:p>
            <a:r>
              <a:rPr lang="cs-CZ" sz="2000" dirty="0" smtClean="0"/>
              <a:t>žlázy produkující jed</a:t>
            </a:r>
          </a:p>
          <a:p>
            <a:r>
              <a:rPr lang="cs-CZ" sz="2000" dirty="0" smtClean="0"/>
              <a:t>vlastní jed složený z(enzymy, polypeptidy, toxické i netoxické makromolekuly, menší sloučeniny, ionty + voda)</a:t>
            </a:r>
          </a:p>
          <a:p>
            <a:r>
              <a:rPr lang="cs-CZ" sz="2000" dirty="0" smtClean="0"/>
              <a:t>podle chrupu se hadi dělí do čtyř skupin</a:t>
            </a:r>
          </a:p>
          <a:p>
            <a:pPr marL="457200" indent="-457200">
              <a:buAutoNum type="arabicPeriod"/>
            </a:pPr>
            <a:r>
              <a:rPr lang="cs-CZ" sz="2000" dirty="0" smtClean="0"/>
              <a:t>AGLYFNÍ </a:t>
            </a:r>
          </a:p>
          <a:p>
            <a:pPr marL="457200" indent="-457200">
              <a:buAutoNum type="arabicPeriod"/>
            </a:pPr>
            <a:r>
              <a:rPr lang="cs-CZ" sz="2000" dirty="0" smtClean="0"/>
              <a:t>OPISTOGLYFNÍ </a:t>
            </a:r>
          </a:p>
          <a:p>
            <a:pPr marL="457200" indent="-457200">
              <a:buAutoNum type="arabicPeriod"/>
            </a:pPr>
            <a:r>
              <a:rPr lang="cs-CZ" sz="2000" dirty="0" smtClean="0"/>
              <a:t>PROTEROGLYFNÍ</a:t>
            </a:r>
          </a:p>
          <a:p>
            <a:pPr marL="457200" indent="-457200">
              <a:buAutoNum type="arabicPeriod"/>
            </a:pPr>
            <a:r>
              <a:rPr lang="cs-CZ" sz="2000" dirty="0" smtClean="0"/>
              <a:t>SOLENOGLYFNÍ</a:t>
            </a:r>
            <a:endParaRPr lang="cs-CZ" sz="2000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 descr="jedový aparát hadů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928802"/>
            <a:ext cx="4286248" cy="3928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Aglyfní chrup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285860"/>
            <a:ext cx="8258204" cy="5357850"/>
          </a:xfrm>
        </p:spPr>
        <p:txBody>
          <a:bodyPr/>
          <a:lstStyle/>
          <a:p>
            <a:pPr algn="ctr">
              <a:buNone/>
            </a:pPr>
            <a:endParaRPr lang="cs-CZ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sz="1800" dirty="0" smtClean="0"/>
              <a:t>bez speciálně upravených zubů k aplikování jedu čili zuby s rýhou na povrchu nebo kanálkem uvnitř</a:t>
            </a:r>
          </a:p>
          <a:p>
            <a:r>
              <a:rPr lang="cs-CZ" sz="1800" dirty="0" smtClean="0"/>
              <a:t>všichni evolučně původní hadi (od </a:t>
            </a:r>
            <a:r>
              <a:rPr lang="cs-CZ" sz="1800" dirty="0" err="1" smtClean="0"/>
              <a:t>slepáků</a:t>
            </a:r>
            <a:r>
              <a:rPr lang="cs-CZ" sz="1800" dirty="0" smtClean="0"/>
              <a:t> přeš </a:t>
            </a:r>
            <a:r>
              <a:rPr lang="cs-CZ" sz="1800" dirty="0" err="1" smtClean="0"/>
              <a:t>vinejše</a:t>
            </a:r>
            <a:r>
              <a:rPr lang="cs-CZ" sz="1800" dirty="0" smtClean="0"/>
              <a:t> a </a:t>
            </a:r>
            <a:r>
              <a:rPr lang="cs-CZ" sz="1800" dirty="0" err="1" smtClean="0"/>
              <a:t>krátkorepy</a:t>
            </a:r>
            <a:r>
              <a:rPr lang="cs-CZ" sz="1800" dirty="0" smtClean="0"/>
              <a:t> až k hroznýšovitým), </a:t>
            </a:r>
            <a:r>
              <a:rPr lang="cs-CZ" sz="1800" dirty="0" err="1" smtClean="0"/>
              <a:t>bradavičníci</a:t>
            </a:r>
            <a:r>
              <a:rPr lang="cs-CZ" sz="1800" dirty="0" smtClean="0"/>
              <a:t> a řada užovek</a:t>
            </a:r>
          </a:p>
          <a:p>
            <a:r>
              <a:rPr lang="cs-CZ" sz="1800" dirty="0" smtClean="0"/>
              <a:t>OPISTODONTNÍ CHRUP – speciální typ aglyfního chrupu, v zádní části horní čelisti jsou zvětšené zuby, ale bez rýh (užovky)</a:t>
            </a:r>
          </a:p>
          <a:p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143240" y="6286520"/>
            <a:ext cx="1500198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err="1" smtClean="0"/>
              <a:t>Slepák</a:t>
            </a:r>
            <a:r>
              <a:rPr lang="cs-CZ" sz="1200" i="1" dirty="0" smtClean="0"/>
              <a:t> nažloutlý</a:t>
            </a:r>
            <a:endParaRPr lang="cs-CZ" sz="1200" i="1" dirty="0"/>
          </a:p>
        </p:txBody>
      </p:sp>
      <p:pic>
        <p:nvPicPr>
          <p:cNvPr id="7" name="Obrázek 6" descr="vinejš červen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3714752"/>
            <a:ext cx="3516947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ovéPole 7"/>
          <p:cNvSpPr txBox="1"/>
          <p:nvPr/>
        </p:nvSpPr>
        <p:spPr>
          <a:xfrm>
            <a:off x="7500958" y="6143644"/>
            <a:ext cx="1214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err="1" smtClean="0"/>
              <a:t>Vinejš</a:t>
            </a:r>
            <a:r>
              <a:rPr lang="cs-CZ" sz="1200" i="1" dirty="0" smtClean="0"/>
              <a:t> červený</a:t>
            </a:r>
            <a:endParaRPr lang="cs-CZ" sz="1200" i="1" dirty="0"/>
          </a:p>
        </p:txBody>
      </p:sp>
      <p:pic>
        <p:nvPicPr>
          <p:cNvPr id="9" name="Obrázek 8" descr="slepák nažloutl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3571876"/>
            <a:ext cx="3452810" cy="2589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krajta tygr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429124" y="928670"/>
            <a:ext cx="4475669" cy="4675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anakonda velká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99" y="857232"/>
            <a:ext cx="3537694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 descr="hroznýš královsk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3643314"/>
            <a:ext cx="3357585" cy="2583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ovéPole 6"/>
          <p:cNvSpPr txBox="1"/>
          <p:nvPr/>
        </p:nvSpPr>
        <p:spPr>
          <a:xfrm>
            <a:off x="7643834" y="5715016"/>
            <a:ext cx="1357322" cy="285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smtClean="0"/>
              <a:t>Krajta tygrovitá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571736" y="6357958"/>
            <a:ext cx="1500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smtClean="0"/>
              <a:t>Hroznýš královský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857488" y="3357562"/>
            <a:ext cx="1285884" cy="285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smtClean="0"/>
              <a:t>Anakonda velká</a:t>
            </a:r>
            <a:endParaRPr lang="cs-CZ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Opistoglyfní</a:t>
            </a:r>
            <a:r>
              <a:rPr lang="cs-CZ" dirty="0" smtClean="0"/>
              <a:t> chrup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786346"/>
          </a:xfrm>
        </p:spPr>
        <p:txBody>
          <a:bodyPr>
            <a:normAutofit/>
          </a:bodyPr>
          <a:lstStyle/>
          <a:p>
            <a:r>
              <a:rPr lang="cs-CZ" sz="2000" dirty="0" smtClean="0"/>
              <a:t>zvětšené zuby s rýhou umístěné v zadní části horní čelisti</a:t>
            </a:r>
          </a:p>
          <a:p>
            <a:r>
              <a:rPr lang="cs-CZ" sz="2000" dirty="0" smtClean="0"/>
              <a:t>u mnoha druhů užovek, </a:t>
            </a:r>
            <a:r>
              <a:rPr lang="cs-CZ" sz="2000" dirty="0" err="1" smtClean="0"/>
              <a:t>vodnářek</a:t>
            </a:r>
            <a:r>
              <a:rPr lang="cs-CZ" sz="2000" dirty="0" smtClean="0"/>
              <a:t>, u sladkovodních hadů z jihovýchodní Asie</a:t>
            </a: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143240" y="6215082"/>
            <a:ext cx="1500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err="1" smtClean="0"/>
              <a:t>Opistoglyfní</a:t>
            </a:r>
            <a:r>
              <a:rPr lang="cs-CZ" sz="1200" i="1" dirty="0" smtClean="0"/>
              <a:t> chrup</a:t>
            </a:r>
            <a:endParaRPr lang="cs-CZ" sz="1200" i="1" dirty="0"/>
          </a:p>
        </p:txBody>
      </p:sp>
      <p:pic>
        <p:nvPicPr>
          <p:cNvPr id="6" name="Obrázek 5" descr="šírohlavec ještěrčí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2857496"/>
            <a:ext cx="3217522" cy="3392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ovéPole 6"/>
          <p:cNvSpPr txBox="1"/>
          <p:nvPr/>
        </p:nvSpPr>
        <p:spPr>
          <a:xfrm>
            <a:off x="7215206" y="6286520"/>
            <a:ext cx="1571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 smtClean="0"/>
              <a:t>Šírohlavec</a:t>
            </a:r>
            <a:r>
              <a:rPr lang="cs-CZ" sz="1200" dirty="0" smtClean="0"/>
              <a:t> ještěrčí</a:t>
            </a:r>
            <a:endParaRPr lang="cs-CZ" sz="1200" dirty="0"/>
          </a:p>
        </p:txBody>
      </p:sp>
      <p:pic>
        <p:nvPicPr>
          <p:cNvPr id="8" name="Obrázek 7" descr="opistoglyfní chru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2857496"/>
            <a:ext cx="3609992" cy="3346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0034" y="1285860"/>
            <a:ext cx="4040188" cy="428628"/>
          </a:xfrm>
        </p:spPr>
        <p:txBody>
          <a:bodyPr/>
          <a:lstStyle/>
          <a:p>
            <a:pPr algn="ctr"/>
            <a:r>
              <a:rPr lang="cs-CZ" dirty="0" err="1" smtClean="0"/>
              <a:t>Proteroglyfní</a:t>
            </a:r>
            <a:r>
              <a:rPr lang="cs-CZ" dirty="0" smtClean="0"/>
              <a:t> chrup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786314" y="1285861"/>
            <a:ext cx="4041775" cy="428628"/>
          </a:xfrm>
        </p:spPr>
        <p:txBody>
          <a:bodyPr/>
          <a:lstStyle/>
          <a:p>
            <a:pPr algn="ctr"/>
            <a:r>
              <a:rPr lang="cs-CZ" dirty="0" err="1" smtClean="0"/>
              <a:t>Solenoglyfní</a:t>
            </a:r>
            <a:r>
              <a:rPr lang="cs-CZ" dirty="0" smtClean="0"/>
              <a:t> chrup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>
          <a:xfrm>
            <a:off x="457200" y="1714488"/>
            <a:ext cx="4040188" cy="4645832"/>
          </a:xfrm>
        </p:spPr>
        <p:txBody>
          <a:bodyPr>
            <a:normAutofit/>
          </a:bodyPr>
          <a:lstStyle/>
          <a:p>
            <a:r>
              <a:rPr lang="cs-CZ" sz="2000" dirty="0" smtClean="0"/>
              <a:t>jedové zuby s kanálkem, umístěné v přední části úst</a:t>
            </a:r>
          </a:p>
          <a:p>
            <a:r>
              <a:rPr lang="cs-CZ" sz="2000" dirty="0" smtClean="0"/>
              <a:t>poměrně krátké a pevně přisedlé vpředu na čelisti</a:t>
            </a:r>
          </a:p>
          <a:p>
            <a:r>
              <a:rPr lang="cs-CZ" sz="2000" dirty="0" smtClean="0"/>
              <a:t>typický pro </a:t>
            </a:r>
            <a:r>
              <a:rPr lang="cs-CZ" sz="2000" dirty="0" err="1" smtClean="0"/>
              <a:t>korálovcovité</a:t>
            </a:r>
            <a:r>
              <a:rPr lang="cs-CZ" sz="2000" dirty="0" smtClean="0"/>
              <a:t> hady (např. korálovce, kobry, mamby, </a:t>
            </a:r>
            <a:r>
              <a:rPr lang="cs-CZ" sz="2000" dirty="0" err="1" smtClean="0"/>
              <a:t>bungary</a:t>
            </a:r>
            <a:r>
              <a:rPr lang="cs-CZ" sz="2000" dirty="0" smtClean="0"/>
              <a:t>, </a:t>
            </a:r>
            <a:r>
              <a:rPr lang="cs-CZ" sz="2000" dirty="0" err="1" smtClean="0"/>
              <a:t>pakobry</a:t>
            </a:r>
            <a:r>
              <a:rPr lang="cs-CZ" sz="2000" dirty="0" smtClean="0"/>
              <a:t>, mořské hady)</a:t>
            </a:r>
            <a:endParaRPr lang="cs-CZ" sz="2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714488"/>
            <a:ext cx="4041775" cy="4645832"/>
          </a:xfrm>
        </p:spPr>
        <p:txBody>
          <a:bodyPr>
            <a:normAutofit/>
          </a:bodyPr>
          <a:lstStyle/>
          <a:p>
            <a:r>
              <a:rPr lang="cs-CZ" sz="2000" dirty="0" smtClean="0"/>
              <a:t>zuby dlouhé, pevně přisedlé na extrémně zkrácené a pohyblivé čelisti, která umožňuje sklopit jedové zuby do klidové polohy podél patra</a:t>
            </a:r>
          </a:p>
          <a:p>
            <a:r>
              <a:rPr lang="cs-CZ" sz="2000" dirty="0" smtClean="0"/>
              <a:t>Zmijovití hadi(zmije, chřestýši a jejich příbuzní) a </a:t>
            </a:r>
            <a:r>
              <a:rPr lang="cs-CZ" sz="2000" dirty="0" err="1" smtClean="0"/>
              <a:t>zemězmije</a:t>
            </a:r>
            <a:r>
              <a:rPr lang="cs-CZ" sz="2000" dirty="0" smtClean="0"/>
              <a:t> (rod </a:t>
            </a:r>
            <a:r>
              <a:rPr lang="cs-CZ" sz="2000" i="1" dirty="0" err="1" smtClean="0"/>
              <a:t>Atractaspis</a:t>
            </a:r>
            <a:r>
              <a:rPr lang="cs-CZ" sz="2000" dirty="0" smtClean="0"/>
              <a:t>)</a:t>
            </a:r>
            <a:endParaRPr lang="cs-CZ" sz="2000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cs-CZ" sz="2800" i="1" dirty="0" smtClean="0"/>
              <a:t>Jedové zuby s kanálkem, umístěné v přední části úst</a:t>
            </a:r>
            <a:endParaRPr lang="cs-CZ" sz="2800" i="1" dirty="0"/>
          </a:p>
        </p:txBody>
      </p:sp>
      <p:pic>
        <p:nvPicPr>
          <p:cNvPr id="8" name="Obrázek 7" descr="atractaspis bibron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4330574"/>
            <a:ext cx="3043230" cy="1887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ovéPole 8"/>
          <p:cNvSpPr txBox="1"/>
          <p:nvPr/>
        </p:nvSpPr>
        <p:spPr>
          <a:xfrm>
            <a:off x="6786578" y="6286520"/>
            <a:ext cx="178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err="1" smtClean="0"/>
              <a:t>Atractaspis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bibronii</a:t>
            </a:r>
            <a:endParaRPr lang="cs-CZ" sz="1200" i="1" dirty="0"/>
          </a:p>
        </p:txBody>
      </p:sp>
      <p:pic>
        <p:nvPicPr>
          <p:cNvPr id="10" name="Obrázek 9" descr="bungar modrav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4214818"/>
            <a:ext cx="3214710" cy="1943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ovéPole 10"/>
          <p:cNvSpPr txBox="1"/>
          <p:nvPr/>
        </p:nvSpPr>
        <p:spPr>
          <a:xfrm>
            <a:off x="2714612" y="6215082"/>
            <a:ext cx="1571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err="1" smtClean="0"/>
              <a:t>Bungarus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caeruleu</a:t>
            </a:r>
            <a:endParaRPr lang="cs-CZ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užovka obojková - solenoglyfní chrup.BMP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500034" y="928670"/>
            <a:ext cx="3357586" cy="221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 descr="hroznýš královský leb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928670"/>
            <a:ext cx="3357586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ázek 10" descr="psohlavec zelen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049" y="3857628"/>
            <a:ext cx="3311289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ovéPole 12"/>
          <p:cNvSpPr txBox="1"/>
          <p:nvPr/>
        </p:nvSpPr>
        <p:spPr>
          <a:xfrm>
            <a:off x="5429256" y="6143644"/>
            <a:ext cx="3071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 smtClean="0"/>
              <a:t>Solenoglyfní</a:t>
            </a:r>
            <a:r>
              <a:rPr lang="cs-CZ" sz="1200" dirty="0" smtClean="0"/>
              <a:t> chrup - psohlavec zelený</a:t>
            </a:r>
            <a:endParaRPr lang="cs-CZ" sz="1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000100" y="3214686"/>
            <a:ext cx="3357586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 smtClean="0"/>
              <a:t>Solenoglyfní</a:t>
            </a:r>
            <a:r>
              <a:rPr lang="cs-CZ" sz="1200" dirty="0" smtClean="0"/>
              <a:t> chrup – </a:t>
            </a:r>
            <a:r>
              <a:rPr lang="cs-CZ" sz="1200" dirty="0" smtClean="0"/>
              <a:t>zmije </a:t>
            </a:r>
            <a:r>
              <a:rPr lang="cs-CZ" sz="1200" smtClean="0"/>
              <a:t>gabúnská</a:t>
            </a:r>
            <a:endParaRPr lang="cs-CZ" sz="12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786446" y="3357562"/>
            <a:ext cx="2643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Aglyfní chrup – hroznýš královský</a:t>
            </a:r>
            <a:endParaRPr lang="cs-CZ" sz="1200" dirty="0"/>
          </a:p>
        </p:txBody>
      </p:sp>
      <p:pic>
        <p:nvPicPr>
          <p:cNvPr id="16" name="Obrázek 15" descr="proteroglyfní chrup - kobra červená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3857628"/>
            <a:ext cx="3414548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ovéPole 16"/>
          <p:cNvSpPr txBox="1"/>
          <p:nvPr/>
        </p:nvSpPr>
        <p:spPr>
          <a:xfrm>
            <a:off x="1285852" y="6143644"/>
            <a:ext cx="27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 smtClean="0"/>
              <a:t>Proteroglyfní</a:t>
            </a:r>
            <a:r>
              <a:rPr lang="cs-CZ" sz="1200" dirty="0" smtClean="0"/>
              <a:t> chrup – kobra červená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926</TotalTime>
  <Words>1221</Words>
  <Application>Microsoft Office PowerPoint</Application>
  <PresentationFormat>Předvádění na obrazovce (4:3)</PresentationFormat>
  <Paragraphs>485</Paragraphs>
  <Slides>26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3" baseType="lpstr">
      <vt:lpstr>Arial CE</vt:lpstr>
      <vt:lpstr>Calibri</vt:lpstr>
      <vt:lpstr>Constantia</vt:lpstr>
      <vt:lpstr>Edwardian Script ITC</vt:lpstr>
      <vt:lpstr>Wingdings</vt:lpstr>
      <vt:lpstr>Wingdings 2</vt:lpstr>
      <vt:lpstr>Tok</vt:lpstr>
      <vt:lpstr>Jedovatí hadi</vt:lpstr>
      <vt:lpstr>Hadi (Serpentes)</vt:lpstr>
      <vt:lpstr>Stavba těla</vt:lpstr>
      <vt:lpstr>Jedový aparát plazů</vt:lpstr>
      <vt:lpstr>Aglyfní chrup</vt:lpstr>
      <vt:lpstr>Prezentace aplikace PowerPoint</vt:lpstr>
      <vt:lpstr>Opistoglyfní chrup</vt:lpstr>
      <vt:lpstr>Jedové zuby s kanálkem, umístěné v přední části úst</vt:lpstr>
      <vt:lpstr>Prezentace aplikace PowerPoint</vt:lpstr>
      <vt:lpstr>Jedové žlázy užovkovců</vt:lpstr>
      <vt:lpstr>Pravděpodobný vznik jedového aparátu</vt:lpstr>
      <vt:lpstr>Schéma fylogenetického stromu hadů</vt:lpstr>
      <vt:lpstr>Vyjádření příbuzenských vztahů užovkovců</vt:lpstr>
      <vt:lpstr>Systematika kober</vt:lpstr>
      <vt:lpstr>Plivající kobry</vt:lpstr>
      <vt:lpstr>Prezentace aplikace PowerPoint</vt:lpstr>
      <vt:lpstr>Prezentace aplikace PowerPoint</vt:lpstr>
      <vt:lpstr>Top 10</vt:lpstr>
      <vt:lpstr>Zoologická klasifikace jedovatých hadů</vt:lpstr>
      <vt:lpstr>Taipan menší</vt:lpstr>
      <vt:lpstr>Hadí uštknutí</vt:lpstr>
      <vt:lpstr>Youtube</vt:lpstr>
      <vt:lpstr>Prezentace aplikace PowerPoint</vt:lpstr>
      <vt:lpstr>   Mamba černá</vt:lpstr>
      <vt:lpstr>Zmije gabúnská</vt:lpstr>
      <vt:lpstr>Zdroje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Jedovatí hadi</dc:title>
  <dc:creator>Moo</dc:creator>
  <cp:lastModifiedBy>laborant</cp:lastModifiedBy>
  <cp:revision>73</cp:revision>
  <dcterms:created xsi:type="dcterms:W3CDTF">2015-11-05T14:45:45Z</dcterms:created>
  <dcterms:modified xsi:type="dcterms:W3CDTF">2015-11-16T07:25:46Z</dcterms:modified>
</cp:coreProperties>
</file>