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0" r:id="rId4"/>
    <p:sldId id="257" r:id="rId5"/>
    <p:sldId id="259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83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7E892-DD04-48B2-BC97-FA457500C3A7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AD504-F2FC-4E40-80BC-E1C851153E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4A947-CDF2-4F88-9A95-F9F1822777DB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C928-9E6B-47F1-917E-632FD417D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7E65F1A-DB44-4420-8936-B2A987934682}" type="datetimeFigureOut">
              <a:rPr lang="cs-CZ" smtClean="0"/>
              <a:pPr/>
              <a:t>29. 11. 2015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20E9184-9D13-4C46-9784-7F07B66916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RYBY V OBCHODECH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RYBY SVĚTA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-1" y="1428737"/>
          <a:ext cx="9144001" cy="542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2286001"/>
                <a:gridCol w="1031357"/>
                <a:gridCol w="3540642"/>
              </a:tblGrid>
              <a:tr h="956418">
                <a:tc>
                  <a:txBody>
                    <a:bodyPr/>
                    <a:lstStyle/>
                    <a:p>
                      <a:r>
                        <a:rPr lang="cs-CZ" dirty="0" smtClean="0"/>
                        <a:t>Typ vodního prostředí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druhů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celk</a:t>
                      </a:r>
                      <a:r>
                        <a:rPr lang="cs-CZ" dirty="0" smtClean="0"/>
                        <a:t>.</a:t>
                      </a:r>
                    </a:p>
                    <a:p>
                      <a:r>
                        <a:rPr lang="cs-CZ" dirty="0" smtClean="0"/>
                        <a:t>počtu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Poznámka </a:t>
                      </a:r>
                      <a:endParaRPr lang="cs-CZ" dirty="0"/>
                    </a:p>
                  </a:txBody>
                  <a:tcPr/>
                </a:tc>
              </a:tr>
              <a:tr h="1251783">
                <a:tc>
                  <a:txBody>
                    <a:bodyPr/>
                    <a:lstStyle/>
                    <a:p>
                      <a:r>
                        <a:rPr lang="cs-CZ" dirty="0" smtClean="0"/>
                        <a:t>Primárně sladkovodní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6650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6200</a:t>
                      </a:r>
                      <a:r>
                        <a:rPr lang="cs-CZ" baseline="0" dirty="0" smtClean="0"/>
                        <a:t> (93%) náleží do nadřádu </a:t>
                      </a:r>
                      <a:r>
                        <a:rPr lang="cs-CZ" baseline="0" dirty="0" err="1" smtClean="0"/>
                        <a:t>Ostariophysi</a:t>
                      </a:r>
                      <a:r>
                        <a:rPr lang="cs-CZ" baseline="0" dirty="0" smtClean="0"/>
                        <a:t> (řády </a:t>
                      </a:r>
                      <a:r>
                        <a:rPr lang="cs-CZ" baseline="0" dirty="0" err="1" smtClean="0"/>
                        <a:t>Characiformes</a:t>
                      </a:r>
                      <a:r>
                        <a:rPr lang="cs-CZ" baseline="0" dirty="0" smtClean="0"/>
                        <a:t>, </a:t>
                      </a:r>
                      <a:r>
                        <a:rPr lang="cs-CZ" baseline="0" dirty="0" err="1" smtClean="0"/>
                        <a:t>Cypriniformes</a:t>
                      </a:r>
                      <a:r>
                        <a:rPr lang="cs-CZ" baseline="0" dirty="0" smtClean="0"/>
                        <a:t>, </a:t>
                      </a:r>
                      <a:r>
                        <a:rPr lang="cs-CZ" baseline="0" dirty="0" err="1" smtClean="0"/>
                        <a:t>Siluriformes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1006370">
                <a:tc>
                  <a:txBody>
                    <a:bodyPr/>
                    <a:lstStyle/>
                    <a:p>
                      <a:r>
                        <a:rPr lang="cs-CZ" dirty="0" smtClean="0"/>
                        <a:t>Druhotně sladkovodní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8,2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Naprostá</a:t>
                      </a:r>
                      <a:r>
                        <a:rPr lang="cs-CZ" baseline="0" dirty="0" smtClean="0"/>
                        <a:t> většina náleží do tří čeledí </a:t>
                      </a:r>
                      <a:r>
                        <a:rPr lang="cs-CZ" baseline="0" dirty="0" err="1" smtClean="0"/>
                        <a:t>Cichlidae</a:t>
                      </a:r>
                      <a:r>
                        <a:rPr lang="cs-CZ" baseline="0" dirty="0" smtClean="0"/>
                        <a:t>, </a:t>
                      </a:r>
                      <a:r>
                        <a:rPr lang="cs-CZ" baseline="0" dirty="0" err="1" smtClean="0"/>
                        <a:t>Cypriniodontidae</a:t>
                      </a:r>
                      <a:r>
                        <a:rPr lang="cs-CZ" baseline="0" dirty="0" smtClean="0"/>
                        <a:t>, </a:t>
                      </a:r>
                      <a:r>
                        <a:rPr lang="cs-CZ" baseline="0" dirty="0" err="1" smtClean="0"/>
                        <a:t>Poeciliidae</a:t>
                      </a:r>
                      <a:endParaRPr lang="cs-CZ" dirty="0"/>
                    </a:p>
                  </a:txBody>
                  <a:tcPr/>
                </a:tc>
              </a:tr>
              <a:tr h="96291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Diadromní</a:t>
                      </a:r>
                      <a:r>
                        <a:rPr lang="cs-CZ" dirty="0" smtClean="0"/>
                        <a:t> ryby (anadromní a katadromní)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251783">
                <a:tc>
                  <a:txBody>
                    <a:bodyPr/>
                    <a:lstStyle/>
                    <a:p>
                      <a:r>
                        <a:rPr lang="cs-CZ" dirty="0" smtClean="0"/>
                        <a:t>Mořské ryby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11645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68,1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Nejvíce druhy obývající pobřežní teplé vody kontinentálního šelfu do hloubky 200 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Původní druhy ryb v našich vodách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6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Bolen dravý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  <a:latin typeface="Calibri" pitchFamily="34" charset="0"/>
              </a:rPr>
              <a:t>Candát obecný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Candát východní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Cejn velký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Cejnek malý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Cejn perleťový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Cejn </a:t>
            </a:r>
            <a:r>
              <a:rPr lang="cs-CZ" sz="2000" dirty="0" err="1" smtClean="0">
                <a:latin typeface="Calibri" pitchFamily="34" charset="0"/>
              </a:rPr>
              <a:t>sinný</a:t>
            </a:r>
            <a:endParaRPr lang="cs-CZ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000" dirty="0" err="1" smtClean="0">
                <a:latin typeface="Calibri" pitchFamily="34" charset="0"/>
              </a:rPr>
              <a:t>Drsek</a:t>
            </a:r>
            <a:r>
              <a:rPr lang="cs-CZ" sz="2000" dirty="0" smtClean="0">
                <a:latin typeface="Calibri" pitchFamily="34" charset="0"/>
              </a:rPr>
              <a:t> menší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Hlavačka mramorovaná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Hlavatka obecná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Hořavka duhová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Hrouzek běloploutví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Hrouzek obecný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Jelec </a:t>
            </a:r>
            <a:r>
              <a:rPr lang="cs-CZ" sz="2000" dirty="0" err="1" smtClean="0">
                <a:latin typeface="Calibri" pitchFamily="34" charset="0"/>
              </a:rPr>
              <a:t>jesen</a:t>
            </a:r>
            <a:endParaRPr lang="cs-CZ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Jelec proudník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Jelec tloušť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Jeseter malý</a:t>
            </a:r>
          </a:p>
          <a:p>
            <a:pPr>
              <a:buNone/>
            </a:pPr>
            <a:endParaRPr lang="cs-CZ" sz="2000" dirty="0">
              <a:latin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786182" y="1500174"/>
            <a:ext cx="2602379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Calibri" pitchFamily="34" charset="0"/>
              </a:rPr>
              <a:t>Ježdík obecný</a:t>
            </a:r>
          </a:p>
          <a:p>
            <a:r>
              <a:rPr lang="cs-CZ" sz="2000" dirty="0" smtClean="0">
                <a:latin typeface="Calibri" pitchFamily="34" charset="0"/>
              </a:rPr>
              <a:t>Ježdík žlutý</a:t>
            </a:r>
          </a:p>
          <a:p>
            <a:r>
              <a:rPr lang="cs-CZ" sz="2000" dirty="0" smtClean="0">
                <a:solidFill>
                  <a:srgbClr val="00B050"/>
                </a:solidFill>
                <a:latin typeface="Calibri" pitchFamily="34" charset="0"/>
              </a:rPr>
              <a:t>Kapr obecný</a:t>
            </a:r>
          </a:p>
          <a:p>
            <a:r>
              <a:rPr lang="cs-CZ" sz="2000" dirty="0" smtClean="0">
                <a:latin typeface="Calibri" pitchFamily="34" charset="0"/>
              </a:rPr>
              <a:t>Karas obecný</a:t>
            </a:r>
          </a:p>
          <a:p>
            <a:r>
              <a:rPr lang="cs-CZ" sz="2000" dirty="0" smtClean="0">
                <a:solidFill>
                  <a:srgbClr val="00B050"/>
                </a:solidFill>
                <a:latin typeface="Calibri" pitchFamily="34" charset="0"/>
              </a:rPr>
              <a:t>Lín obecný</a:t>
            </a:r>
          </a:p>
          <a:p>
            <a:r>
              <a:rPr lang="cs-CZ" sz="2000" dirty="0" smtClean="0">
                <a:latin typeface="Calibri" pitchFamily="34" charset="0"/>
              </a:rPr>
              <a:t>Lipan podhorní</a:t>
            </a:r>
          </a:p>
          <a:p>
            <a:r>
              <a:rPr lang="cs-CZ" sz="2000" dirty="0" smtClean="0">
                <a:latin typeface="Calibri" pitchFamily="34" charset="0"/>
              </a:rPr>
              <a:t>Losos obecný</a:t>
            </a:r>
          </a:p>
          <a:p>
            <a:r>
              <a:rPr lang="cs-CZ" sz="2000" dirty="0" smtClean="0">
                <a:latin typeface="Calibri" pitchFamily="34" charset="0"/>
              </a:rPr>
              <a:t>Mihule potoční</a:t>
            </a:r>
          </a:p>
          <a:p>
            <a:r>
              <a:rPr lang="cs-CZ" sz="2000" dirty="0" smtClean="0">
                <a:latin typeface="Calibri" pitchFamily="34" charset="0"/>
              </a:rPr>
              <a:t>Mník jednovousý</a:t>
            </a:r>
          </a:p>
          <a:p>
            <a:r>
              <a:rPr lang="cs-CZ" sz="2000" dirty="0" smtClean="0">
                <a:latin typeface="Calibri" pitchFamily="34" charset="0"/>
              </a:rPr>
              <a:t>Mřenka mramorovaná</a:t>
            </a:r>
          </a:p>
          <a:p>
            <a:r>
              <a:rPr lang="cs-CZ" sz="2000" dirty="0" smtClean="0">
                <a:latin typeface="Calibri" pitchFamily="34" charset="0"/>
              </a:rPr>
              <a:t>Okoun říční</a:t>
            </a:r>
          </a:p>
          <a:p>
            <a:r>
              <a:rPr lang="cs-CZ" sz="2000" dirty="0" smtClean="0">
                <a:latin typeface="Calibri" pitchFamily="34" charset="0"/>
              </a:rPr>
              <a:t>Ostroretka stěhovavá</a:t>
            </a:r>
          </a:p>
          <a:p>
            <a:r>
              <a:rPr lang="cs-CZ" sz="2000" dirty="0" smtClean="0">
                <a:latin typeface="Calibri" pitchFamily="34" charset="0"/>
              </a:rPr>
              <a:t>Ostrucha křivočará</a:t>
            </a:r>
          </a:p>
          <a:p>
            <a:r>
              <a:rPr lang="cs-CZ" sz="2000" dirty="0" smtClean="0">
                <a:latin typeface="Calibri" pitchFamily="34" charset="0"/>
              </a:rPr>
              <a:t>Ouklej obecná</a:t>
            </a:r>
          </a:p>
          <a:p>
            <a:r>
              <a:rPr lang="cs-CZ" sz="2000" dirty="0" smtClean="0">
                <a:latin typeface="Calibri" pitchFamily="34" charset="0"/>
              </a:rPr>
              <a:t>Ouklejka pruhovaná</a:t>
            </a:r>
          </a:p>
          <a:p>
            <a:r>
              <a:rPr lang="cs-CZ" sz="2000" dirty="0" smtClean="0">
                <a:latin typeface="Calibri" pitchFamily="34" charset="0"/>
              </a:rPr>
              <a:t>Parma říční</a:t>
            </a:r>
          </a:p>
          <a:p>
            <a:r>
              <a:rPr lang="cs-CZ" sz="2000" dirty="0" smtClean="0">
                <a:latin typeface="Calibri" pitchFamily="34" charset="0"/>
              </a:rPr>
              <a:t>Perlín </a:t>
            </a:r>
            <a:r>
              <a:rPr lang="cs-CZ" sz="2000" dirty="0" err="1" smtClean="0">
                <a:latin typeface="Calibri" pitchFamily="34" charset="0"/>
              </a:rPr>
              <a:t>ostrobřichý</a:t>
            </a:r>
            <a:endParaRPr lang="cs-CZ" sz="2000" dirty="0" smtClean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628311" y="1500174"/>
            <a:ext cx="251568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>
                <a:latin typeface="Calibri" pitchFamily="34" charset="0"/>
              </a:rPr>
              <a:t>Piškoř</a:t>
            </a:r>
            <a:r>
              <a:rPr lang="cs-CZ" sz="2000" dirty="0" smtClean="0">
                <a:latin typeface="Calibri" pitchFamily="34" charset="0"/>
              </a:rPr>
              <a:t> pruhovaný</a:t>
            </a:r>
          </a:p>
          <a:p>
            <a:r>
              <a:rPr lang="cs-CZ" sz="2000" dirty="0" smtClean="0">
                <a:latin typeface="Calibri" pitchFamily="34" charset="0"/>
              </a:rPr>
              <a:t>Plotice obecný</a:t>
            </a:r>
          </a:p>
          <a:p>
            <a:r>
              <a:rPr lang="cs-CZ" sz="2000" dirty="0" err="1" smtClean="0">
                <a:latin typeface="Calibri" pitchFamily="34" charset="0"/>
              </a:rPr>
              <a:t>Podoustev</a:t>
            </a:r>
            <a:r>
              <a:rPr lang="cs-CZ" sz="2000" dirty="0" smtClean="0">
                <a:latin typeface="Calibri" pitchFamily="34" charset="0"/>
              </a:rPr>
              <a:t> říční </a:t>
            </a:r>
          </a:p>
          <a:p>
            <a:r>
              <a:rPr lang="cs-CZ" sz="2000" dirty="0" smtClean="0">
                <a:latin typeface="Calibri" pitchFamily="34" charset="0"/>
              </a:rPr>
              <a:t>Pstruh obecný potoční</a:t>
            </a:r>
          </a:p>
          <a:p>
            <a:r>
              <a:rPr lang="cs-CZ" sz="2000" dirty="0" err="1" smtClean="0">
                <a:latin typeface="Calibri" pitchFamily="34" charset="0"/>
              </a:rPr>
              <a:t>Sekavčík</a:t>
            </a:r>
            <a:r>
              <a:rPr lang="cs-CZ" sz="2000" dirty="0" smtClean="0">
                <a:latin typeface="Calibri" pitchFamily="34" charset="0"/>
              </a:rPr>
              <a:t> horský</a:t>
            </a:r>
          </a:p>
          <a:p>
            <a:r>
              <a:rPr lang="cs-CZ" sz="2000" dirty="0" smtClean="0">
                <a:latin typeface="Calibri" pitchFamily="34" charset="0"/>
              </a:rPr>
              <a:t>Sekavec písečný</a:t>
            </a:r>
          </a:p>
          <a:p>
            <a:r>
              <a:rPr lang="cs-CZ" sz="2000" dirty="0" smtClean="0">
                <a:latin typeface="Calibri" pitchFamily="34" charset="0"/>
              </a:rPr>
              <a:t>Slunka obecná</a:t>
            </a:r>
          </a:p>
          <a:p>
            <a:r>
              <a:rPr lang="cs-CZ" sz="2000" dirty="0" smtClean="0">
                <a:latin typeface="Calibri" pitchFamily="34" charset="0"/>
              </a:rPr>
              <a:t>Střevle potoční</a:t>
            </a:r>
          </a:p>
          <a:p>
            <a:r>
              <a:rPr lang="cs-CZ" sz="2000" dirty="0" smtClean="0">
                <a:solidFill>
                  <a:srgbClr val="00B050"/>
                </a:solidFill>
                <a:latin typeface="Calibri" pitchFamily="34" charset="0"/>
              </a:rPr>
              <a:t>Sumec velký</a:t>
            </a:r>
          </a:p>
          <a:p>
            <a:r>
              <a:rPr lang="cs-CZ" sz="2000" dirty="0" smtClean="0">
                <a:latin typeface="Calibri" pitchFamily="34" charset="0"/>
              </a:rPr>
              <a:t>Štika obecná</a:t>
            </a:r>
          </a:p>
          <a:p>
            <a:r>
              <a:rPr lang="cs-CZ" sz="2000" dirty="0" smtClean="0">
                <a:solidFill>
                  <a:srgbClr val="00B050"/>
                </a:solidFill>
                <a:latin typeface="Calibri" pitchFamily="34" charset="0"/>
              </a:rPr>
              <a:t>Úhoř říční</a:t>
            </a:r>
          </a:p>
          <a:p>
            <a:r>
              <a:rPr lang="cs-CZ" sz="2000" dirty="0" smtClean="0">
                <a:latin typeface="Calibri" pitchFamily="34" charset="0"/>
              </a:rPr>
              <a:t>Vranka obecná</a:t>
            </a:r>
          </a:p>
          <a:p>
            <a:r>
              <a:rPr lang="cs-CZ" sz="2000" dirty="0" smtClean="0">
                <a:latin typeface="Calibri" pitchFamily="34" charset="0"/>
              </a:rPr>
              <a:t>Vranka </a:t>
            </a:r>
            <a:r>
              <a:rPr lang="cs-CZ" sz="2000" dirty="0" err="1" smtClean="0">
                <a:latin typeface="Calibri" pitchFamily="34" charset="0"/>
              </a:rPr>
              <a:t>pruhoploutvá</a:t>
            </a:r>
            <a:endParaRPr lang="cs-CZ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Introdukované</a:t>
            </a:r>
            <a:r>
              <a:rPr lang="cs-CZ" dirty="0" smtClean="0"/>
              <a:t> druhy ryb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latin typeface="Calibri" pitchFamily="34" charset="0"/>
              </a:rPr>
              <a:t>Siven obrovský (1972)</a:t>
            </a:r>
          </a:p>
          <a:p>
            <a:r>
              <a:rPr lang="cs-CZ" dirty="0" smtClean="0">
                <a:latin typeface="Calibri" pitchFamily="34" charset="0"/>
              </a:rPr>
              <a:t>Siven arktický (1883)</a:t>
            </a:r>
          </a:p>
          <a:p>
            <a:r>
              <a:rPr lang="cs-CZ" dirty="0" smtClean="0">
                <a:latin typeface="Calibri" pitchFamily="34" charset="0"/>
              </a:rPr>
              <a:t>Pstruh </a:t>
            </a:r>
            <a:r>
              <a:rPr lang="cs-CZ" dirty="0" err="1" smtClean="0">
                <a:latin typeface="Calibri" pitchFamily="34" charset="0"/>
              </a:rPr>
              <a:t>cetinský</a:t>
            </a:r>
            <a:r>
              <a:rPr lang="cs-CZ" dirty="0" smtClean="0">
                <a:latin typeface="Calibri" pitchFamily="34" charset="0"/>
              </a:rPr>
              <a:t> (1901?)</a:t>
            </a:r>
          </a:p>
          <a:p>
            <a:r>
              <a:rPr lang="cs-CZ" dirty="0" smtClean="0">
                <a:latin typeface="Calibri" pitchFamily="34" charset="0"/>
              </a:rPr>
              <a:t>Síh malý (1951)</a:t>
            </a:r>
          </a:p>
          <a:p>
            <a:r>
              <a:rPr lang="cs-CZ" dirty="0" smtClean="0">
                <a:latin typeface="Calibri" pitchFamily="34" charset="0"/>
              </a:rPr>
              <a:t>Síh podzimní (1959)</a:t>
            </a:r>
          </a:p>
          <a:p>
            <a:r>
              <a:rPr lang="cs-CZ" dirty="0" smtClean="0">
                <a:latin typeface="Calibri" pitchFamily="34" charset="0"/>
              </a:rPr>
              <a:t>Síh </a:t>
            </a:r>
            <a:r>
              <a:rPr lang="cs-CZ" dirty="0" err="1" smtClean="0">
                <a:latin typeface="Calibri" pitchFamily="34" charset="0"/>
              </a:rPr>
              <a:t>wartmannův</a:t>
            </a:r>
            <a:r>
              <a:rPr lang="cs-CZ" dirty="0" smtClean="0">
                <a:latin typeface="Calibri" pitchFamily="34" charset="0"/>
              </a:rPr>
              <a:t> (?)</a:t>
            </a:r>
          </a:p>
          <a:p>
            <a:r>
              <a:rPr lang="cs-CZ" dirty="0" smtClean="0">
                <a:latin typeface="Calibri" pitchFamily="34" charset="0"/>
              </a:rPr>
              <a:t>Síh písečný (?)</a:t>
            </a:r>
          </a:p>
          <a:p>
            <a:r>
              <a:rPr lang="cs-CZ" dirty="0" smtClean="0">
                <a:latin typeface="Calibri" pitchFamily="34" charset="0"/>
              </a:rPr>
              <a:t>Lipan bajkalský (1959)</a:t>
            </a:r>
          </a:p>
          <a:p>
            <a:r>
              <a:rPr lang="cs-CZ" dirty="0" smtClean="0">
                <a:latin typeface="Calibri" pitchFamily="34" charset="0"/>
              </a:rPr>
              <a:t>Hadohlavec amurský (1956)</a:t>
            </a:r>
          </a:p>
          <a:p>
            <a:r>
              <a:rPr lang="cs-CZ" dirty="0" smtClean="0">
                <a:latin typeface="Calibri" pitchFamily="34" charset="0"/>
              </a:rPr>
              <a:t>Slunečnice ušatá (1913)</a:t>
            </a:r>
          </a:p>
          <a:p>
            <a:r>
              <a:rPr lang="cs-CZ" dirty="0" err="1" smtClean="0">
                <a:latin typeface="Calibri" pitchFamily="34" charset="0"/>
              </a:rPr>
              <a:t>Kaprovec</a:t>
            </a:r>
            <a:r>
              <a:rPr lang="cs-CZ" dirty="0" smtClean="0">
                <a:latin typeface="Calibri" pitchFamily="34" charset="0"/>
              </a:rPr>
              <a:t> velkoústý (1985)</a:t>
            </a:r>
          </a:p>
          <a:p>
            <a:r>
              <a:rPr lang="cs-CZ" dirty="0" err="1" smtClean="0">
                <a:latin typeface="Calibri" pitchFamily="34" charset="0"/>
              </a:rPr>
              <a:t>Kaprovec</a:t>
            </a:r>
            <a:r>
              <a:rPr lang="cs-CZ" dirty="0" smtClean="0">
                <a:latin typeface="Calibri" pitchFamily="34" charset="0"/>
              </a:rPr>
              <a:t> černý (1985)</a:t>
            </a:r>
          </a:p>
          <a:p>
            <a:r>
              <a:rPr lang="cs-CZ" dirty="0" smtClean="0">
                <a:latin typeface="Calibri" pitchFamily="34" charset="0"/>
              </a:rPr>
              <a:t>Sumeček tečkovaný (1985)</a:t>
            </a:r>
          </a:p>
          <a:p>
            <a:r>
              <a:rPr lang="cs-CZ" dirty="0" smtClean="0">
                <a:latin typeface="Calibri" pitchFamily="34" charset="0"/>
              </a:rPr>
              <a:t>Okounek skalní (1911)</a:t>
            </a:r>
          </a:p>
          <a:p>
            <a:r>
              <a:rPr lang="cs-CZ" dirty="0" smtClean="0">
                <a:latin typeface="Calibri" pitchFamily="34" charset="0"/>
              </a:rPr>
              <a:t>Okounek pstruhový (1889)</a:t>
            </a:r>
          </a:p>
          <a:p>
            <a:r>
              <a:rPr lang="cs-CZ" dirty="0" smtClean="0">
                <a:latin typeface="Calibri" pitchFamily="34" charset="0"/>
              </a:rPr>
              <a:t>Okounek černý (1889)</a:t>
            </a:r>
          </a:p>
          <a:p>
            <a:r>
              <a:rPr lang="cs-CZ" dirty="0" smtClean="0">
                <a:latin typeface="Calibri" pitchFamily="34" charset="0"/>
              </a:rPr>
              <a:t>Slunečnice pestrá (1929)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výsledek introdukce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  <a:latin typeface="Calibri" pitchFamily="34" charset="0"/>
              </a:rPr>
              <a:t>Pstruh duhový</a:t>
            </a:r>
          </a:p>
          <a:p>
            <a:r>
              <a:rPr lang="cs-CZ" sz="2400" dirty="0" smtClean="0">
                <a:latin typeface="Calibri" pitchFamily="34" charset="0"/>
              </a:rPr>
              <a:t>Siven americký</a:t>
            </a:r>
          </a:p>
          <a:p>
            <a:r>
              <a:rPr lang="cs-CZ" sz="2400" dirty="0" smtClean="0">
                <a:latin typeface="Calibri" pitchFamily="34" charset="0"/>
              </a:rPr>
              <a:t>Síh </a:t>
            </a:r>
            <a:r>
              <a:rPr lang="cs-CZ" sz="2400" dirty="0" err="1" smtClean="0">
                <a:latin typeface="Calibri" pitchFamily="34" charset="0"/>
              </a:rPr>
              <a:t>maréna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Síh </a:t>
            </a:r>
            <a:r>
              <a:rPr lang="cs-CZ" sz="2400" dirty="0" err="1" smtClean="0">
                <a:latin typeface="Calibri" pitchFamily="34" charset="0"/>
              </a:rPr>
              <a:t>peleď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solidFill>
                  <a:srgbClr val="00B050"/>
                </a:solidFill>
                <a:latin typeface="Calibri" pitchFamily="34" charset="0"/>
              </a:rPr>
              <a:t>Amur bílý</a:t>
            </a:r>
          </a:p>
          <a:p>
            <a:r>
              <a:rPr lang="cs-CZ" sz="2400" dirty="0" smtClean="0">
                <a:latin typeface="Calibri" pitchFamily="34" charset="0"/>
              </a:rPr>
              <a:t>Střevlička východní </a:t>
            </a:r>
          </a:p>
          <a:p>
            <a:r>
              <a:rPr lang="cs-CZ" sz="2400" dirty="0" smtClean="0">
                <a:latin typeface="Calibri" pitchFamily="34" charset="0"/>
              </a:rPr>
              <a:t>Karas stříbřitý</a:t>
            </a:r>
          </a:p>
          <a:p>
            <a:r>
              <a:rPr lang="cs-CZ" sz="2400" dirty="0" err="1" smtClean="0">
                <a:solidFill>
                  <a:srgbClr val="00B050"/>
                </a:solidFill>
                <a:latin typeface="Calibri" pitchFamily="34" charset="0"/>
              </a:rPr>
              <a:t>Tolstolobik</a:t>
            </a:r>
            <a:r>
              <a:rPr lang="cs-CZ" sz="2400" dirty="0" smtClean="0">
                <a:solidFill>
                  <a:srgbClr val="00B050"/>
                </a:solidFill>
                <a:latin typeface="Calibri" pitchFamily="34" charset="0"/>
              </a:rPr>
              <a:t> bílý</a:t>
            </a:r>
          </a:p>
          <a:p>
            <a:r>
              <a:rPr lang="cs-CZ" sz="2400" dirty="0" err="1" smtClean="0">
                <a:latin typeface="Calibri" pitchFamily="34" charset="0"/>
              </a:rPr>
              <a:t>Tolstolobec</a:t>
            </a:r>
            <a:r>
              <a:rPr lang="cs-CZ" sz="2400" dirty="0" smtClean="0">
                <a:latin typeface="Calibri" pitchFamily="34" charset="0"/>
              </a:rPr>
              <a:t> pestrý</a:t>
            </a:r>
          </a:p>
          <a:p>
            <a:r>
              <a:rPr lang="cs-CZ" sz="2400" dirty="0" smtClean="0">
                <a:latin typeface="Calibri" pitchFamily="34" charset="0"/>
              </a:rPr>
              <a:t>Sumeček americký</a:t>
            </a:r>
          </a:p>
          <a:p>
            <a:r>
              <a:rPr lang="cs-CZ" sz="2400" dirty="0" smtClean="0">
                <a:latin typeface="Calibri" pitchFamily="34" charset="0"/>
              </a:rPr>
              <a:t>Koljuška tříostná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Umělé odchovy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libri" pitchFamily="34" charset="0"/>
              </a:rPr>
              <a:t>Jeseter hladký (1994)</a:t>
            </a:r>
          </a:p>
          <a:p>
            <a:r>
              <a:rPr lang="cs-CZ" sz="2400" dirty="0" smtClean="0">
                <a:latin typeface="Calibri" pitchFamily="34" charset="0"/>
              </a:rPr>
              <a:t>Jeseter ruský (1996)</a:t>
            </a:r>
          </a:p>
          <a:p>
            <a:r>
              <a:rPr lang="cs-CZ" sz="2400" dirty="0" smtClean="0">
                <a:latin typeface="Calibri" pitchFamily="34" charset="0"/>
              </a:rPr>
              <a:t>Jeseter hvězdnatý (1994)</a:t>
            </a:r>
          </a:p>
          <a:p>
            <a:r>
              <a:rPr lang="cs-CZ" sz="2400" dirty="0" smtClean="0">
                <a:solidFill>
                  <a:srgbClr val="00B050"/>
                </a:solidFill>
                <a:latin typeface="Calibri" pitchFamily="34" charset="0"/>
              </a:rPr>
              <a:t>Jeseter sibiřský (1982)</a:t>
            </a:r>
          </a:p>
          <a:p>
            <a:r>
              <a:rPr lang="cs-CZ" sz="2400" dirty="0" err="1" smtClean="0">
                <a:latin typeface="Calibri" pitchFamily="34" charset="0"/>
              </a:rPr>
              <a:t>Veslonos</a:t>
            </a:r>
            <a:r>
              <a:rPr lang="cs-CZ" sz="2400" dirty="0" smtClean="0">
                <a:latin typeface="Calibri" pitchFamily="34" charset="0"/>
              </a:rPr>
              <a:t> americký (1995)</a:t>
            </a:r>
          </a:p>
          <a:p>
            <a:r>
              <a:rPr lang="cs-CZ" sz="2400" dirty="0" smtClean="0">
                <a:latin typeface="Calibri" pitchFamily="34" charset="0"/>
              </a:rPr>
              <a:t>Amur černý (1999)</a:t>
            </a:r>
          </a:p>
          <a:p>
            <a:r>
              <a:rPr lang="cs-CZ" sz="2400" dirty="0" err="1" smtClean="0">
                <a:latin typeface="Calibri" pitchFamily="34" charset="0"/>
              </a:rPr>
              <a:t>Keříčkovec</a:t>
            </a:r>
            <a:r>
              <a:rPr lang="cs-CZ" sz="2400" dirty="0" smtClean="0">
                <a:latin typeface="Calibri" pitchFamily="34" charset="0"/>
              </a:rPr>
              <a:t> jihoafrický (1986)</a:t>
            </a:r>
          </a:p>
          <a:p>
            <a:r>
              <a:rPr lang="cs-CZ" sz="2400" dirty="0" err="1" smtClean="0">
                <a:latin typeface="Calibri" pitchFamily="34" charset="0"/>
              </a:rPr>
              <a:t>Tlamoun</a:t>
            </a:r>
            <a:r>
              <a:rPr lang="cs-CZ" sz="2400" dirty="0" smtClean="0">
                <a:latin typeface="Calibri" pitchFamily="34" charset="0"/>
              </a:rPr>
              <a:t> nilský (1985</a:t>
            </a:r>
            <a:r>
              <a:rPr lang="cs-CZ" sz="2000" dirty="0" smtClean="0">
                <a:latin typeface="Calibri" pitchFamily="34" charset="0"/>
              </a:rPr>
              <a:t>)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179</TotalTime>
  <Words>327</Words>
  <Application>Microsoft Office PowerPoint</Application>
  <PresentationFormat>Předvádění na obrazovce (4:3)</PresentationFormat>
  <Paragraphs>109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Lití písma</vt:lpstr>
      <vt:lpstr>RYBY V OBCHODECH</vt:lpstr>
      <vt:lpstr>RYBY SVĚTA</vt:lpstr>
      <vt:lpstr>Původní druhy ryb v našich vodách</vt:lpstr>
      <vt:lpstr>Introdukované druhy ryb</vt:lpstr>
      <vt:lpstr>Pozitivní výsledek introdukce</vt:lpstr>
      <vt:lpstr>Umělé odchovy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Havlíková</dc:creator>
  <cp:lastModifiedBy>Michaela Havlíková</cp:lastModifiedBy>
  <cp:revision>20</cp:revision>
  <dcterms:created xsi:type="dcterms:W3CDTF">2015-11-27T13:43:08Z</dcterms:created>
  <dcterms:modified xsi:type="dcterms:W3CDTF">2015-11-29T16:50:05Z</dcterms:modified>
</cp:coreProperties>
</file>