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514D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7.12.2014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7.12.2014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7.12.2014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7.12.2014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7.12.2014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7.12.2014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7.12.2014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7.12.2014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7.12.2014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7.12.2014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7.12.2014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7.12.2014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988840"/>
            <a:ext cx="7772400" cy="1470025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Prvky 3.skupiny</a:t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dirty="0" smtClean="0">
                <a:solidFill>
                  <a:srgbClr val="FF0000"/>
                </a:solidFill>
              </a:rPr>
              <a:t>skandium, yttrium, lanthan a aktinium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1520" y="4869160"/>
            <a:ext cx="6400800" cy="175260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Vypracoval: Šimon </a:t>
            </a:r>
            <a:r>
              <a:rPr lang="cs-CZ" sz="2400" dirty="0" err="1" smtClean="0"/>
              <a:t>Meluš</a:t>
            </a:r>
            <a:endParaRPr lang="cs-CZ" sz="2400" dirty="0" smtClean="0"/>
          </a:p>
          <a:p>
            <a:r>
              <a:rPr lang="cs-CZ" sz="2400" dirty="0" smtClean="0"/>
              <a:t>   UČO: 376162</a:t>
            </a:r>
            <a:endParaRPr lang="cs-CZ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8514DA"/>
                </a:solidFill>
              </a:rPr>
              <a:t>Charakteristika skupiny</a:t>
            </a:r>
            <a:endParaRPr lang="cs-CZ" dirty="0">
              <a:solidFill>
                <a:srgbClr val="8514DA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</a:t>
            </a:r>
            <a:r>
              <a:rPr lang="cs-CZ" dirty="0" smtClean="0"/>
              <a:t>kupinový název vzácné zeminy</a:t>
            </a:r>
          </a:p>
          <a:p>
            <a:r>
              <a:rPr lang="cs-CZ" dirty="0" smtClean="0"/>
              <a:t>s</a:t>
            </a:r>
            <a:r>
              <a:rPr lang="cs-CZ" dirty="0" smtClean="0"/>
              <a:t>kandium, yttrium i lanthan jsou měkké kovy</a:t>
            </a:r>
          </a:p>
          <a:p>
            <a:r>
              <a:rPr lang="cs-CZ" dirty="0" smtClean="0"/>
              <a:t>první členové jednotlivých přechodových řad</a:t>
            </a:r>
          </a:p>
          <a:p>
            <a:r>
              <a:rPr lang="cs-CZ" dirty="0" smtClean="0"/>
              <a:t>n</a:t>
            </a:r>
            <a:r>
              <a:rPr lang="cs-CZ" dirty="0" smtClean="0"/>
              <a:t>ejčastěji uplatňují oxidační stav III+</a:t>
            </a:r>
          </a:p>
          <a:p>
            <a:r>
              <a:rPr lang="cs-CZ" dirty="0" smtClean="0"/>
              <a:t>M</a:t>
            </a:r>
            <a:r>
              <a:rPr lang="cs-CZ" baseline="30000" dirty="0" smtClean="0"/>
              <a:t>3+</a:t>
            </a:r>
            <a:r>
              <a:rPr lang="cs-CZ" dirty="0" smtClean="0"/>
              <a:t> kationty neobsahují již žádný elektron v  n-1 orbitalech, proto jsou jejich sloučeniny bezbarvé a diamagnetické</a:t>
            </a:r>
            <a:r>
              <a:rPr lang="cs-CZ" baseline="30000" dirty="0" smtClean="0"/>
              <a:t> </a:t>
            </a:r>
            <a:endParaRPr lang="cs-CZ" baseline="30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8514DA"/>
                </a:solidFill>
              </a:rPr>
              <a:t>Sloučeniny</a:t>
            </a:r>
            <a:endParaRPr lang="cs-CZ" dirty="0">
              <a:solidFill>
                <a:srgbClr val="8514DA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Oxidy M</a:t>
            </a:r>
            <a:r>
              <a:rPr lang="cs-CZ" baseline="-25000" dirty="0" smtClean="0"/>
              <a:t>2</a:t>
            </a:r>
            <a:r>
              <a:rPr lang="cs-CZ" dirty="0" smtClean="0"/>
              <a:t>O</a:t>
            </a:r>
            <a:r>
              <a:rPr lang="cs-CZ" baseline="-25000" dirty="0" smtClean="0"/>
              <a:t>3  </a:t>
            </a:r>
            <a:r>
              <a:rPr lang="cs-CZ" dirty="0" smtClean="0"/>
              <a:t> lze připravit žíháním hydroxidů, uhličitanů nebo šťavelanů</a:t>
            </a:r>
          </a:p>
          <a:p>
            <a:r>
              <a:rPr lang="cs-CZ" dirty="0" smtClean="0"/>
              <a:t> Halogenidy MX</a:t>
            </a:r>
            <a:r>
              <a:rPr lang="cs-CZ" baseline="-25000" dirty="0" smtClean="0"/>
              <a:t>3 </a:t>
            </a:r>
            <a:r>
              <a:rPr lang="cs-CZ" dirty="0" smtClean="0"/>
              <a:t> dobře rozpustné ve vodě s výjimkou fluoridů</a:t>
            </a:r>
          </a:p>
          <a:p>
            <a:r>
              <a:rPr lang="cs-CZ" dirty="0" smtClean="0"/>
              <a:t>Hydroxidy M(OH)</a:t>
            </a:r>
            <a:r>
              <a:rPr lang="cs-CZ" baseline="-25000" dirty="0" smtClean="0"/>
              <a:t>3 </a:t>
            </a:r>
            <a:r>
              <a:rPr lang="cs-CZ" dirty="0" smtClean="0"/>
              <a:t> bílé </a:t>
            </a:r>
            <a:r>
              <a:rPr lang="cs-CZ" dirty="0" err="1" smtClean="0"/>
              <a:t>gelovité</a:t>
            </a:r>
            <a:r>
              <a:rPr lang="cs-CZ" dirty="0" smtClean="0"/>
              <a:t> sraženiny přidáním alkalického hydroxidu k roztoku rozpustné soli kationtu M</a:t>
            </a:r>
            <a:r>
              <a:rPr lang="cs-CZ" baseline="30000" dirty="0" smtClean="0"/>
              <a:t>III </a:t>
            </a:r>
            <a:r>
              <a:rPr lang="cs-CZ" dirty="0" smtClean="0"/>
              <a:t> </a:t>
            </a:r>
            <a:r>
              <a:rPr lang="cs-CZ" dirty="0" smtClean="0"/>
              <a:t>( M= </a:t>
            </a:r>
            <a:r>
              <a:rPr lang="cs-CZ" dirty="0" err="1" smtClean="0"/>
              <a:t>Sc</a:t>
            </a:r>
            <a:r>
              <a:rPr lang="cs-CZ" dirty="0" smtClean="0"/>
              <a:t>, Y, La )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</a:t>
            </a:r>
            <a:r>
              <a:rPr lang="cs-CZ" baseline="30000" dirty="0" smtClean="0"/>
              <a:t> </a:t>
            </a:r>
            <a:r>
              <a:rPr lang="cs-CZ" dirty="0" smtClean="0"/>
              <a:t> -  zásaditost stoupá s rostoucím iontovým    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   poloměrem kovu       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8514DA"/>
                </a:solidFill>
              </a:rPr>
              <a:t>Příprava a využití</a:t>
            </a:r>
            <a:endParaRPr lang="cs-CZ" dirty="0">
              <a:solidFill>
                <a:srgbClr val="8514DA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Nejčastěji se připravují elektrolýzou svých roztavených chloridů</a:t>
            </a:r>
          </a:p>
          <a:p>
            <a:r>
              <a:rPr lang="cs-CZ" dirty="0" smtClean="0"/>
              <a:t>Využití v </a:t>
            </a:r>
            <a:r>
              <a:rPr lang="cs-CZ" dirty="0" err="1" smtClean="0"/>
              <a:t>iontoměničových</a:t>
            </a:r>
            <a:r>
              <a:rPr lang="cs-CZ" dirty="0" smtClean="0"/>
              <a:t>, chromatografických a extrakčních dělících metodách</a:t>
            </a:r>
          </a:p>
          <a:p>
            <a:r>
              <a:rPr lang="cs-CZ" dirty="0" smtClean="0"/>
              <a:t>Sloučeniny yttria jsou významné v elektrotechnice – červené luminofory pro barevné TV</a:t>
            </a:r>
          </a:p>
          <a:p>
            <a:r>
              <a:rPr lang="cs-CZ" dirty="0" smtClean="0"/>
              <a:t>Oxid </a:t>
            </a:r>
            <a:r>
              <a:rPr lang="cs-CZ" dirty="0" err="1" smtClean="0"/>
              <a:t>lanthanitý</a:t>
            </a:r>
            <a:r>
              <a:rPr lang="cs-CZ" dirty="0" smtClean="0"/>
              <a:t> je přísada do optických skel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8514DA"/>
                </a:solidFill>
              </a:rPr>
              <a:t>Lanthanoidy</a:t>
            </a:r>
            <a:endParaRPr lang="cs-CZ" dirty="0">
              <a:solidFill>
                <a:srgbClr val="8514DA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14 prvků následujících v PS za lanthanem</a:t>
            </a:r>
          </a:p>
          <a:p>
            <a:r>
              <a:rPr lang="cs-CZ" dirty="0" smtClean="0"/>
              <a:t>Dříve problém s jejich zařazením</a:t>
            </a:r>
          </a:p>
          <a:p>
            <a:r>
              <a:rPr lang="cs-CZ" dirty="0" smtClean="0"/>
              <a:t>Zařazeny do PS až H.G.J. </a:t>
            </a:r>
            <a:r>
              <a:rPr lang="cs-CZ" dirty="0" err="1" smtClean="0"/>
              <a:t>Moseleym</a:t>
            </a:r>
            <a:r>
              <a:rPr lang="cs-CZ" dirty="0" smtClean="0"/>
              <a:t> 1913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8514DA"/>
                </a:solidFill>
              </a:rPr>
              <a:t>Vlastnosti</a:t>
            </a:r>
            <a:endParaRPr lang="cs-CZ" dirty="0">
              <a:solidFill>
                <a:srgbClr val="8514DA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Stříbrolesklé měkké neušlechtilé kovy</a:t>
            </a:r>
          </a:p>
          <a:p>
            <a:r>
              <a:rPr lang="cs-CZ" dirty="0" smtClean="0"/>
              <a:t>Výskyt klesá s rostoucím atomovým číslem</a:t>
            </a:r>
          </a:p>
          <a:p>
            <a:r>
              <a:rPr lang="cs-CZ" dirty="0" smtClean="0"/>
              <a:t>Prvky se sudým </a:t>
            </a:r>
            <a:r>
              <a:rPr lang="cs-CZ" dirty="0" err="1" smtClean="0"/>
              <a:t>at</a:t>
            </a:r>
            <a:r>
              <a:rPr lang="cs-CZ" dirty="0" smtClean="0"/>
              <a:t>. </a:t>
            </a:r>
            <a:r>
              <a:rPr lang="cs-CZ" dirty="0" smtClean="0"/>
              <a:t>č</a:t>
            </a:r>
            <a:r>
              <a:rPr lang="cs-CZ" dirty="0" smtClean="0"/>
              <a:t>íslem jsou hojnější než sousední prvky s lichými </a:t>
            </a:r>
            <a:r>
              <a:rPr lang="cs-CZ" dirty="0" err="1" smtClean="0"/>
              <a:t>at</a:t>
            </a:r>
            <a:r>
              <a:rPr lang="cs-CZ" dirty="0" smtClean="0"/>
              <a:t>. </a:t>
            </a:r>
            <a:r>
              <a:rPr lang="cs-CZ" dirty="0" smtClean="0"/>
              <a:t>č</a:t>
            </a:r>
            <a:r>
              <a:rPr lang="cs-CZ" dirty="0" smtClean="0"/>
              <a:t>ísly </a:t>
            </a:r>
          </a:p>
          <a:p>
            <a:r>
              <a:rPr lang="cs-CZ" dirty="0" smtClean="0"/>
              <a:t>Silně elektropozitivní kovy</a:t>
            </a:r>
          </a:p>
          <a:p>
            <a:r>
              <a:rPr lang="cs-CZ" dirty="0" smtClean="0"/>
              <a:t>Převažuje iontová vazba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8514DA"/>
                </a:solidFill>
              </a:rPr>
              <a:t>Příprava a využití</a:t>
            </a:r>
            <a:endParaRPr lang="cs-CZ" dirty="0">
              <a:solidFill>
                <a:srgbClr val="8514DA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Příprava čistých lanthanoidů je složitá – vysoká reaktivita, vysoké body tání</a:t>
            </a:r>
          </a:p>
          <a:p>
            <a:r>
              <a:rPr lang="cs-CZ" dirty="0" smtClean="0"/>
              <a:t>Při separaci se využívá jejich malých rozdílů v rozpustnosti( frakční krystalizace, frakční srážení, extrakce) nebo schopnost tvořit komplexy</a:t>
            </a:r>
          </a:p>
          <a:p>
            <a:r>
              <a:rPr lang="cs-CZ" dirty="0" smtClean="0"/>
              <a:t>Produkce speciálních ocelí, kamínky do zapalovačů, barvící příměs do keramiky + katalyzátory v organické chemii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8514DA"/>
                </a:solidFill>
              </a:rPr>
              <a:t>Aktinoidy</a:t>
            </a:r>
            <a:endParaRPr lang="cs-CZ" dirty="0">
              <a:solidFill>
                <a:srgbClr val="8514DA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14 prvků následujících za aktiniem</a:t>
            </a:r>
          </a:p>
          <a:p>
            <a:r>
              <a:rPr lang="cs-CZ" dirty="0" smtClean="0"/>
              <a:t>Charakteristická nestabilita jader</a:t>
            </a:r>
          </a:p>
          <a:p>
            <a:r>
              <a:rPr lang="cs-CZ" dirty="0" smtClean="0"/>
              <a:t>V přírodě se vyskytují 3 – thorium, protaktinium a uran</a:t>
            </a:r>
          </a:p>
          <a:p>
            <a:r>
              <a:rPr lang="cs-CZ" dirty="0" smtClean="0"/>
              <a:t>Hlavní zdroj thoria – monazitové písky</a:t>
            </a:r>
          </a:p>
          <a:p>
            <a:pPr>
              <a:buNone/>
            </a:pPr>
            <a:r>
              <a:rPr lang="cs-CZ" dirty="0" smtClean="0"/>
              <a:t>                          uranu – smolinec U</a:t>
            </a:r>
            <a:r>
              <a:rPr lang="cs-CZ" baseline="-25000" dirty="0" smtClean="0"/>
              <a:t>3</a:t>
            </a:r>
            <a:r>
              <a:rPr lang="cs-CZ" dirty="0" smtClean="0"/>
              <a:t>O</a:t>
            </a:r>
            <a:r>
              <a:rPr lang="cs-CZ" baseline="-25000" dirty="0" smtClean="0"/>
              <a:t>8</a:t>
            </a:r>
          </a:p>
          <a:p>
            <a:pPr>
              <a:buNone/>
            </a:pPr>
            <a:r>
              <a:rPr lang="cs-CZ" baseline="-25000" dirty="0" smtClean="0"/>
              <a:t> </a:t>
            </a:r>
            <a:r>
              <a:rPr lang="cs-CZ" baseline="-25000" dirty="0" smtClean="0"/>
              <a:t>       </a:t>
            </a:r>
            <a:r>
              <a:rPr lang="cs-CZ" dirty="0" smtClean="0"/>
              <a:t>                     uranu – karnotit </a:t>
            </a:r>
            <a:endParaRPr lang="cs-CZ" baseline="-250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8514DA"/>
                </a:solidFill>
              </a:rPr>
              <a:t>Vlastnosti</a:t>
            </a:r>
            <a:endParaRPr lang="cs-CZ" dirty="0">
              <a:solidFill>
                <a:srgbClr val="8514DA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Stříbrolesklé elektropozitivní kovy</a:t>
            </a:r>
          </a:p>
          <a:p>
            <a:r>
              <a:rPr lang="cs-CZ" dirty="0" smtClean="0"/>
              <a:t>Oxidační stav An</a:t>
            </a:r>
            <a:r>
              <a:rPr lang="cs-CZ" baseline="30000" dirty="0" smtClean="0"/>
              <a:t>3+   </a:t>
            </a:r>
            <a:r>
              <a:rPr lang="cs-CZ" dirty="0" smtClean="0"/>
              <a:t>nápadně</a:t>
            </a:r>
            <a:r>
              <a:rPr lang="cs-CZ" baseline="30000" dirty="0" smtClean="0"/>
              <a:t> </a:t>
            </a:r>
            <a:r>
              <a:rPr lang="cs-CZ" dirty="0" smtClean="0"/>
              <a:t>odpovídají sloučeninám lanthanoidů</a:t>
            </a:r>
          </a:p>
          <a:p>
            <a:r>
              <a:rPr lang="cs-CZ" dirty="0" smtClean="0"/>
              <a:t>Běžně se vyskytuje </a:t>
            </a:r>
            <a:r>
              <a:rPr lang="cs-CZ" dirty="0" err="1" smtClean="0"/>
              <a:t>ox</a:t>
            </a:r>
            <a:r>
              <a:rPr lang="cs-CZ" dirty="0" smtClean="0"/>
              <a:t>. </a:t>
            </a:r>
            <a:r>
              <a:rPr lang="cs-CZ" dirty="0" smtClean="0"/>
              <a:t>s</a:t>
            </a:r>
            <a:r>
              <a:rPr lang="cs-CZ" dirty="0" smtClean="0"/>
              <a:t>tav VI+</a:t>
            </a:r>
          </a:p>
          <a:p>
            <a:r>
              <a:rPr lang="cs-CZ" dirty="0" smtClean="0"/>
              <a:t>Ve sloučeninách uplatňují vysoká koordinační čísla ( 7 – 14 )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319</Words>
  <Application>Microsoft Office PowerPoint</Application>
  <PresentationFormat>Předvádění na obrazovce (4:3)</PresentationFormat>
  <Paragraphs>46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Prvky 3.skupiny skandium, yttrium, lanthan a aktinium</vt:lpstr>
      <vt:lpstr>Charakteristika skupiny</vt:lpstr>
      <vt:lpstr>Sloučeniny</vt:lpstr>
      <vt:lpstr>Příprava a využití</vt:lpstr>
      <vt:lpstr>Lanthanoidy</vt:lpstr>
      <vt:lpstr>Vlastnosti</vt:lpstr>
      <vt:lpstr>Příprava a využití</vt:lpstr>
      <vt:lpstr>Aktinoidy</vt:lpstr>
      <vt:lpstr>Vlastnosti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Prvky 3.skupiny skandium, yttrium, lanthan a aktinium</dc:title>
  <dc:creator>Slavka</dc:creator>
  <cp:lastModifiedBy>Slavka</cp:lastModifiedBy>
  <cp:revision>10</cp:revision>
  <dcterms:created xsi:type="dcterms:W3CDTF">2014-12-07T19:47:22Z</dcterms:created>
  <dcterms:modified xsi:type="dcterms:W3CDTF">2014-12-07T21:25:39Z</dcterms:modified>
</cp:coreProperties>
</file>