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87" r:id="rId3"/>
    <p:sldId id="295" r:id="rId4"/>
    <p:sldId id="296" r:id="rId5"/>
    <p:sldId id="291" r:id="rId6"/>
    <p:sldId id="297" r:id="rId7"/>
    <p:sldId id="298" r:id="rId8"/>
    <p:sldId id="294" r:id="rId9"/>
    <p:sldId id="300" r:id="rId10"/>
    <p:sldId id="299" r:id="rId11"/>
    <p:sldId id="288" r:id="rId12"/>
    <p:sldId id="263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65" autoAdjust="0"/>
    <p:restoredTop sz="94660"/>
  </p:normalViewPr>
  <p:slideViewPr>
    <p:cSldViewPr snapToGrid="0">
      <p:cViewPr varScale="1">
        <p:scale>
          <a:sx n="74" d="100"/>
          <a:sy n="74" d="100"/>
        </p:scale>
        <p:origin x="60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ADB52557-F80F-4A37-B2E1-5E9F1AE46411}" type="datetimeFigureOut">
              <a:rPr lang="cs-CZ" smtClean="0"/>
              <a:pPr/>
              <a:t>13. 10. 2015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171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2557-F80F-4A37-B2E1-5E9F1AE46411}" type="datetimeFigureOut">
              <a:rPr lang="cs-CZ" smtClean="0"/>
              <a:pPr/>
              <a:t>13. 10. 2015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7556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2557-F80F-4A37-B2E1-5E9F1AE46411}" type="datetimeFigureOut">
              <a:rPr lang="cs-CZ" smtClean="0"/>
              <a:pPr/>
              <a:t>13. 10. 2015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25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2557-F80F-4A37-B2E1-5E9F1AE46411}" type="datetimeFigureOut">
              <a:rPr lang="cs-CZ" smtClean="0"/>
              <a:pPr/>
              <a:t>13. 10. 2015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2576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2557-F80F-4A37-B2E1-5E9F1AE46411}" type="datetimeFigureOut">
              <a:rPr lang="cs-CZ" smtClean="0"/>
              <a:pPr/>
              <a:t>13. 10. 2015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5966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2557-F80F-4A37-B2E1-5E9F1AE46411}" type="datetimeFigureOut">
              <a:rPr lang="cs-CZ" smtClean="0"/>
              <a:pPr/>
              <a:t>13. 10. 2015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993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2557-F80F-4A37-B2E1-5E9F1AE46411}" type="datetimeFigureOut">
              <a:rPr lang="cs-CZ" smtClean="0"/>
              <a:pPr/>
              <a:t>13. 10. 2015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232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2557-F80F-4A37-B2E1-5E9F1AE46411}" type="datetimeFigureOut">
              <a:rPr lang="cs-CZ" smtClean="0"/>
              <a:pPr/>
              <a:t>13. 10. 2015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504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2557-F80F-4A37-B2E1-5E9F1AE46411}" type="datetimeFigureOut">
              <a:rPr lang="cs-CZ" smtClean="0"/>
              <a:pPr/>
              <a:t>13. 10. 2015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79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2557-F80F-4A37-B2E1-5E9F1AE46411}" type="datetimeFigureOut">
              <a:rPr lang="cs-CZ" smtClean="0"/>
              <a:pPr/>
              <a:t>13. 10. 2015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1185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 cstate="print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ADB52557-F80F-4A37-B2E1-5E9F1AE46411}" type="datetimeFigureOut">
              <a:rPr lang="cs-CZ" smtClean="0"/>
              <a:pPr/>
              <a:t>13. 10. 2015</a:t>
            </a:fld>
            <a:endParaRPr lang="cs-CZ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8264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ADB52557-F80F-4A37-B2E1-5E9F1AE46411}" type="datetimeFigureOut">
              <a:rPr lang="cs-CZ" smtClean="0"/>
              <a:pPr/>
              <a:t>13. 10. 2015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0D443F30-856A-4230-BF7D-45DC9CFE9FB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7633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378" y="856396"/>
            <a:ext cx="11501603" cy="2680833"/>
          </a:xfrm>
        </p:spPr>
        <p:txBody>
          <a:bodyPr/>
          <a:lstStyle/>
          <a:p>
            <a:r>
              <a:rPr lang="cs-CZ" sz="4400" dirty="0" err="1" smtClean="0"/>
              <a:t>Intermedialita</a:t>
            </a:r>
            <a:r>
              <a:rPr lang="cs-CZ" sz="4400" dirty="0" smtClean="0"/>
              <a:t> literárního díla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378" y="4468968"/>
            <a:ext cx="9362335" cy="1383827"/>
          </a:xfrm>
        </p:spPr>
        <p:txBody>
          <a:bodyPr/>
          <a:lstStyle/>
          <a:p>
            <a:r>
              <a:rPr lang="cs-CZ" dirty="0" smtClean="0"/>
              <a:t>Marek </a:t>
            </a:r>
            <a:r>
              <a:rPr lang="cs-CZ" dirty="0" err="1"/>
              <a:t>Lollok</a:t>
            </a:r>
            <a:r>
              <a:rPr lang="cs-CZ" dirty="0"/>
              <a:t>, </a:t>
            </a:r>
            <a:r>
              <a:rPr lang="cs-CZ" dirty="0" err="1"/>
              <a:t>PdF</a:t>
            </a:r>
            <a:r>
              <a:rPr lang="cs-CZ" dirty="0"/>
              <a:t> </a:t>
            </a:r>
            <a:r>
              <a:rPr lang="cs-CZ" dirty="0" smtClean="0"/>
              <a:t>MU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533378" y="5286323"/>
            <a:ext cx="11367470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920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smtClean="0"/>
              <a:t>Adaptace literárního díla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/>
              <a:t>- </a:t>
            </a:r>
            <a:r>
              <a:rPr lang="cs-CZ" dirty="0" smtClean="0"/>
              <a:t>lze/do jaké míry oddělit formu od obsahu?</a:t>
            </a:r>
          </a:p>
          <a:p>
            <a:r>
              <a:rPr lang="cs-CZ" dirty="0"/>
              <a:t>- </a:t>
            </a:r>
            <a:r>
              <a:rPr lang="cs-CZ" dirty="0" err="1" smtClean="0"/>
              <a:t>logocentrismus</a:t>
            </a:r>
            <a:r>
              <a:rPr lang="cs-CZ" dirty="0" smtClean="0"/>
              <a:t>/jiné </a:t>
            </a:r>
            <a:r>
              <a:rPr lang="cs-CZ" dirty="0" smtClean="0"/>
              <a:t>formy (posun </a:t>
            </a:r>
            <a:r>
              <a:rPr lang="cs-CZ" dirty="0"/>
              <a:t>od ne-vizuálního média k </a:t>
            </a:r>
            <a:r>
              <a:rPr lang="cs-CZ" dirty="0" smtClean="0"/>
              <a:t>vizuálním)</a:t>
            </a:r>
          </a:p>
          <a:p>
            <a:r>
              <a:rPr lang="cs-CZ" dirty="0" smtClean="0"/>
              <a:t>- „komparativní stylistika dvou médií“</a:t>
            </a:r>
          </a:p>
          <a:p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946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smtClean="0"/>
              <a:t>Adaptační vztah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/>
              <a:t>- t</a:t>
            </a:r>
            <a:r>
              <a:rPr lang="cs-CZ" dirty="0" smtClean="0"/>
              <a:t>eorie věrnosti</a:t>
            </a:r>
            <a:endParaRPr lang="cs-CZ" dirty="0"/>
          </a:p>
          <a:p>
            <a:r>
              <a:rPr lang="cs-CZ" dirty="0"/>
              <a:t>- t</a:t>
            </a:r>
            <a:r>
              <a:rPr lang="cs-CZ" dirty="0" smtClean="0"/>
              <a:t>eorie </a:t>
            </a:r>
            <a:r>
              <a:rPr lang="cs-CZ" dirty="0" smtClean="0"/>
              <a:t>ekvivalence</a:t>
            </a:r>
            <a:endParaRPr lang="cs-CZ" dirty="0" smtClean="0"/>
          </a:p>
          <a:p>
            <a:r>
              <a:rPr lang="cs-CZ" dirty="0" smtClean="0"/>
              <a:t>- „komparativní stylistika dvou médií“</a:t>
            </a:r>
          </a:p>
          <a:p>
            <a:r>
              <a:rPr lang="cs-CZ" dirty="0" smtClean="0"/>
              <a:t>- otázka priority a hodnoty</a:t>
            </a:r>
          </a:p>
          <a:p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62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5000" b="1" dirty="0" smtClean="0"/>
              <a:t>Děkuji za pozornost!</a:t>
            </a:r>
            <a:br>
              <a:rPr lang="cs-CZ" sz="5000" b="1" dirty="0" smtClean="0"/>
            </a:br>
            <a:r>
              <a:rPr lang="cs-CZ" sz="3000" b="1" dirty="0"/>
              <a:t/>
            </a:r>
            <a:br>
              <a:rPr lang="cs-CZ" sz="3000" b="1" dirty="0"/>
            </a:b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Marek </a:t>
            </a:r>
            <a:r>
              <a:rPr lang="cs-CZ" dirty="0" err="1"/>
              <a:t>Lollok</a:t>
            </a:r>
            <a:r>
              <a:rPr lang="cs-CZ" dirty="0"/>
              <a:t>, </a:t>
            </a:r>
            <a:r>
              <a:rPr lang="cs-CZ" dirty="0" err="1"/>
              <a:t>PdF</a:t>
            </a:r>
            <a:r>
              <a:rPr lang="cs-CZ" dirty="0"/>
              <a:t> </a:t>
            </a:r>
            <a:r>
              <a:rPr lang="cs-CZ" dirty="0" smtClean="0"/>
              <a:t>MU</a:t>
            </a:r>
          </a:p>
          <a:p>
            <a:r>
              <a:rPr lang="cs-CZ" dirty="0" smtClean="0"/>
              <a:t>marek.lollok@seznam.cz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482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smtClean="0"/>
              <a:t>Struktura přirovnání 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/>
              <a:t>- </a:t>
            </a:r>
            <a:r>
              <a:rPr lang="cs-CZ" dirty="0" err="1" smtClean="0"/>
              <a:t>comparandum</a:t>
            </a:r>
            <a:endParaRPr lang="cs-CZ" dirty="0"/>
          </a:p>
          <a:p>
            <a:r>
              <a:rPr lang="cs-CZ" dirty="0"/>
              <a:t>- </a:t>
            </a:r>
            <a:r>
              <a:rPr lang="cs-CZ" dirty="0" err="1" smtClean="0"/>
              <a:t>comparatum</a:t>
            </a:r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/>
              <a:t>t</a:t>
            </a:r>
            <a:r>
              <a:rPr lang="cs-CZ" dirty="0" err="1" smtClean="0"/>
              <a:t>ertium</a:t>
            </a:r>
            <a:r>
              <a:rPr lang="cs-CZ" dirty="0" smtClean="0"/>
              <a:t> </a:t>
            </a:r>
            <a:r>
              <a:rPr lang="cs-CZ" dirty="0" err="1" smtClean="0"/>
              <a:t>comparationis</a:t>
            </a:r>
            <a:endParaRPr lang="cs-CZ" dirty="0" smtClean="0"/>
          </a:p>
          <a:p>
            <a:endParaRPr lang="cs-CZ" dirty="0" smtClean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1887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smtClean="0"/>
              <a:t>Druhy a stupně tematických shod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 smtClean="0"/>
              <a:t>- reminiscence;</a:t>
            </a:r>
          </a:p>
          <a:p>
            <a:r>
              <a:rPr lang="cs-CZ" dirty="0"/>
              <a:t>- </a:t>
            </a:r>
            <a:r>
              <a:rPr lang="cs-CZ" dirty="0" smtClean="0"/>
              <a:t>citát; </a:t>
            </a:r>
          </a:p>
          <a:p>
            <a:r>
              <a:rPr lang="cs-CZ" dirty="0" smtClean="0"/>
              <a:t>- parafráze;</a:t>
            </a:r>
          </a:p>
          <a:p>
            <a:r>
              <a:rPr lang="cs-CZ" dirty="0"/>
              <a:t>- </a:t>
            </a:r>
            <a:r>
              <a:rPr lang="cs-CZ" dirty="0" smtClean="0"/>
              <a:t>narážka</a:t>
            </a:r>
            <a:endParaRPr lang="cs-CZ" dirty="0"/>
          </a:p>
          <a:p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2070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smtClean="0"/>
              <a:t>Druhy a stupně tematických shod - pokračování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/>
              <a:t>- </a:t>
            </a:r>
            <a:r>
              <a:rPr lang="cs-CZ" dirty="0" smtClean="0"/>
              <a:t>nové zpracování (vč. adaptací, dramatizací, převyprávění, parodií, adaptací aj.);</a:t>
            </a:r>
            <a:endParaRPr lang="cs-CZ" dirty="0"/>
          </a:p>
          <a:p>
            <a:r>
              <a:rPr lang="cs-CZ" dirty="0"/>
              <a:t>- </a:t>
            </a:r>
            <a:r>
              <a:rPr lang="cs-CZ" dirty="0" smtClean="0"/>
              <a:t>ohlas a variace;</a:t>
            </a:r>
          </a:p>
          <a:p>
            <a:r>
              <a:rPr lang="cs-CZ" dirty="0" smtClean="0"/>
              <a:t>- </a:t>
            </a:r>
            <a:r>
              <a:rPr lang="cs-CZ" dirty="0"/>
              <a:t>výpůjčka; https://www.youtube.com/watch?v=QDV9iZviEiM</a:t>
            </a:r>
            <a:endParaRPr lang="cs-CZ" dirty="0" smtClean="0"/>
          </a:p>
          <a:p>
            <a:r>
              <a:rPr lang="cs-CZ" dirty="0"/>
              <a:t>- n</a:t>
            </a:r>
            <a:r>
              <a:rPr lang="cs-CZ" dirty="0" smtClean="0"/>
              <a:t>apodobení (imitace);</a:t>
            </a:r>
          </a:p>
          <a:p>
            <a:r>
              <a:rPr lang="cs-CZ" dirty="0" smtClean="0"/>
              <a:t>- </a:t>
            </a:r>
            <a:r>
              <a:rPr lang="cs-CZ" dirty="0"/>
              <a:t>t</a:t>
            </a:r>
            <a:r>
              <a:rPr lang="cs-CZ" dirty="0" smtClean="0"/>
              <a:t>ransplantace (přenesení)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342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smtClean="0"/>
              <a:t>Působení vlivů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 smtClean="0"/>
              <a:t>PŮVODNOST --------------------- ZÁVISLOST  (odvozenost)</a:t>
            </a:r>
            <a:endParaRPr lang="cs-CZ" dirty="0"/>
          </a:p>
          <a:p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379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smtClean="0"/>
              <a:t>O původnosti (literárního) díla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/>
              <a:t>- r</a:t>
            </a:r>
            <a:r>
              <a:rPr lang="cs-CZ" dirty="0" smtClean="0"/>
              <a:t>elativnost původnosti díla</a:t>
            </a:r>
            <a:endParaRPr lang="cs-CZ" dirty="0"/>
          </a:p>
          <a:p>
            <a:r>
              <a:rPr lang="cs-CZ" dirty="0"/>
              <a:t>- v</a:t>
            </a:r>
            <a:r>
              <a:rPr lang="cs-CZ" dirty="0" smtClean="0"/>
              <a:t>ztah k dobové normě</a:t>
            </a:r>
          </a:p>
          <a:p>
            <a:r>
              <a:rPr lang="cs-CZ" dirty="0" smtClean="0"/>
              <a:t>- </a:t>
            </a:r>
            <a:r>
              <a:rPr lang="cs-CZ" dirty="0"/>
              <a:t>s</a:t>
            </a:r>
            <a:r>
              <a:rPr lang="cs-CZ" dirty="0" smtClean="0"/>
              <a:t>ouvislost s konkrétním časem a místem</a:t>
            </a:r>
          </a:p>
          <a:p>
            <a:r>
              <a:rPr lang="cs-CZ" dirty="0"/>
              <a:t>- p</a:t>
            </a:r>
            <a:r>
              <a:rPr lang="cs-CZ" dirty="0" smtClean="0"/>
              <a:t>ůvodnost jako hodnotící kritérium: Je „závislé“ dílo méně hodnotné než jeho pramen?</a:t>
            </a:r>
            <a:endParaRPr lang="cs-CZ" dirty="0"/>
          </a:p>
          <a:p>
            <a:endParaRPr lang="cs-CZ" dirty="0" smtClean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151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smtClean="0"/>
              <a:t>O původnosti 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 smtClean="0"/>
              <a:t>„Tak jako ve vědě je možný pokrok jen kooperací, tj. přejímáním a dalším rozvíjením poznatků mnoha badatelů, i v oblasti umění jde o kooperaci, která se v důsledku snazších komunikací a kulturní výměny stává stále širší /…/ A jako ve vědě nepodceňujeme badatele proto, že vyšel ze starších </a:t>
            </a:r>
            <a:r>
              <a:rPr lang="cs-CZ" dirty="0" smtClean="0"/>
              <a:t>poznatků (a </a:t>
            </a:r>
            <a:r>
              <a:rPr lang="cs-CZ" dirty="0" smtClean="0"/>
              <a:t>dodejme ještě: z cizích poznatků), i v literárním životě musíme přebírání („působení“) pokládat za zcela normální zjev.“  </a:t>
            </a:r>
          </a:p>
          <a:p>
            <a:r>
              <a:rPr lang="cs-CZ" dirty="0" smtClean="0"/>
              <a:t>(J. Hrabák – Literární komparatistika, s. 91) </a:t>
            </a:r>
            <a:endParaRPr lang="cs-CZ" dirty="0"/>
          </a:p>
          <a:p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543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smtClean="0"/>
              <a:t>Typy intermediálních referencí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cs-CZ" dirty="0" smtClean="0"/>
              <a:t>Explicitní – odkazuje na cizí médium vlastními </a:t>
            </a:r>
            <a:r>
              <a:rPr lang="cs-CZ" dirty="0" smtClean="0"/>
              <a:t>prostředky (např.</a:t>
            </a: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Implicitní – dílo vlastními prostředky napodobuje cizí médium a sugeruje tak  jeho přítomnost, která však nikdy nemůže být </a:t>
            </a:r>
            <a:r>
              <a:rPr lang="cs-CZ" dirty="0" smtClean="0"/>
              <a:t>realizována (např.</a:t>
            </a:r>
            <a:endParaRPr lang="cs-CZ" dirty="0" smtClean="0"/>
          </a:p>
          <a:p>
            <a:pPr marL="514350" indent="-514350">
              <a:buAutoNum type="alphaLcParenR"/>
            </a:pPr>
            <a:endParaRPr lang="cs-CZ" dirty="0" smtClean="0"/>
          </a:p>
          <a:p>
            <a:r>
              <a:rPr lang="cs-CZ" dirty="0" smtClean="0"/>
              <a:t>(Werner Wolf, </a:t>
            </a:r>
            <a:r>
              <a:rPr lang="cs-CZ" dirty="0" err="1" smtClean="0"/>
              <a:t>Musicalization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Fiction) </a:t>
            </a:r>
            <a:endParaRPr lang="cs-CZ" dirty="0"/>
          </a:p>
          <a:p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883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3504" y="478972"/>
            <a:ext cx="10782300" cy="696686"/>
          </a:xfrm>
        </p:spPr>
        <p:txBody>
          <a:bodyPr/>
          <a:lstStyle/>
          <a:p>
            <a:r>
              <a:rPr lang="cs-CZ" sz="4000" b="1" dirty="0" smtClean="0"/>
              <a:t>Kompozice díla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3504" y="1436914"/>
            <a:ext cx="11297344" cy="5254172"/>
          </a:xfrm>
        </p:spPr>
        <p:txBody>
          <a:bodyPr>
            <a:normAutofit/>
          </a:bodyPr>
          <a:lstStyle/>
          <a:p>
            <a:r>
              <a:rPr lang="cs-CZ" dirty="0"/>
              <a:t>- </a:t>
            </a:r>
            <a:r>
              <a:rPr lang="cs-CZ" dirty="0" smtClean="0"/>
              <a:t>fabule</a:t>
            </a:r>
            <a:endParaRPr lang="cs-CZ" dirty="0"/>
          </a:p>
          <a:p>
            <a:r>
              <a:rPr lang="cs-CZ" dirty="0"/>
              <a:t>- </a:t>
            </a:r>
            <a:r>
              <a:rPr lang="cs-CZ" dirty="0" smtClean="0"/>
              <a:t>syžet</a:t>
            </a:r>
          </a:p>
          <a:p>
            <a:endParaRPr lang="cs-CZ" dirty="0" smtClean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667512" y="5286323"/>
            <a:ext cx="11233336" cy="1132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881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etropolitní">
  <a:themeElements>
    <a:clrScheme name="Metropolitní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ní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ní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TM03457491[[fn=Metropolitní]]</Template>
  <TotalTime>2849</TotalTime>
  <Words>329</Words>
  <Application>Microsoft Office PowerPoint</Application>
  <PresentationFormat>Širokoúhlá obrazovka</PresentationFormat>
  <Paragraphs>47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 Light</vt:lpstr>
      <vt:lpstr>Metropolitní</vt:lpstr>
      <vt:lpstr>Intermedialita literárního díla</vt:lpstr>
      <vt:lpstr>Struktura přirovnání </vt:lpstr>
      <vt:lpstr>Druhy a stupně tematických shod</vt:lpstr>
      <vt:lpstr>Druhy a stupně tematických shod - pokračování</vt:lpstr>
      <vt:lpstr>Působení vlivů</vt:lpstr>
      <vt:lpstr>O původnosti (literárního) díla</vt:lpstr>
      <vt:lpstr>O původnosti </vt:lpstr>
      <vt:lpstr>Typy intermediálních referencí</vt:lpstr>
      <vt:lpstr>Kompozice díla</vt:lpstr>
      <vt:lpstr>Adaptace literárního díla</vt:lpstr>
      <vt:lpstr>Adaptační vztah</vt:lpstr>
      <vt:lpstr>Děkuji za pozornost!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Hledání hodnot a měřítek: chaos či soulad v české polistopadové literární kritice?  K diskuzím o reflexi české literatury  na počátku 90. let 20. století</dc:title>
  <dc:creator>Pavlína Sedláčková</dc:creator>
  <cp:lastModifiedBy>Pavlína Sedláčková</cp:lastModifiedBy>
  <cp:revision>153</cp:revision>
  <dcterms:created xsi:type="dcterms:W3CDTF">2015-09-01T15:06:33Z</dcterms:created>
  <dcterms:modified xsi:type="dcterms:W3CDTF">2015-10-13T11:09:13Z</dcterms:modified>
</cp:coreProperties>
</file>