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4"/>
  </p:notesMasterIdLst>
  <p:sldIdLst>
    <p:sldId id="256" r:id="rId2"/>
    <p:sldId id="275" r:id="rId3"/>
    <p:sldId id="298" r:id="rId4"/>
    <p:sldId id="306" r:id="rId5"/>
    <p:sldId id="299" r:id="rId6"/>
    <p:sldId id="310" r:id="rId7"/>
    <p:sldId id="311" r:id="rId8"/>
    <p:sldId id="302" r:id="rId9"/>
    <p:sldId id="304" r:id="rId10"/>
    <p:sldId id="297" r:id="rId11"/>
    <p:sldId id="300" r:id="rId12"/>
    <p:sldId id="307" r:id="rId13"/>
    <p:sldId id="308" r:id="rId14"/>
    <p:sldId id="305" r:id="rId15"/>
    <p:sldId id="303" r:id="rId16"/>
    <p:sldId id="295" r:id="rId17"/>
    <p:sldId id="294" r:id="rId18"/>
    <p:sldId id="309" r:id="rId19"/>
    <p:sldId id="290" r:id="rId20"/>
    <p:sldId id="291" r:id="rId21"/>
    <p:sldId id="292" r:id="rId22"/>
    <p:sldId id="293" r:id="rId23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12. 11. 2015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12. 11. 2015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12. 11. 2015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12. 11. 2015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12. 11. 2015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12. 11. 2015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12. 11. 2015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12. 11. 2015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12. 11. 2015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12. 11. 2015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12. 11. 2015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12. 11. 2015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12. 11. 2015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Kapitoly </a:t>
            </a:r>
            <a:br>
              <a:rPr lang="cs-CZ" dirty="0" smtClean="0"/>
            </a:br>
            <a:r>
              <a:rPr lang="cs-CZ" dirty="0" smtClean="0"/>
              <a:t>z fonetiky a fonologie českého jazyka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1052736"/>
            <a:ext cx="73448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itchFamily="34" charset="0"/>
              </a:rPr>
              <a:t>Výslovnost s rázem</a:t>
            </a:r>
          </a:p>
          <a:p>
            <a:endParaRPr lang="cs-CZ" sz="2400" dirty="0" smtClean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 se doporučuje tam, kde jsou dva stejné vokály: dítě si neumělo otevřít; tam, kde jde o vokály různé: celá Evropa, nové auto, za oknem</a:t>
            </a:r>
          </a:p>
          <a:p>
            <a:pPr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 ráz brání splývání hlásek; vždy by měly být rozeznatelné hranice slabik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620688"/>
            <a:ext cx="6849209" cy="5760640"/>
          </a:xfrm>
        </p:spPr>
        <p:txBody>
          <a:bodyPr>
            <a:normAutofit/>
          </a:bodyPr>
          <a:lstStyle/>
          <a:p>
            <a:pPr marL="285750" indent="-285750">
              <a:buNone/>
            </a:pPr>
            <a:r>
              <a:rPr lang="cs-CZ" b="1" dirty="0" smtClean="0">
                <a:solidFill>
                  <a:schemeClr val="tx1"/>
                </a:solidFill>
                <a:latin typeface="Calibri" pitchFamily="34" charset="0"/>
              </a:rPr>
              <a:t>Ad ráz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hláska závěrová 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neznělá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hlasivková předcházející samohlásku 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na počátku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slabiky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je 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způsobem vyjádření předělu, sama o sobě však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v</a:t>
            </a:r>
            <a:r>
              <a:rPr lang="cs-CZ" dirty="0" smtClean="0"/>
              <a:t> 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češtině 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není samostatným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fonémem</a:t>
            </a:r>
            <a:endParaRPr lang="cs-CZ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ráz 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se v češtině vytváří automaticky a pravidelně před samohláskou po každé absolutní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pauze; je 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tedy samozřejmý na začátku věty, pokud začíná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samohláskou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za obligatorní se 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považuje výslovnost s rázem po neslabičných předložkách </a:t>
            </a:r>
            <a:r>
              <a:rPr lang="cs-CZ" i="1" dirty="0">
                <a:solidFill>
                  <a:schemeClr val="tx1"/>
                </a:solidFill>
                <a:latin typeface="Calibri" pitchFamily="34" charset="0"/>
              </a:rPr>
              <a:t>k, s, z, v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: 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[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k </a:t>
            </a:r>
            <a:r>
              <a:rPr lang="cs-CZ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b="1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̉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objedu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]</a:t>
            </a:r>
            <a:r>
              <a:rPr lang="cs-CZ" i="1" dirty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cs-CZ" i="1" dirty="0" smtClean="0">
                <a:solidFill>
                  <a:schemeClr val="tx1"/>
                </a:solidFill>
                <a:latin typeface="Calibri" pitchFamily="34" charset="0"/>
              </a:rPr>
              <a:t>  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[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f </a:t>
            </a:r>
            <a:r>
              <a:rPr lang="cs-CZ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b="1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̉</a:t>
            </a:r>
            <a:r>
              <a:rPr lang="cs-CZ" dirty="0" err="1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okňe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]</a:t>
            </a:r>
            <a:r>
              <a:rPr lang="cs-CZ" i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apod.</a:t>
            </a:r>
            <a:r>
              <a:rPr lang="cs-CZ" i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endParaRPr lang="cs-CZ" dirty="0">
              <a:solidFill>
                <a:schemeClr val="tx1"/>
              </a:solidFill>
              <a:latin typeface="Calibri" pitchFamily="34" charset="0"/>
            </a:endParaRPr>
          </a:p>
          <a:p>
            <a:endParaRPr lang="cs-CZ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98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620688"/>
            <a:ext cx="6849209" cy="5760640"/>
          </a:xfrm>
        </p:spPr>
        <p:txBody>
          <a:bodyPr>
            <a:noAutofit/>
          </a:bodyPr>
          <a:lstStyle/>
          <a:p>
            <a:pPr marL="285750" marR="36576" lvl="1" indent="-285750">
              <a:spcBef>
                <a:spcPts val="0"/>
              </a:spcBef>
              <a:buSzPct val="80000"/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v oficiálních mluvených projevech se doporučuje výslovnost s rázem:</a:t>
            </a:r>
          </a:p>
          <a:p>
            <a:pPr marL="285750" marR="36576" lvl="1" indent="-285750">
              <a:spcBef>
                <a:spcPts val="0"/>
              </a:spcBef>
              <a:buSzPct val="80000"/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po nepřízvučné slabice nebo po nepřízvučném slově jednoslabičném (např.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[</a:t>
            </a:r>
            <a:r>
              <a:rPr lang="cs-CZ" sz="2400" dirty="0" err="1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gdyž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̉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uvážíš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bil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̉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unaven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 marL="285750" marR="36576" lvl="1" indent="-285750">
              <a:spcBef>
                <a:spcPts val="0"/>
              </a:spcBef>
              <a:buSzPct val="80000"/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při setkání dvou stejných samohlásek na hranici předložky a slova se samohláskovým začátkem (např.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do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̉</a:t>
            </a:r>
            <a:r>
              <a:rPr lang="cs-CZ" sz="2400" dirty="0" err="1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ostravi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po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̉</a:t>
            </a:r>
            <a:r>
              <a:rPr lang="cs-CZ" sz="2400" dirty="0" err="1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objeďe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 marL="285750" marR="36576" lvl="1" indent="-285750">
              <a:spcBef>
                <a:spcPts val="0"/>
              </a:spcBef>
              <a:buSzPct val="80000"/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při setkání dvou stejných samohlásek na hranici předpony a slovního základu (např.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do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̉</a:t>
            </a:r>
            <a:r>
              <a:rPr lang="cs-CZ" sz="2400" dirty="0" err="1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opravdi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po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̉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otevřít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 marL="285750" marR="36576" lvl="1" indent="-285750">
              <a:spcBef>
                <a:spcPts val="0"/>
              </a:spcBef>
              <a:buSzPct val="80000"/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při setkání dvou různých samohlásek na hranici slabičné předložky a slova se samohláskovým začátkem 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(např.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po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̉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ulici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do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  <a:cs typeface="Times New Roman"/>
              </a:rPr>
              <a:t>̉</a:t>
            </a:r>
            <a:r>
              <a:rPr lang="cs-CZ" sz="2400" dirty="0" err="1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evropi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]</a:t>
            </a: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)</a:t>
            </a:r>
          </a:p>
          <a:p>
            <a:endParaRPr lang="cs-CZ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98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5"/>
            <a:ext cx="76328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36576" lvl="1" indent="-285750">
              <a:spcBef>
                <a:spcPts val="0"/>
              </a:spcBef>
              <a:buSzPct val="80000"/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při setkání dvou různých samohlásek na hranici slabičné předpony a slovního základu se samohláskovým začátkem (např. 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po</a:t>
            </a: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latin typeface="Calibri" pitchFamily="34" charset="0"/>
                <a:cs typeface="Times New Roman"/>
              </a:rPr>
              <a:t>̉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učit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]</a:t>
            </a:r>
            <a:r>
              <a:rPr lang="cs-CZ" sz="2400" i="1" dirty="0" smtClean="0">
                <a:latin typeface="Calibri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ne</a:t>
            </a: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latin typeface="Calibri" pitchFamily="34" charset="0"/>
                <a:cs typeface="Times New Roman"/>
              </a:rPr>
              <a:t>̉</a:t>
            </a:r>
            <a:r>
              <a:rPr lang="cs-CZ" sz="2400" dirty="0" err="1" smtClean="0">
                <a:latin typeface="Calibri" pitchFamily="34" charset="0"/>
                <a:cs typeface="Times New Roman" panose="02020603050405020304" pitchFamily="18" charset="0"/>
              </a:rPr>
              <a:t>običejní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]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)</a:t>
            </a:r>
          </a:p>
          <a:p>
            <a:pPr marL="285750" marR="36576" lvl="1" indent="-285750">
              <a:spcBef>
                <a:spcPts val="0"/>
              </a:spcBef>
              <a:buSzPct val="80000"/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v přídavných jménech a příslovcích s předponou </a:t>
            </a:r>
            <a:r>
              <a:rPr lang="cs-CZ" sz="2400" dirty="0" err="1" smtClean="0">
                <a:latin typeface="Calibri" pitchFamily="34" charset="0"/>
              </a:rPr>
              <a:t>nej</a:t>
            </a:r>
            <a:r>
              <a:rPr lang="cs-CZ" sz="2400" dirty="0" smtClean="0">
                <a:latin typeface="Calibri" pitchFamily="34" charset="0"/>
              </a:rPr>
              <a:t>-, po níž  následuje samohláska 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(např. 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err="1" smtClean="0">
                <a:latin typeface="Calibri" pitchFamily="34" charset="0"/>
                <a:cs typeface="Times New Roman" panose="02020603050405020304" pitchFamily="18" charset="0"/>
              </a:rPr>
              <a:t>nej</a:t>
            </a: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latin typeface="Calibri" pitchFamily="34" charset="0"/>
                <a:cs typeface="Times New Roman"/>
              </a:rPr>
              <a:t>̉</a:t>
            </a:r>
            <a:r>
              <a:rPr lang="cs-CZ" sz="2400" dirty="0" err="1" smtClean="0">
                <a:latin typeface="Calibri" pitchFamily="34" charset="0"/>
                <a:cs typeface="Times New Roman" panose="02020603050405020304" pitchFamily="18" charset="0"/>
              </a:rPr>
              <a:t>obťížňejší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]</a:t>
            </a:r>
            <a:r>
              <a:rPr lang="cs-CZ" sz="2400" i="1" dirty="0" smtClean="0">
                <a:latin typeface="Calibri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err="1" smtClean="0">
                <a:latin typeface="Calibri" pitchFamily="34" charset="0"/>
                <a:cs typeface="Times New Roman" panose="02020603050405020304" pitchFamily="18" charset="0"/>
              </a:rPr>
              <a:t>nej</a:t>
            </a: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latin typeface="Calibri" pitchFamily="34" charset="0"/>
                <a:cs typeface="Times New Roman"/>
              </a:rPr>
              <a:t>̉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útlejší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]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)</a:t>
            </a:r>
          </a:p>
          <a:p>
            <a:pPr marL="285750" marR="36576" lvl="1" indent="-285750">
              <a:spcBef>
                <a:spcPts val="0"/>
              </a:spcBef>
              <a:buSzPct val="80000"/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po předložce končící na souhlásku, po níž následuje samohláskový počátek slova 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(např. 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pot </a:t>
            </a: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latin typeface="Calibri" pitchFamily="34" charset="0"/>
                <a:cs typeface="Times New Roman"/>
              </a:rPr>
              <a:t>̉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oknem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]</a:t>
            </a:r>
            <a:r>
              <a:rPr lang="cs-CZ" sz="2400" i="1" dirty="0" smtClean="0">
                <a:latin typeface="Calibri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err="1" smtClean="0">
                <a:latin typeface="Calibri" pitchFamily="34" charset="0"/>
                <a:cs typeface="Times New Roman" panose="02020603050405020304" pitchFamily="18" charset="0"/>
              </a:rPr>
              <a:t>bes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latin typeface="Calibri" pitchFamily="34" charset="0"/>
                <a:cs typeface="Times New Roman"/>
              </a:rPr>
              <a:t>̉</a:t>
            </a:r>
            <a:r>
              <a:rPr lang="cs-CZ" sz="2400" dirty="0" err="1" smtClean="0">
                <a:latin typeface="Calibri" pitchFamily="34" charset="0"/>
                <a:cs typeface="Times New Roman" panose="02020603050405020304" pitchFamily="18" charset="0"/>
              </a:rPr>
              <a:t>obaf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]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)</a:t>
            </a:r>
          </a:p>
          <a:p>
            <a:pPr marL="285750" marR="36576" lvl="1" indent="-285750">
              <a:spcBef>
                <a:spcPts val="0"/>
              </a:spcBef>
              <a:buSzPct val="80000"/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ve slovech složených 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(např. 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err="1" smtClean="0">
                <a:latin typeface="Calibri" pitchFamily="34" charset="0"/>
                <a:cs typeface="Times New Roman" panose="02020603050405020304" pitchFamily="18" charset="0"/>
              </a:rPr>
              <a:t>pravo</a:t>
            </a: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latin typeface="Calibri" pitchFamily="34" charset="0"/>
                <a:cs typeface="Times New Roman"/>
              </a:rPr>
              <a:t>̉</a:t>
            </a:r>
            <a:r>
              <a:rPr lang="cs-CZ" sz="2400" dirty="0" err="1" smtClean="0">
                <a:latin typeface="Calibri" pitchFamily="34" charset="0"/>
                <a:cs typeface="Times New Roman" panose="02020603050405020304" pitchFamily="18" charset="0"/>
              </a:rPr>
              <a:t>úhlí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]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err="1" smtClean="0">
                <a:latin typeface="Calibri" pitchFamily="34" charset="0"/>
                <a:cs typeface="Times New Roman" panose="02020603050405020304" pitchFamily="18" charset="0"/>
              </a:rPr>
              <a:t>jiho</a:t>
            </a: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latin typeface="Calibri" pitchFamily="34" charset="0"/>
                <a:cs typeface="Times New Roman"/>
              </a:rPr>
              <a:t>̉</a:t>
            </a:r>
            <a:r>
              <a:rPr lang="cs-CZ" sz="2400" dirty="0" err="1" smtClean="0">
                <a:latin typeface="Calibri" pitchFamily="34" charset="0"/>
                <a:cs typeface="Times New Roman" panose="02020603050405020304" pitchFamily="18" charset="0"/>
              </a:rPr>
              <a:t>americkí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]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)</a:t>
            </a:r>
          </a:p>
          <a:p>
            <a:pPr marL="285750" marR="36576" lvl="1" indent="-285750">
              <a:spcBef>
                <a:spcPts val="0"/>
              </a:spcBef>
              <a:buSzPct val="80000"/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při setkání dvou samohlásek na hranici slov (např. 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[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celá </a:t>
            </a: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latin typeface="Calibri" pitchFamily="34" charset="0"/>
                <a:cs typeface="Times New Roman"/>
              </a:rPr>
              <a:t>̉</a:t>
            </a:r>
            <a:r>
              <a:rPr lang="cs-CZ" sz="2400" dirty="0" err="1" smtClean="0">
                <a:latin typeface="Calibri" pitchFamily="34" charset="0"/>
                <a:cs typeface="Times New Roman" panose="02020603050405020304" pitchFamily="18" charset="0"/>
              </a:rPr>
              <a:t>evropa</a:t>
            </a:r>
            <a:r>
              <a:rPr lang="en-US" sz="2400" dirty="0" smtClean="0">
                <a:latin typeface="Calibri" pitchFamily="34" charset="0"/>
                <a:cs typeface="Times New Roman" panose="02020603050405020304" pitchFamily="18" charset="0"/>
              </a:rPr>
              <a:t>]</a:t>
            </a:r>
            <a:r>
              <a:rPr lang="cs-CZ" sz="2400" dirty="0" smtClean="0">
                <a:latin typeface="Calibri" pitchFamily="34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5"/>
            <a:ext cx="7632848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sz="2400" b="1" dirty="0" smtClean="0">
                <a:latin typeface="Calibri" panose="020F0502020204030204" pitchFamily="34" charset="0"/>
              </a:rPr>
              <a:t>Vokalická harmonie</a:t>
            </a: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připodobnění vokálů k sobě, ačkoli je mezi nimi konsonant; např. [pomoranč], [</a:t>
            </a:r>
            <a:r>
              <a:rPr lang="cs-CZ" sz="2400" dirty="0" err="1" smtClean="0">
                <a:latin typeface="Calibri" panose="020F0502020204030204" pitchFamily="34" charset="0"/>
              </a:rPr>
              <a:t>peleton</a:t>
            </a:r>
            <a:r>
              <a:rPr lang="cs-CZ" sz="2400" dirty="0" smtClean="0">
                <a:latin typeface="Calibri" panose="020F0502020204030204" pitchFamily="34" charset="0"/>
              </a:rPr>
              <a:t>]</a:t>
            </a:r>
          </a:p>
          <a:p>
            <a:pPr marL="285750" indent="-28575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5"/>
            <a:ext cx="763284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sz="2400" b="1" dirty="0" smtClean="0">
                <a:latin typeface="Calibri" panose="020F0502020204030204" pitchFamily="34" charset="0"/>
              </a:rPr>
              <a:t>Epenteze</a:t>
            </a: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vložení hlásky do slova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 češtině zejména vokály, např. [</a:t>
            </a:r>
            <a:r>
              <a:rPr lang="cs-CZ" sz="2400" dirty="0" err="1" smtClean="0">
                <a:latin typeface="Calibri" panose="020F0502020204030204" pitchFamily="34" charset="0"/>
              </a:rPr>
              <a:t>osum</a:t>
            </a:r>
            <a:r>
              <a:rPr lang="cs-CZ" sz="2400" dirty="0" smtClean="0">
                <a:latin typeface="Calibri" panose="020F0502020204030204" pitchFamily="34" charset="0"/>
              </a:rPr>
              <a:t>]</a:t>
            </a: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někdy mluvčí nespisovně vkládají hlásky na místo, kam nepatří, např. </a:t>
            </a:r>
            <a:r>
              <a:rPr lang="cs-CZ" sz="2400" dirty="0" err="1" smtClean="0">
                <a:latin typeface="Calibri" panose="020F0502020204030204" pitchFamily="34" charset="0"/>
              </a:rPr>
              <a:t>součastnost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dirty="0" err="1" smtClean="0">
                <a:latin typeface="Calibri" panose="020F0502020204030204" pitchFamily="34" charset="0"/>
              </a:rPr>
              <a:t>domáctnost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5"/>
            <a:ext cx="76328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sz="2400" b="1" dirty="0" smtClean="0">
                <a:latin typeface="Calibri" panose="020F0502020204030204" pitchFamily="34" charset="0"/>
              </a:rPr>
              <a:t>Hiát</a:t>
            </a: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/>
            <a:r>
              <a:rPr lang="cs-CZ" sz="2400" dirty="0" smtClean="0">
                <a:latin typeface="Calibri" panose="020F0502020204030204" pitchFamily="34" charset="0"/>
              </a:rPr>
              <a:t>- ve skupině, kde je prvním vokálem </a:t>
            </a:r>
            <a:r>
              <a:rPr lang="cs-CZ" sz="2400" i="1" dirty="0" smtClean="0">
                <a:latin typeface="Calibri" panose="020F0502020204030204" pitchFamily="34" charset="0"/>
              </a:rPr>
              <a:t>i</a:t>
            </a:r>
            <a:r>
              <a:rPr lang="cs-CZ" sz="2400" dirty="0" smtClean="0">
                <a:latin typeface="Calibri" panose="020F0502020204030204" pitchFamily="34" charset="0"/>
              </a:rPr>
              <a:t>, se vyslovuje hiátové </a:t>
            </a:r>
            <a:r>
              <a:rPr lang="cs-CZ" sz="2400" i="1" dirty="0" smtClean="0">
                <a:latin typeface="Calibri" panose="020F0502020204030204" pitchFamily="34" charset="0"/>
              </a:rPr>
              <a:t>j</a:t>
            </a:r>
            <a:r>
              <a:rPr lang="cs-CZ" sz="2400" dirty="0" smtClean="0">
                <a:latin typeface="Calibri" panose="020F0502020204030204" pitchFamily="34" charset="0"/>
              </a:rPr>
              <a:t> [</a:t>
            </a:r>
            <a:r>
              <a:rPr lang="cs-CZ" sz="2400" dirty="0" err="1" smtClean="0">
                <a:latin typeface="Calibri" panose="020F0502020204030204" pitchFamily="34" charset="0"/>
              </a:rPr>
              <a:t>hiját</a:t>
            </a:r>
            <a:r>
              <a:rPr lang="cs-CZ" sz="2400" dirty="0" smtClean="0">
                <a:latin typeface="Calibri" panose="020F0502020204030204" pitchFamily="34" charset="0"/>
              </a:rPr>
              <a:t>]; [</a:t>
            </a:r>
            <a:r>
              <a:rPr lang="cs-CZ" sz="2400" dirty="0" err="1" smtClean="0">
                <a:latin typeface="Calibri" panose="020F0502020204030204" pitchFamily="34" charset="0"/>
              </a:rPr>
              <a:t>astronomije</a:t>
            </a:r>
            <a:r>
              <a:rPr lang="cs-CZ" sz="2400" dirty="0" smtClean="0">
                <a:latin typeface="Calibri" panose="020F0502020204030204" pitchFamily="34" charset="0"/>
              </a:rPr>
              <a:t>], [</a:t>
            </a:r>
            <a:r>
              <a:rPr lang="cs-CZ" sz="2400" dirty="0" err="1" smtClean="0">
                <a:latin typeface="Calibri" panose="020F0502020204030204" pitchFamily="34" charset="0"/>
              </a:rPr>
              <a:t>studijum</a:t>
            </a:r>
            <a:r>
              <a:rPr lang="cs-CZ" sz="2400" dirty="0" smtClean="0">
                <a:latin typeface="Calibri" panose="020F0502020204030204" pitchFamily="34" charset="0"/>
              </a:rPr>
              <a:t>]</a:t>
            </a: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</a:rPr>
              <a:t>- výslovnost dvou po sobě následujících různoslabičných samohlásek v případě cizích slov: [koala], [vakuum], [mini</a:t>
            </a:r>
            <a:r>
              <a:rPr lang="cs-CZ" sz="2400" b="1" dirty="0" smtClean="0">
                <a:latin typeface="Calibri" pitchFamily="34" charset="0"/>
              </a:rPr>
              <a:t> </a:t>
            </a:r>
            <a:r>
              <a:rPr lang="cs-CZ" sz="2400" b="1" dirty="0" smtClean="0">
                <a:latin typeface="Calibri" pitchFamily="34" charset="0"/>
                <a:cs typeface="Times New Roman"/>
              </a:rPr>
              <a:t>̉</a:t>
            </a:r>
            <a:r>
              <a:rPr lang="cs-CZ" sz="2400" dirty="0" err="1" smtClean="0">
                <a:latin typeface="Calibri" panose="020F0502020204030204" pitchFamily="34" charset="0"/>
              </a:rPr>
              <a:t>interupce</a:t>
            </a:r>
            <a:r>
              <a:rPr lang="cs-CZ" sz="2400" dirty="0" smtClean="0">
                <a:latin typeface="Calibri" panose="020F0502020204030204" pitchFamily="34" charset="0"/>
              </a:rPr>
              <a:t>]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2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sz="2400" b="1" dirty="0" smtClean="0">
                <a:latin typeface="Calibri" panose="020F0502020204030204" pitchFamily="34" charset="0"/>
              </a:rPr>
              <a:t>Elize</a:t>
            </a: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zjednodušování skupin souhlásek, vypouštění  hlásek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může být i spisovné, resp. pravidelné, zejména v případě zdvojených souhlásek; např. [pana], [</a:t>
            </a:r>
            <a:r>
              <a:rPr lang="cs-CZ" sz="2400" dirty="0" err="1" smtClean="0">
                <a:latin typeface="Calibri" panose="020F0502020204030204" pitchFamily="34" charset="0"/>
              </a:rPr>
              <a:t>mňekí</a:t>
            </a:r>
            <a:r>
              <a:rPr lang="cs-CZ" sz="2400" dirty="0" smtClean="0">
                <a:latin typeface="Calibri" panose="020F0502020204030204" pitchFamily="34" charset="0"/>
              </a:rPr>
              <a:t>], [</a:t>
            </a:r>
            <a:r>
              <a:rPr lang="cs-CZ" sz="2400" dirty="0" err="1" smtClean="0">
                <a:latin typeface="Calibri" panose="020F0502020204030204" pitchFamily="34" charset="0"/>
              </a:rPr>
              <a:t>víťeství</a:t>
            </a:r>
            <a:r>
              <a:rPr lang="cs-CZ" sz="2400" dirty="0" smtClean="0">
                <a:latin typeface="Calibri" panose="020F0502020204030204" pitchFamily="34" charset="0"/>
              </a:rPr>
              <a:t>], [</a:t>
            </a:r>
            <a:r>
              <a:rPr lang="cs-CZ" sz="2400" dirty="0" err="1" smtClean="0">
                <a:latin typeface="Calibri" panose="020F0502020204030204" pitchFamily="34" charset="0"/>
              </a:rPr>
              <a:t>srce</a:t>
            </a:r>
            <a:r>
              <a:rPr lang="cs-CZ" sz="2400" dirty="0" smtClean="0">
                <a:latin typeface="Calibri" panose="020F0502020204030204" pitchFamily="34" charset="0"/>
              </a:rPr>
              <a:t>]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nespisovné [</a:t>
            </a:r>
            <a:r>
              <a:rPr lang="cs-CZ" sz="2400" dirty="0" err="1" smtClean="0">
                <a:latin typeface="Calibri" panose="020F0502020204030204" pitchFamily="34" charset="0"/>
              </a:rPr>
              <a:t>japko</a:t>
            </a:r>
            <a:r>
              <a:rPr lang="cs-CZ" sz="2400" dirty="0" smtClean="0">
                <a:latin typeface="Calibri" panose="020F0502020204030204" pitchFamily="34" charset="0"/>
              </a:rPr>
              <a:t>], [</a:t>
            </a:r>
            <a:r>
              <a:rPr lang="cs-CZ" sz="2400" dirty="0" err="1" smtClean="0">
                <a:latin typeface="Calibri" panose="020F0502020204030204" pitchFamily="34" charset="0"/>
              </a:rPr>
              <a:t>dicki</a:t>
            </a:r>
            <a:r>
              <a:rPr lang="cs-CZ" sz="2400" dirty="0" smtClean="0">
                <a:latin typeface="Calibri" panose="020F0502020204030204" pitchFamily="34" charset="0"/>
              </a:rPr>
              <a:t>], [</a:t>
            </a:r>
            <a:r>
              <a:rPr lang="cs-CZ" sz="2400" dirty="0" err="1" smtClean="0">
                <a:latin typeface="Calibri" panose="020F0502020204030204" pitchFamily="34" charset="0"/>
              </a:rPr>
              <a:t>šťasná</a:t>
            </a:r>
            <a:r>
              <a:rPr lang="cs-CZ" sz="2400" dirty="0" smtClean="0">
                <a:latin typeface="Calibri" panose="020F0502020204030204" pitchFamily="34" charset="0"/>
              </a:rPr>
              <a:t>], [</a:t>
            </a:r>
            <a:r>
              <a:rPr lang="cs-CZ" sz="2400" dirty="0" err="1" smtClean="0">
                <a:latin typeface="Calibri" panose="020F0502020204030204" pitchFamily="34" charset="0"/>
              </a:rPr>
              <a:t>kerí</a:t>
            </a:r>
            <a:r>
              <a:rPr lang="cs-CZ" sz="2400" dirty="0" smtClean="0">
                <a:latin typeface="Calibri" panose="020F0502020204030204" pitchFamily="34" charset="0"/>
              </a:rPr>
              <a:t>]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764705"/>
            <a:ext cx="74888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latin typeface="Calibri" panose="020F0502020204030204" pitchFamily="34" charset="0"/>
              </a:rPr>
              <a:t>Pozn.: </a:t>
            </a:r>
            <a:r>
              <a:rPr lang="cs-CZ" sz="2400" b="1" u="sng" dirty="0">
                <a:latin typeface="Calibri" panose="020F0502020204030204" pitchFamily="34" charset="0"/>
              </a:rPr>
              <a:t>Výslovnost souhlásky </a:t>
            </a:r>
            <a:r>
              <a:rPr lang="cs-CZ" sz="2400" b="1" i="1" u="sng" dirty="0">
                <a:latin typeface="Calibri" panose="020F0502020204030204" pitchFamily="34" charset="0"/>
              </a:rPr>
              <a:t>j </a:t>
            </a:r>
            <a:r>
              <a:rPr lang="cs-CZ" sz="2400" b="1" u="sng" dirty="0">
                <a:latin typeface="Calibri" panose="020F0502020204030204" pitchFamily="34" charset="0"/>
              </a:rPr>
              <a:t> v tvarech pomocného slovesa být a v jiných spojeních </a:t>
            </a:r>
          </a:p>
          <a:p>
            <a:pPr marL="285750" indent="-285750">
              <a:buFontTx/>
              <a:buChar char="-"/>
            </a:pPr>
            <a:endParaRPr lang="cs-CZ" sz="2400" u="sng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v tvarech jsem, jsi, jste, jsme, jsou se připouští zjednodušená výslovnost bez souhlásky </a:t>
            </a:r>
            <a:r>
              <a:rPr lang="cs-CZ" sz="2400" i="1" dirty="0">
                <a:latin typeface="Calibri" panose="020F0502020204030204" pitchFamily="34" charset="0"/>
              </a:rPr>
              <a:t>j, </a:t>
            </a:r>
            <a:r>
              <a:rPr lang="cs-CZ" sz="2400" dirty="0">
                <a:latin typeface="Calibri" panose="020F0502020204030204" pitchFamily="34" charset="0"/>
              </a:rPr>
              <a:t>např. [přišli </a:t>
            </a:r>
            <a:r>
              <a:rPr lang="cs-CZ" sz="2400" dirty="0" err="1">
                <a:latin typeface="Calibri" panose="020F0502020204030204" pitchFamily="34" charset="0"/>
              </a:rPr>
              <a:t>sme</a:t>
            </a:r>
            <a:r>
              <a:rPr lang="cs-CZ" sz="2400" dirty="0">
                <a:latin typeface="Calibri" panose="020F0502020204030204" pitchFamily="34" charset="0"/>
              </a:rPr>
              <a:t>], [volal sem], [získali </a:t>
            </a:r>
            <a:r>
              <a:rPr lang="cs-CZ" sz="2400" dirty="0" err="1">
                <a:latin typeface="Calibri" panose="020F0502020204030204" pitchFamily="34" charset="0"/>
              </a:rPr>
              <a:t>sme</a:t>
            </a:r>
            <a:r>
              <a:rPr lang="cs-CZ" sz="2400" dirty="0">
                <a:latin typeface="Calibri" panose="020F0502020204030204" pitchFamily="34" charset="0"/>
              </a:rPr>
              <a:t>]</a:t>
            </a:r>
          </a:p>
          <a:p>
            <a:pPr marL="285750" indent="-28575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výslovnost </a:t>
            </a:r>
            <a:r>
              <a:rPr lang="cs-CZ" sz="2400" dirty="0">
                <a:latin typeface="Calibri" panose="020F0502020204030204" pitchFamily="34" charset="0"/>
              </a:rPr>
              <a:t>souhlásky </a:t>
            </a:r>
            <a:r>
              <a:rPr lang="cs-CZ" sz="2400" i="1" dirty="0">
                <a:latin typeface="Calibri" panose="020F0502020204030204" pitchFamily="34" charset="0"/>
              </a:rPr>
              <a:t>j </a:t>
            </a:r>
            <a:r>
              <a:rPr lang="cs-CZ" sz="2400" dirty="0">
                <a:latin typeface="Calibri" panose="020F0502020204030204" pitchFamily="34" charset="0"/>
              </a:rPr>
              <a:t>se zachovává ve slovesných tvarech záporných (např. nejsem, nejsou, nejste) a tam, kde sloveso </a:t>
            </a:r>
            <a:r>
              <a:rPr lang="cs-CZ" sz="2400" i="1" dirty="0">
                <a:latin typeface="Calibri" panose="020F0502020204030204" pitchFamily="34" charset="0"/>
              </a:rPr>
              <a:t>být </a:t>
            </a:r>
            <a:r>
              <a:rPr lang="cs-CZ" sz="2400" dirty="0">
                <a:latin typeface="Calibri" panose="020F0502020204030204" pitchFamily="34" charset="0"/>
              </a:rPr>
              <a:t>plní funkci plnovýznamového slovesa (obvykle je na  něm ve větě větný přízvuk), např. Myslím, tedy </a:t>
            </a:r>
            <a:r>
              <a:rPr lang="cs-CZ" sz="2400" dirty="0" smtClean="0">
                <a:latin typeface="Calibri" panose="020F0502020204030204" pitchFamily="34" charset="0"/>
              </a:rPr>
              <a:t>jsem.</a:t>
            </a:r>
            <a:endParaRPr lang="cs-CZ" sz="2400" dirty="0">
              <a:latin typeface="Calibri" panose="020F050202020403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 normativní výslovnosti se souhláska </a:t>
            </a:r>
            <a:r>
              <a:rPr lang="cs-CZ" sz="2400" i="1" dirty="0" smtClean="0">
                <a:latin typeface="Calibri" panose="020F0502020204030204" pitchFamily="34" charset="0"/>
              </a:rPr>
              <a:t>j </a:t>
            </a:r>
            <a:r>
              <a:rPr lang="cs-CZ" sz="2400" dirty="0" smtClean="0">
                <a:latin typeface="Calibri" panose="020F0502020204030204" pitchFamily="34" charset="0"/>
              </a:rPr>
              <a:t>zachovává na začátku slov, uvnitř slov a ve spojeních, které mají v</a:t>
            </a:r>
            <a:r>
              <a:rPr lang="cs-CZ" sz="2400" dirty="0" smtClean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českých promluvách vysokou frekvenci výskytu</a:t>
            </a:r>
          </a:p>
          <a:p>
            <a:pPr marL="285750" indent="-285750" algn="just"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642657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3"/>
            <a:ext cx="74168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sz="2400" b="1" dirty="0" smtClean="0">
                <a:latin typeface="Calibri" panose="020F0502020204030204" pitchFamily="34" charset="0"/>
              </a:rPr>
              <a:t>Proteze</a:t>
            </a: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vkládání souhlásky před vokál na začátku fonace; nejčastěji před vokál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nejčastější protetickou hláskou je </a:t>
            </a:r>
            <a:r>
              <a:rPr lang="cs-CZ" sz="2400" i="1" dirty="0" smtClean="0">
                <a:latin typeface="Calibri" panose="020F0502020204030204" pitchFamily="34" charset="0"/>
              </a:rPr>
              <a:t>v</a:t>
            </a:r>
            <a:r>
              <a:rPr lang="cs-CZ" sz="2400" dirty="0" smtClean="0">
                <a:latin typeface="Calibri" panose="020F0502020204030204" pitchFamily="34" charset="0"/>
              </a:rPr>
              <a:t> [</a:t>
            </a:r>
            <a:r>
              <a:rPr lang="cs-CZ" sz="2400" dirty="0" err="1" smtClean="0">
                <a:latin typeface="Calibri" panose="020F0502020204030204" pitchFamily="34" charset="0"/>
              </a:rPr>
              <a:t>voko</a:t>
            </a:r>
            <a:r>
              <a:rPr lang="cs-CZ" sz="2400" dirty="0" smtClean="0">
                <a:latin typeface="Calibri" panose="020F0502020204030204" pitchFamily="34" charset="0"/>
              </a:rPr>
              <a:t>]; [</a:t>
            </a:r>
            <a:r>
              <a:rPr lang="cs-CZ" sz="2400" dirty="0" err="1" smtClean="0">
                <a:latin typeface="Calibri" panose="020F0502020204030204" pitchFamily="34" charset="0"/>
              </a:rPr>
              <a:t>vokno</a:t>
            </a:r>
            <a:r>
              <a:rPr lang="cs-CZ" sz="2400" dirty="0" smtClean="0">
                <a:latin typeface="Calibri" panose="020F0502020204030204" pitchFamily="34" charset="0"/>
              </a:rPr>
              <a:t>]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někdy </a:t>
            </a:r>
            <a:r>
              <a:rPr lang="cs-CZ" sz="2400" i="1" dirty="0" smtClean="0">
                <a:latin typeface="Calibri" panose="020F0502020204030204" pitchFamily="34" charset="0"/>
              </a:rPr>
              <a:t>h</a:t>
            </a:r>
            <a:r>
              <a:rPr lang="cs-CZ" sz="2400" dirty="0" smtClean="0">
                <a:latin typeface="Calibri" panose="020F0502020204030204" pitchFamily="34" charset="0"/>
              </a:rPr>
              <a:t> [</a:t>
            </a:r>
            <a:r>
              <a:rPr lang="cs-CZ" sz="2400" dirty="0" err="1" smtClean="0">
                <a:latin typeface="Calibri" panose="020F0502020204030204" pitchFamily="34" charset="0"/>
              </a:rPr>
              <a:t>holomóc</a:t>
            </a:r>
            <a:r>
              <a:rPr lang="cs-CZ" sz="2400" dirty="0" smtClean="0">
                <a:latin typeface="Calibri" panose="020F0502020204030204" pitchFamily="34" charset="0"/>
              </a:rPr>
              <a:t>]</a:t>
            </a: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někdy je základem expresivních výrazů – např. </a:t>
            </a:r>
            <a:r>
              <a:rPr lang="cs-CZ" sz="2400" dirty="0" err="1" smtClean="0">
                <a:latin typeface="Calibri" panose="020F0502020204030204" pitchFamily="34" charset="0"/>
              </a:rPr>
              <a:t>zvorat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itchFamily="34" charset="0"/>
              </a:rPr>
              <a:t>Obměny výslovnosti fonémů v souvislé řeči</a:t>
            </a:r>
            <a:endParaRPr lang="cs-CZ" sz="2800" b="1" dirty="0">
              <a:latin typeface="Calibri" pitchFamily="34" charset="0"/>
            </a:endParaRPr>
          </a:p>
          <a:p>
            <a:pPr marL="285750" indent="-285750"/>
            <a:endParaRPr lang="cs-CZ" sz="2800" dirty="0" smtClean="0">
              <a:latin typeface="Calibri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v souvislé řeči dochází k vzájemnému ovlivňování, změnám, vypouštění nebo přidávání hlásek, k úpravám jejich znění apod.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objevují se v češtině spisovné i nespisovné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ve spisovné češtině stanovuje ortoepie jejich míru; v</a:t>
            </a:r>
            <a:r>
              <a:rPr lang="cs-CZ" sz="2400" dirty="0" smtClean="0"/>
              <a:t> </a:t>
            </a:r>
            <a:r>
              <a:rPr lang="cs-CZ" sz="2400" dirty="0" smtClean="0">
                <a:latin typeface="Calibri" pitchFamily="34" charset="0"/>
              </a:rPr>
              <a:t>nespisovné ke změnám dochází více s narůstajícím tempem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pravidla spojování hlásek</a:t>
            </a:r>
          </a:p>
          <a:p>
            <a:pPr marL="285750" indent="-285750"/>
            <a:endParaRPr lang="cs-CZ" sz="2800" dirty="0" smtClean="0">
              <a:latin typeface="Calibri" pitchFamily="34" charset="0"/>
            </a:endParaRPr>
          </a:p>
          <a:p>
            <a:pPr marL="285750" indent="-285750"/>
            <a:endParaRPr lang="cs-CZ" sz="2800" dirty="0" smtClean="0">
              <a:latin typeface="Calibri" pitchFamily="34" charset="0"/>
            </a:endParaRPr>
          </a:p>
          <a:p>
            <a:pPr marL="285750" indent="-285750"/>
            <a:endParaRPr lang="cs-CZ" sz="2800" dirty="0" smtClean="0">
              <a:latin typeface="Calibri" pitchFamily="34" charset="0"/>
            </a:endParaRPr>
          </a:p>
          <a:p>
            <a:pPr marL="285750" indent="-285750">
              <a:buFontTx/>
              <a:buChar char="-"/>
            </a:pPr>
            <a:endParaRPr lang="cs-CZ" sz="2800" dirty="0" smtClean="0">
              <a:latin typeface="Calibri" pitchFamily="34" charset="0"/>
            </a:endParaRPr>
          </a:p>
          <a:p>
            <a:endParaRPr lang="cs-CZ" sz="2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8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764704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sz="2400" b="1" dirty="0" smtClean="0">
                <a:latin typeface="Calibri" panose="020F0502020204030204" pitchFamily="34" charset="0"/>
              </a:rPr>
              <a:t>Metateze</a:t>
            </a: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přeskupení hlásek nebo celých slabik ve slově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nejčastěji ve slovech přejatých, u nichž chybí </a:t>
            </a:r>
            <a:r>
              <a:rPr lang="cs-CZ" sz="2400" smtClean="0">
                <a:latin typeface="Calibri" panose="020F0502020204030204" pitchFamily="34" charset="0"/>
              </a:rPr>
              <a:t>opora </a:t>
            </a:r>
            <a:br>
              <a:rPr lang="cs-CZ" sz="2400" smtClean="0">
                <a:latin typeface="Calibri" panose="020F0502020204030204" pitchFamily="34" charset="0"/>
              </a:rPr>
            </a:br>
            <a:r>
              <a:rPr lang="cs-CZ" sz="2400" smtClean="0">
                <a:latin typeface="Calibri" panose="020F0502020204030204" pitchFamily="34" charset="0"/>
              </a:rPr>
              <a:t>v </a:t>
            </a:r>
            <a:r>
              <a:rPr lang="cs-CZ" sz="2400" dirty="0" smtClean="0">
                <a:latin typeface="Calibri" panose="020F0502020204030204" pitchFamily="34" charset="0"/>
              </a:rPr>
              <a:t>hláskovém skladu slov příbuzných [</a:t>
            </a:r>
            <a:r>
              <a:rPr lang="cs-CZ" sz="2400" dirty="0" err="1" smtClean="0">
                <a:latin typeface="Calibri" panose="020F0502020204030204" pitchFamily="34" charset="0"/>
              </a:rPr>
              <a:t>levorvér</a:t>
            </a:r>
            <a:r>
              <a:rPr lang="cs-CZ" sz="2400" dirty="0" smtClean="0">
                <a:latin typeface="Calibri" panose="020F0502020204030204" pitchFamily="34" charset="0"/>
              </a:rPr>
              <a:t>], [</a:t>
            </a:r>
            <a:r>
              <a:rPr lang="cs-CZ" sz="2400" dirty="0" err="1" smtClean="0">
                <a:latin typeface="Calibri" panose="020F0502020204030204" pitchFamily="34" charset="0"/>
              </a:rPr>
              <a:t>cerel</a:t>
            </a:r>
            <a:r>
              <a:rPr lang="cs-CZ" sz="2400" dirty="0" smtClean="0">
                <a:latin typeface="Calibri" panose="020F0502020204030204" pitchFamily="34" charset="0"/>
              </a:rPr>
              <a:t>], [hedbáví], [</a:t>
            </a:r>
            <a:r>
              <a:rPr lang="cs-CZ" sz="2400" dirty="0" err="1" smtClean="0">
                <a:latin typeface="Calibri" panose="020F0502020204030204" pitchFamily="34" charset="0"/>
              </a:rPr>
              <a:t>žlička</a:t>
            </a:r>
            <a:r>
              <a:rPr lang="cs-CZ" sz="2400" dirty="0" smtClean="0">
                <a:latin typeface="Calibri" panose="020F0502020204030204" pitchFamily="34" charset="0"/>
              </a:rPr>
              <a:t>]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endParaRPr lang="cs-CZ" dirty="0" smtClean="0">
              <a:latin typeface="Calibri" panose="020F0502020204030204" pitchFamily="34" charset="0"/>
            </a:endParaRPr>
          </a:p>
          <a:p>
            <a:pPr marL="285750" indent="-28575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899592" y="764704"/>
            <a:ext cx="7416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sz="2400" b="1" dirty="0" smtClean="0">
                <a:latin typeface="Calibri" panose="020F0502020204030204" pitchFamily="34" charset="0"/>
              </a:rPr>
              <a:t>Synkopa</a:t>
            </a:r>
          </a:p>
          <a:p>
            <a:pPr marL="285750" indent="-285750"/>
            <a:endParaRPr lang="cs-CZ" sz="2400" b="1" dirty="0" smtClean="0">
              <a:latin typeface="Calibri" panose="020F0502020204030204" pitchFamily="34" charset="0"/>
            </a:endParaRPr>
          </a:p>
          <a:p>
            <a:pPr marL="285750" indent="-285750"/>
            <a:r>
              <a:rPr lang="cs-CZ" sz="2400" dirty="0" smtClean="0">
                <a:latin typeface="Calibri" panose="020F0502020204030204" pitchFamily="34" charset="0"/>
              </a:rPr>
              <a:t>- vypuštění slabiky uvnitř slova, např. Brno noviny [</a:t>
            </a:r>
            <a:r>
              <a:rPr lang="cs-CZ" sz="2400" dirty="0" err="1" smtClean="0">
                <a:latin typeface="Calibri" panose="020F0502020204030204" pitchFamily="34" charset="0"/>
              </a:rPr>
              <a:t>brnoviny</a:t>
            </a:r>
            <a:r>
              <a:rPr lang="cs-CZ" sz="2400" dirty="0" smtClean="0">
                <a:latin typeface="Calibri" panose="020F0502020204030204" pitchFamily="34" charset="0"/>
              </a:rPr>
              <a:t>]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755576" y="764705"/>
            <a:ext cx="76328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sz="2400" b="1" dirty="0" smtClean="0">
                <a:latin typeface="Calibri" panose="020F0502020204030204" pitchFamily="34" charset="0"/>
              </a:rPr>
              <a:t>Apokopa</a:t>
            </a: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/>
            <a:r>
              <a:rPr lang="cs-CZ" sz="2400" dirty="0" smtClean="0">
                <a:latin typeface="Calibri" panose="020F0502020204030204" pitchFamily="34" charset="0"/>
              </a:rPr>
              <a:t>- zánik nepřízvučné koncové slabiky nebo hlásky </a:t>
            </a:r>
            <a:r>
              <a:rPr lang="cs-CZ" sz="2400" smtClean="0">
                <a:latin typeface="Calibri" panose="020F0502020204030204" pitchFamily="34" charset="0"/>
              </a:rPr>
              <a:t>na konci slova </a:t>
            </a:r>
            <a:r>
              <a:rPr lang="cs-CZ" sz="2400" dirty="0" smtClean="0">
                <a:latin typeface="Calibri" panose="020F0502020204030204" pitchFamily="34" charset="0"/>
              </a:rPr>
              <a:t>nashledanou → nashle; bezvadné → bezva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836712"/>
            <a:ext cx="756084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itchFamily="34" charset="0"/>
              </a:rPr>
              <a:t>Obecná kritéria rozlišování změn</a:t>
            </a:r>
          </a:p>
          <a:p>
            <a:pPr marL="285750" indent="-285750"/>
            <a:endParaRPr lang="cs-CZ" sz="2400" dirty="0" smtClean="0">
              <a:latin typeface="Calibri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v současnosti (synchronní) x ve vývoji (diachronní)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spisovné [pana], [</a:t>
            </a:r>
            <a:r>
              <a:rPr lang="cs-CZ" sz="2400" dirty="0" err="1" smtClean="0">
                <a:latin typeface="Calibri" pitchFamily="34" charset="0"/>
              </a:rPr>
              <a:t>fčera</a:t>
            </a:r>
            <a:r>
              <a:rPr lang="cs-CZ" sz="2400" dirty="0" smtClean="0">
                <a:latin typeface="Calibri" pitchFamily="34" charset="0"/>
              </a:rPr>
              <a:t>] x nespisovné [</a:t>
            </a:r>
            <a:r>
              <a:rPr lang="cs-CZ" sz="2400" dirty="0" err="1" smtClean="0">
                <a:latin typeface="Calibri" pitchFamily="34" charset="0"/>
              </a:rPr>
              <a:t>trachtor</a:t>
            </a:r>
            <a:r>
              <a:rPr lang="cs-CZ" sz="2400" dirty="0" smtClean="0">
                <a:latin typeface="Calibri" pitchFamily="34" charset="0"/>
              </a:rPr>
              <a:t>] </a:t>
            </a:r>
          </a:p>
          <a:p>
            <a:pPr marL="285750" indent="-285750"/>
            <a:endParaRPr lang="cs-CZ" sz="2400" dirty="0" smtClean="0">
              <a:latin typeface="Calibri" pitchFamily="34" charset="0"/>
            </a:endParaRPr>
          </a:p>
          <a:p>
            <a:pPr marL="285750" indent="-285750"/>
            <a:r>
              <a:rPr lang="cs-CZ" sz="2400" u="sng" dirty="0" smtClean="0">
                <a:latin typeface="Calibri" pitchFamily="34" charset="0"/>
              </a:rPr>
              <a:t>Dle závaznosti: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obligatorní změny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fakultativní změny (např. výslovnost skupiny „</a:t>
            </a:r>
            <a:r>
              <a:rPr lang="cs-CZ" sz="2400" dirty="0" err="1" smtClean="0">
                <a:latin typeface="Calibri" pitchFamily="34" charset="0"/>
              </a:rPr>
              <a:t>sh</a:t>
            </a:r>
            <a:r>
              <a:rPr lang="cs-CZ" sz="2400" dirty="0" smtClean="0">
                <a:latin typeface="Calibri" pitchFamily="34" charset="0"/>
              </a:rPr>
              <a:t>“ nebo užití rázu)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změny sporadické (uskutečňují se pouze u několika slov, např. nespisovné [</a:t>
            </a:r>
            <a:r>
              <a:rPr lang="cs-CZ" sz="2400" dirty="0" err="1" smtClean="0">
                <a:latin typeface="Calibri" pitchFamily="34" charset="0"/>
              </a:rPr>
              <a:t>štiři</a:t>
            </a:r>
            <a:r>
              <a:rPr lang="cs-CZ" sz="2400" dirty="0" smtClean="0">
                <a:latin typeface="Calibri" pitchFamily="34" charset="0"/>
              </a:rPr>
              <a:t>])</a:t>
            </a:r>
          </a:p>
          <a:p>
            <a:pPr marL="285750" indent="-285750"/>
            <a:endParaRPr lang="cs-CZ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1052736"/>
            <a:ext cx="7488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sz="2400" u="sng" dirty="0" smtClean="0">
                <a:latin typeface="Calibri" pitchFamily="34" charset="0"/>
              </a:rPr>
              <a:t>Dle blízkosti hlásek:</a:t>
            </a:r>
          </a:p>
          <a:p>
            <a:pPr marL="285750" indent="-285750"/>
            <a:endParaRPr lang="cs-CZ" sz="2400" u="sng" dirty="0" smtClean="0">
              <a:latin typeface="Calibri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itchFamily="34" charset="0"/>
              </a:rPr>
              <a:t>tautosylabické</a:t>
            </a:r>
            <a:r>
              <a:rPr lang="cs-CZ" sz="2400" dirty="0" smtClean="0">
                <a:latin typeface="Calibri" pitchFamily="34" charset="0"/>
              </a:rPr>
              <a:t> (hlásky, které jsou součástí jedné slabiky) x </a:t>
            </a:r>
            <a:r>
              <a:rPr lang="cs-CZ" sz="2400" b="1" dirty="0" smtClean="0">
                <a:latin typeface="Calibri" pitchFamily="34" charset="0"/>
              </a:rPr>
              <a:t>heterosylabické</a:t>
            </a:r>
            <a:r>
              <a:rPr lang="cs-CZ" sz="2400" dirty="0" smtClean="0">
                <a:latin typeface="Calibri" pitchFamily="34" charset="0"/>
              </a:rPr>
              <a:t> (hlásky různoslabičné)</a:t>
            </a: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itchFamily="34" charset="0"/>
              </a:rPr>
              <a:t>kombinatorní</a:t>
            </a:r>
            <a:r>
              <a:rPr lang="cs-CZ" sz="2400" dirty="0" smtClean="0">
                <a:latin typeface="Calibri" pitchFamily="34" charset="0"/>
              </a:rPr>
              <a:t> (stojí-li vedle sebe určité hlásky, jejich kombinace vyvolává určitou změnu, např. [z babičkou]) x </a:t>
            </a:r>
            <a:r>
              <a:rPr lang="cs-CZ" sz="2400" b="1" dirty="0" smtClean="0">
                <a:latin typeface="Calibri" pitchFamily="34" charset="0"/>
              </a:rPr>
              <a:t>poziční</a:t>
            </a:r>
            <a:r>
              <a:rPr lang="cs-CZ" sz="2400" dirty="0" smtClean="0">
                <a:latin typeface="Calibri" pitchFamily="34" charset="0"/>
              </a:rPr>
              <a:t> (např. neutralizace znělosti na konci slova [let])</a:t>
            </a: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itchFamily="34" charset="0"/>
              </a:rPr>
              <a:t>kontaktní</a:t>
            </a:r>
            <a:r>
              <a:rPr lang="cs-CZ" sz="2400" dirty="0" smtClean="0">
                <a:latin typeface="Calibri" pitchFamily="34" charset="0"/>
              </a:rPr>
              <a:t> (hlásky stojící bezprostředně vedle sebe se sbližují) x </a:t>
            </a:r>
            <a:r>
              <a:rPr lang="cs-CZ" sz="2400" b="1" dirty="0" err="1" smtClean="0">
                <a:latin typeface="Calibri" pitchFamily="34" charset="0"/>
              </a:rPr>
              <a:t>distantní</a:t>
            </a:r>
            <a:r>
              <a:rPr lang="cs-CZ" sz="2400" dirty="0" smtClean="0">
                <a:latin typeface="Calibri" pitchFamily="34" charset="0"/>
              </a:rPr>
              <a:t> (změny vzdálené, např. nespisovné [pomoranč])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Asimilace (x disimilace)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</a:rPr>
              <a:t>blížení výslovnosti hlásek za účelem usnadnění výslovnosti hláskové skupiny x disimilace (oddálení výslovnosti)</a:t>
            </a: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/>
            <a:r>
              <a:rPr lang="cs-CZ" sz="2400" dirty="0" smtClean="0">
                <a:latin typeface="Calibri" panose="020F0502020204030204" pitchFamily="34" charset="0"/>
              </a:rPr>
              <a:t>	</a:t>
            </a:r>
            <a:r>
              <a:rPr lang="cs-CZ" sz="2400" u="sng" dirty="0" smtClean="0">
                <a:latin typeface="Calibri" panose="020F0502020204030204" pitchFamily="34" charset="0"/>
              </a:rPr>
              <a:t>Asimilace znělosti</a:t>
            </a:r>
            <a:r>
              <a:rPr lang="cs-CZ" sz="2400" dirty="0" smtClean="0">
                <a:latin typeface="Calibri" panose="020F0502020204030204" pitchFamily="34" charset="0"/>
              </a:rPr>
              <a:t> se  </a:t>
            </a:r>
            <a:r>
              <a:rPr lang="cs-CZ" sz="2400" dirty="0">
                <a:latin typeface="Calibri" panose="020F0502020204030204" pitchFamily="34" charset="0"/>
              </a:rPr>
              <a:t>týká párových souhlásek </a:t>
            </a:r>
            <a:r>
              <a:rPr lang="cs-CZ" sz="2400" dirty="0" smtClean="0">
                <a:latin typeface="Calibri" panose="020F0502020204030204" pitchFamily="34" charset="0"/>
              </a:rPr>
              <a:t>s</a:t>
            </a:r>
            <a:r>
              <a:rPr lang="cs-CZ" sz="2400" dirty="0" smtClean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výjimkou </a:t>
            </a:r>
            <a:r>
              <a:rPr lang="cs-CZ" sz="2400" i="1" dirty="0">
                <a:latin typeface="Calibri" panose="020F0502020204030204" pitchFamily="34" charset="0"/>
              </a:rPr>
              <a:t>v </a:t>
            </a:r>
            <a:r>
              <a:rPr lang="cs-CZ" sz="2400" dirty="0">
                <a:latin typeface="Calibri" panose="020F0502020204030204" pitchFamily="34" charset="0"/>
              </a:rPr>
              <a:t>– to sice asimilaci podléhá (např. [</a:t>
            </a:r>
            <a:r>
              <a:rPr lang="cs-CZ" sz="2400" dirty="0" err="1">
                <a:latin typeface="Calibri" panose="020F0502020204030204" pitchFamily="34" charset="0"/>
              </a:rPr>
              <a:t>stáfka</a:t>
            </a:r>
            <a:r>
              <a:rPr lang="cs-CZ" sz="2400" dirty="0">
                <a:latin typeface="Calibri" panose="020F0502020204030204" pitchFamily="34" charset="0"/>
              </a:rPr>
              <a:t>] x </a:t>
            </a:r>
            <a:r>
              <a:rPr lang="cs-CZ" sz="2400" dirty="0" err="1">
                <a:latin typeface="Calibri" panose="020F0502020204030204" pitchFamily="34" charset="0"/>
              </a:rPr>
              <a:t>nesp</a:t>
            </a:r>
            <a:r>
              <a:rPr lang="cs-CZ" sz="2400" dirty="0">
                <a:latin typeface="Calibri" panose="020F0502020204030204" pitchFamily="34" charset="0"/>
              </a:rPr>
              <a:t>. [</a:t>
            </a:r>
            <a:r>
              <a:rPr lang="cs-CZ" sz="2400" dirty="0" err="1">
                <a:latin typeface="Calibri" panose="020F0502020204030204" pitchFamily="34" charset="0"/>
              </a:rPr>
              <a:t>tfúj</a:t>
            </a:r>
            <a:r>
              <a:rPr lang="cs-CZ" sz="2400" dirty="0">
                <a:latin typeface="Calibri" panose="020F0502020204030204" pitchFamily="34" charset="0"/>
              </a:rPr>
              <a:t>], ale samo ji nevyvolává (proto [sval] x [zval]; asimilaci nepodléhají </a:t>
            </a:r>
            <a:r>
              <a:rPr lang="cs-CZ" sz="2400" dirty="0" smtClean="0">
                <a:latin typeface="Calibri" panose="020F0502020204030204" pitchFamily="34" charset="0"/>
              </a:rPr>
              <a:t>hlásky jedinečné ([</a:t>
            </a:r>
            <a:r>
              <a:rPr lang="cs-CZ" sz="2400" dirty="0" err="1">
                <a:latin typeface="Calibri" panose="020F0502020204030204" pitchFamily="34" charset="0"/>
              </a:rPr>
              <a:t>zmňena</a:t>
            </a:r>
            <a:r>
              <a:rPr lang="cs-CZ" sz="2400" dirty="0">
                <a:latin typeface="Calibri" panose="020F0502020204030204" pitchFamily="34" charset="0"/>
              </a:rPr>
              <a:t>] x [</a:t>
            </a:r>
            <a:r>
              <a:rPr lang="cs-CZ" sz="2400" dirty="0" err="1">
                <a:latin typeface="Calibri" panose="020F0502020204030204" pitchFamily="34" charset="0"/>
              </a:rPr>
              <a:t>smňena</a:t>
            </a:r>
            <a:r>
              <a:rPr lang="cs-CZ" sz="2400" dirty="0" smtClean="0">
                <a:latin typeface="Calibri" panose="020F0502020204030204" pitchFamily="34" charset="0"/>
              </a:rPr>
              <a:t>]; brát [brát])</a:t>
            </a:r>
            <a:endParaRPr lang="cs-CZ" sz="2400" dirty="0">
              <a:latin typeface="Calibri" panose="020F0502020204030204" pitchFamily="34" charset="0"/>
            </a:endParaRP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A) progresivní (postupná) – [dřít] 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B) regresivní (zpětná) – [</a:t>
            </a:r>
            <a:r>
              <a:rPr lang="cs-CZ" sz="2400" dirty="0" err="1" smtClean="0">
                <a:latin typeface="Calibri" panose="020F0502020204030204" pitchFamily="34" charset="0"/>
              </a:rPr>
              <a:t>zhoda</a:t>
            </a:r>
            <a:r>
              <a:rPr lang="cs-CZ" sz="2400" dirty="0" smtClean="0">
                <a:latin typeface="Calibri" panose="020F0502020204030204" pitchFamily="34" charset="0"/>
              </a:rPr>
              <a:t>] </a:t>
            </a:r>
          </a:p>
          <a:p>
            <a:pPr marL="285750" indent="-28575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8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Spojení s předložkami s, se, přes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ředložka </a:t>
            </a:r>
            <a:r>
              <a:rPr lang="cs-CZ" sz="2400" i="1" dirty="0" smtClean="0">
                <a:latin typeface="Calibri" panose="020F0502020204030204" pitchFamily="34" charset="0"/>
              </a:rPr>
              <a:t>s, </a:t>
            </a:r>
            <a:r>
              <a:rPr lang="cs-CZ" sz="2400" dirty="0" smtClean="0">
                <a:latin typeface="Calibri" panose="020F0502020204030204" pitchFamily="34" charset="0"/>
              </a:rPr>
              <a:t>pokud se jí užívá s 2. pádem, chová se obvykle, jako by bylo psáno </a:t>
            </a:r>
            <a:r>
              <a:rPr lang="cs-CZ" sz="2400" i="1" dirty="0" smtClean="0">
                <a:latin typeface="Calibri" panose="020F0502020204030204" pitchFamily="34" charset="0"/>
              </a:rPr>
              <a:t>z</a:t>
            </a:r>
            <a:r>
              <a:rPr lang="cs-CZ" sz="2400" dirty="0">
                <a:latin typeface="Calibri" panose="020F0502020204030204" pitchFamily="34" charset="0"/>
              </a:rPr>
              <a:t>, např. </a:t>
            </a:r>
            <a:r>
              <a:rPr lang="cs-CZ" sz="2400" dirty="0" smtClean="0">
                <a:latin typeface="Calibri" panose="020F0502020204030204" pitchFamily="34" charset="0"/>
              </a:rPr>
              <a:t>[z mostu] , [z </a:t>
            </a:r>
            <a:r>
              <a:rPr lang="cs-CZ" sz="2400" dirty="0" err="1" smtClean="0">
                <a:latin typeface="Calibri" panose="020F0502020204030204" pitchFamily="34" charset="0"/>
              </a:rPr>
              <a:t>vježe</a:t>
            </a:r>
            <a:r>
              <a:rPr lang="cs-CZ" sz="2400" dirty="0" smtClean="0">
                <a:latin typeface="Calibri" panose="020F0502020204030204" pitchFamily="34" charset="0"/>
              </a:rPr>
              <a:t>]; jen pokud chce mluvčí jednoznačně vyjádřit pohyb dolů, vyslovuje se [s] 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vokalizovaná podoba předložky s, tj. se, ve spojení se 7. pádem má vždy podobu neznělou, např. </a:t>
            </a:r>
            <a:r>
              <a:rPr lang="cs-CZ" sz="2400" i="1" u="sng" dirty="0" smtClean="0">
                <a:latin typeface="Calibri" panose="020F0502020204030204" pitchFamily="34" charset="0"/>
              </a:rPr>
              <a:t>se</a:t>
            </a:r>
            <a:r>
              <a:rPr lang="cs-CZ" sz="2400" i="1" dirty="0" smtClean="0">
                <a:latin typeface="Calibri" panose="020F0502020204030204" pitchFamily="34" charset="0"/>
              </a:rPr>
              <a:t> zdravým rozumem, </a:t>
            </a:r>
            <a:r>
              <a:rPr lang="cs-CZ" sz="2400" i="1" u="sng" dirty="0" smtClean="0">
                <a:latin typeface="Calibri" panose="020F0502020204030204" pitchFamily="34" charset="0"/>
              </a:rPr>
              <a:t>se</a:t>
            </a:r>
            <a:r>
              <a:rPr lang="cs-CZ" sz="2400" i="1" dirty="0" smtClean="0">
                <a:latin typeface="Calibri" panose="020F0502020204030204" pitchFamily="34" charset="0"/>
              </a:rPr>
              <a:t> sestrou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předložka </a:t>
            </a:r>
            <a:r>
              <a:rPr lang="cs-CZ" sz="2400" i="1" dirty="0" smtClean="0">
                <a:latin typeface="Calibri" panose="020F0502020204030204" pitchFamily="34" charset="0"/>
              </a:rPr>
              <a:t>přes </a:t>
            </a:r>
            <a:r>
              <a:rPr lang="cs-CZ" sz="2400" dirty="0" smtClean="0">
                <a:latin typeface="Calibri" panose="020F0502020204030204" pitchFamily="34" charset="0"/>
              </a:rPr>
              <a:t>se chová tak, jako by na konci bylo psané </a:t>
            </a:r>
            <a:r>
              <a:rPr lang="cs-CZ" sz="2400" i="1" dirty="0" smtClean="0">
                <a:latin typeface="Calibri" panose="020F0502020204030204" pitchFamily="34" charset="0"/>
              </a:rPr>
              <a:t>z</a:t>
            </a:r>
            <a:r>
              <a:rPr lang="cs-CZ" sz="2400" dirty="0" smtClean="0">
                <a:latin typeface="Calibri" panose="020F0502020204030204" pitchFamily="34" charset="0"/>
              </a:rPr>
              <a:t>, např. spojení </a:t>
            </a:r>
            <a:r>
              <a:rPr lang="cs-CZ" sz="2400" i="1" dirty="0" smtClean="0">
                <a:latin typeface="Calibri" panose="020F0502020204030204" pitchFamily="34" charset="0"/>
              </a:rPr>
              <a:t>přes náves</a:t>
            </a:r>
            <a:r>
              <a:rPr lang="cs-CZ" sz="2400" dirty="0" smtClean="0">
                <a:latin typeface="Calibri" panose="020F0502020204030204" pitchFamily="34" charset="0"/>
              </a:rPr>
              <a:t> [</a:t>
            </a:r>
            <a:r>
              <a:rPr lang="cs-CZ" sz="2400" dirty="0" err="1" smtClean="0">
                <a:latin typeface="Calibri" panose="020F0502020204030204" pitchFamily="34" charset="0"/>
              </a:rPr>
              <a:t>přez</a:t>
            </a:r>
            <a:r>
              <a:rPr lang="cs-CZ" sz="2400" dirty="0" smtClean="0">
                <a:latin typeface="Calibri" panose="020F0502020204030204" pitchFamily="34" charset="0"/>
              </a:rPr>
              <a:t> náves]; pouze před souhláskami neznělými a před pauzou podléhá spodobě znělosti a je neznělá, např. </a:t>
            </a:r>
            <a:r>
              <a:rPr lang="cs-CZ" sz="2400" i="1" dirty="0">
                <a:latin typeface="Calibri" panose="020F0502020204030204" pitchFamily="34" charset="0"/>
              </a:rPr>
              <a:t> </a:t>
            </a:r>
            <a:r>
              <a:rPr lang="cs-CZ" sz="2400" i="1" dirty="0" smtClean="0">
                <a:latin typeface="Calibri" panose="020F0502020204030204" pitchFamily="34" charset="0"/>
              </a:rPr>
              <a:t>přes kopec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z</a:t>
            </a:r>
            <a:r>
              <a:rPr lang="cs-CZ" sz="2400" dirty="0" smtClean="0">
                <a:latin typeface="Calibri" panose="020F0502020204030204" pitchFamily="34" charset="0"/>
              </a:rPr>
              <a:t>nělá je ve vokalizované podobě [</a:t>
            </a:r>
            <a:r>
              <a:rPr lang="cs-CZ" sz="2400" dirty="0" err="1" smtClean="0">
                <a:latin typeface="Calibri" panose="020F0502020204030204" pitchFamily="34" charset="0"/>
              </a:rPr>
              <a:t>přeze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 err="1" smtClean="0">
                <a:latin typeface="Calibri" panose="020F0502020204030204" pitchFamily="34" charset="0"/>
              </a:rPr>
              <a:t>fšecko</a:t>
            </a:r>
            <a:r>
              <a:rPr lang="cs-CZ" sz="2400" dirty="0" smtClean="0">
                <a:latin typeface="Calibri" panose="020F0502020204030204" pitchFamily="34" charset="0"/>
              </a:rPr>
              <a:t>] </a:t>
            </a: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endParaRPr lang="cs-CZ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1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Slova typu </a:t>
            </a:r>
            <a:r>
              <a:rPr lang="cs-CZ" sz="2400" b="1" i="1" dirty="0" smtClean="0">
                <a:latin typeface="Calibri" panose="020F0502020204030204" pitchFamily="34" charset="0"/>
              </a:rPr>
              <a:t>kresba, prosba modlitba, svatba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zde dochází ke spodobě znělosti, </a:t>
            </a:r>
            <a:r>
              <a:rPr lang="cs-CZ" sz="2400" dirty="0">
                <a:latin typeface="Calibri" panose="020F0502020204030204" pitchFamily="34" charset="0"/>
              </a:rPr>
              <a:t>vyslovuje se </a:t>
            </a:r>
            <a:r>
              <a:rPr lang="cs-CZ" sz="2400" dirty="0" smtClean="0">
                <a:latin typeface="Calibri" panose="020F0502020204030204" pitchFamily="34" charset="0"/>
              </a:rPr>
              <a:t>[</a:t>
            </a:r>
            <a:r>
              <a:rPr lang="cs-CZ" sz="2400" dirty="0" err="1" smtClean="0">
                <a:latin typeface="Calibri" panose="020F0502020204030204" pitchFamily="34" charset="0"/>
              </a:rPr>
              <a:t>krezba</a:t>
            </a:r>
            <a:r>
              <a:rPr lang="cs-CZ" sz="2400" dirty="0" smtClean="0">
                <a:latin typeface="Calibri" panose="020F0502020204030204" pitchFamily="34" charset="0"/>
              </a:rPr>
              <a:t>], [</a:t>
            </a:r>
            <a:r>
              <a:rPr lang="cs-CZ" sz="2400" dirty="0" err="1" smtClean="0">
                <a:latin typeface="Calibri" panose="020F0502020204030204" pitchFamily="34" charset="0"/>
              </a:rPr>
              <a:t>prozba</a:t>
            </a:r>
            <a:r>
              <a:rPr lang="cs-CZ" sz="2400" dirty="0" smtClean="0">
                <a:latin typeface="Calibri" panose="020F0502020204030204" pitchFamily="34" charset="0"/>
              </a:rPr>
              <a:t>], [</a:t>
            </a:r>
            <a:r>
              <a:rPr lang="cs-CZ" sz="2400" dirty="0" err="1" smtClean="0">
                <a:latin typeface="Calibri" panose="020F0502020204030204" pitchFamily="34" charset="0"/>
              </a:rPr>
              <a:t>modlidba</a:t>
            </a:r>
            <a:r>
              <a:rPr lang="cs-CZ" sz="2400" dirty="0" smtClean="0">
                <a:latin typeface="Calibri" panose="020F0502020204030204" pitchFamily="34" charset="0"/>
              </a:rPr>
              <a:t>], [</a:t>
            </a:r>
            <a:r>
              <a:rPr lang="cs-CZ" sz="2400" dirty="0" err="1" smtClean="0">
                <a:latin typeface="Calibri" panose="020F0502020204030204" pitchFamily="34" charset="0"/>
              </a:rPr>
              <a:t>svadba</a:t>
            </a:r>
            <a:r>
              <a:rPr lang="cs-CZ" sz="2400" dirty="0" smtClean="0">
                <a:latin typeface="Calibri" panose="020F0502020204030204" pitchFamily="34" charset="0"/>
              </a:rPr>
              <a:t>] 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ve 2. pádě mn. č., kde se mezi původně znělou a neznělou souhláskou objevuje samohláska </a:t>
            </a:r>
            <a:r>
              <a:rPr lang="cs-CZ" sz="2400" i="1" dirty="0" smtClean="0">
                <a:latin typeface="Calibri" panose="020F0502020204030204" pitchFamily="34" charset="0"/>
              </a:rPr>
              <a:t>e</a:t>
            </a:r>
            <a:r>
              <a:rPr lang="cs-CZ" sz="2400" dirty="0" smtClean="0">
                <a:latin typeface="Calibri" panose="020F0502020204030204" pitchFamily="34" charset="0"/>
              </a:rPr>
              <a:t>, je základní normativní výslovnost znělá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stylistická diferenciace znělé a neznělé výslovnostní varianty</a:t>
            </a: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endParaRPr lang="cs-CZ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76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sz="2400" dirty="0" smtClean="0">
                <a:latin typeface="Calibri" panose="020F0502020204030204" pitchFamily="34" charset="0"/>
              </a:rPr>
              <a:t>	</a:t>
            </a:r>
            <a:r>
              <a:rPr lang="cs-CZ" sz="2400" u="sng" dirty="0" smtClean="0">
                <a:latin typeface="Calibri" panose="020F0502020204030204" pitchFamily="34" charset="0"/>
              </a:rPr>
              <a:t>Asimilace artikulace 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asimilace místa artikulace – ve spisovné řeči poziční varianty </a:t>
            </a:r>
            <a:r>
              <a:rPr lang="cs-CZ" sz="2400" i="1" dirty="0" smtClean="0">
                <a:latin typeface="Calibri" panose="020F0502020204030204" pitchFamily="34" charset="0"/>
                <a:cs typeface="Times New Roman"/>
              </a:rPr>
              <a:t>ɱ, ŋ; v </a:t>
            </a:r>
            <a:r>
              <a:rPr lang="cs-CZ" sz="2400" dirty="0" smtClean="0">
                <a:latin typeface="Calibri" panose="020F0502020204030204" pitchFamily="34" charset="0"/>
                <a:cs typeface="Times New Roman"/>
              </a:rPr>
              <a:t>nespisovné řeči např. </a:t>
            </a:r>
            <a:r>
              <a:rPr lang="cs-CZ" sz="2400" dirty="0" smtClean="0">
                <a:latin typeface="Calibri" panose="020F0502020204030204" pitchFamily="34" charset="0"/>
              </a:rPr>
              <a:t>[</a:t>
            </a:r>
            <a:r>
              <a:rPr lang="cs-CZ" sz="2400" dirty="0" err="1" smtClean="0">
                <a:latin typeface="Calibri" panose="020F0502020204030204" pitchFamily="34" charset="0"/>
              </a:rPr>
              <a:t>heščí</a:t>
            </a:r>
            <a:r>
              <a:rPr lang="cs-CZ" sz="2400" dirty="0" smtClean="0">
                <a:latin typeface="Calibri" panose="020F0502020204030204" pitchFamily="34" charset="0"/>
              </a:rPr>
              <a:t>] – přiblížení přední zubodásňové hlásky hlásce zadní zubodásňové; nebo [</a:t>
            </a:r>
            <a:r>
              <a:rPr lang="cs-CZ" sz="2400" dirty="0" err="1" smtClean="0">
                <a:latin typeface="Calibri" panose="020F0502020204030204" pitchFamily="34" charset="0"/>
              </a:rPr>
              <a:t>pámbu</a:t>
            </a:r>
            <a:r>
              <a:rPr lang="cs-CZ" sz="2400" dirty="0" smtClean="0">
                <a:latin typeface="Calibri" panose="020F0502020204030204" pitchFamily="34" charset="0"/>
              </a:rPr>
              <a:t>] 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asimilace způsobu artikulace – namísto hlásky závěrové a hlásky úžinové se vysloví jedna polozávěrová, např. [</a:t>
            </a:r>
            <a:r>
              <a:rPr lang="cs-CZ" sz="2400" dirty="0" err="1" smtClean="0">
                <a:latin typeface="Calibri" panose="020F0502020204030204" pitchFamily="34" charset="0"/>
              </a:rPr>
              <a:t>děcký</a:t>
            </a:r>
            <a:r>
              <a:rPr lang="cs-CZ" sz="2400" dirty="0" smtClean="0">
                <a:latin typeface="Calibri" panose="020F0502020204030204" pitchFamily="34" charset="0"/>
              </a:rPr>
              <a:t>]; [</a:t>
            </a:r>
            <a:r>
              <a:rPr lang="cs-CZ" sz="2400" dirty="0" err="1" smtClean="0">
                <a:latin typeface="Calibri" panose="020F0502020204030204" pitchFamily="34" charset="0"/>
              </a:rPr>
              <a:t>vječí</a:t>
            </a:r>
            <a:r>
              <a:rPr lang="cs-CZ" sz="2400" dirty="0" smtClean="0">
                <a:latin typeface="Calibri" panose="020F0502020204030204" pitchFamily="34" charset="0"/>
              </a:rPr>
              <a:t>] 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endParaRPr lang="cs-CZ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8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548680"/>
            <a:ext cx="748883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endParaRPr lang="cs-CZ" sz="2000" dirty="0" smtClean="0">
              <a:latin typeface="Calibri" panose="020F0502020204030204" pitchFamily="34" charset="0"/>
            </a:endParaRPr>
          </a:p>
          <a:p>
            <a:pPr marL="285750" indent="-285750"/>
            <a:r>
              <a:rPr lang="cs-CZ" sz="2000" dirty="0" smtClean="0">
                <a:latin typeface="Calibri" panose="020F0502020204030204" pitchFamily="34" charset="0"/>
              </a:rPr>
              <a:t>	</a:t>
            </a:r>
            <a:r>
              <a:rPr lang="cs-CZ" sz="2400" u="sng" dirty="0" smtClean="0">
                <a:latin typeface="Calibri" panose="020F0502020204030204" pitchFamily="34" charset="0"/>
              </a:rPr>
              <a:t>Akomodace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/>
            <a:endParaRPr lang="cs-CZ" sz="20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 ovlivnění hlásek různého druhu (navzájem na sebe působí K a V) x asimilace v užším smyslu (ovlivnění hlásek stejného druhu KK, VV)</a:t>
            </a:r>
          </a:p>
          <a:p>
            <a:pPr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u="sng" dirty="0" smtClean="0">
                <a:latin typeface="Calibri" panose="020F0502020204030204" pitchFamily="34" charset="0"/>
              </a:rPr>
              <a:t>Např.: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 </a:t>
            </a:r>
            <a:r>
              <a:rPr lang="cs-CZ" sz="2000" b="1" dirty="0" smtClean="0">
                <a:latin typeface="Calibri" panose="020F0502020204030204" pitchFamily="34" charset="0"/>
              </a:rPr>
              <a:t>palatalizace </a:t>
            </a:r>
            <a:r>
              <a:rPr lang="cs-CZ" sz="2000" dirty="0" smtClean="0">
                <a:latin typeface="Calibri" panose="020F0502020204030204" pitchFamily="34" charset="0"/>
              </a:rPr>
              <a:t>– výslovnost v sousedství předních vokálů, posouvá artikulaci konsonantu, zejména v nedbalé výslovnosti, např. [</a:t>
            </a:r>
            <a:r>
              <a:rPr lang="cs-CZ" sz="2000" dirty="0" err="1" smtClean="0">
                <a:latin typeface="Calibri" panose="020F0502020204030204" pitchFamily="34" charset="0"/>
              </a:rPr>
              <a:t>triki</a:t>
            </a:r>
            <a:r>
              <a:rPr lang="cs-CZ" sz="2000" dirty="0" smtClean="0">
                <a:latin typeface="Calibri" panose="020F0502020204030204" pitchFamily="34" charset="0"/>
              </a:rPr>
              <a:t>] </a:t>
            </a:r>
          </a:p>
          <a:p>
            <a:pPr>
              <a:buFontTx/>
              <a:buChar char="-"/>
            </a:pPr>
            <a:r>
              <a:rPr lang="cs-CZ" sz="2000" b="1" dirty="0" smtClean="0">
                <a:latin typeface="Calibri" panose="020F0502020204030204" pitchFamily="34" charset="0"/>
              </a:rPr>
              <a:t> asibilace</a:t>
            </a:r>
            <a:r>
              <a:rPr lang="cs-CZ" sz="2000" dirty="0" smtClean="0">
                <a:latin typeface="Calibri" panose="020F0502020204030204" pitchFamily="34" charset="0"/>
              </a:rPr>
              <a:t> – sykavkový šum, záležitost zejména slezských nářečí [</a:t>
            </a:r>
            <a:r>
              <a:rPr lang="cs-CZ" sz="2000" i="1" dirty="0" err="1" smtClean="0">
                <a:latin typeface="Calibri" panose="020F0502020204030204" pitchFamily="34" charset="0"/>
                <a:cs typeface="Times New Roman"/>
              </a:rPr>
              <a:t>ʒeťi</a:t>
            </a:r>
            <a:r>
              <a:rPr lang="cs-CZ" sz="2000" dirty="0" smtClean="0">
                <a:latin typeface="Calibri" panose="020F0502020204030204" pitchFamily="34" charset="0"/>
              </a:rPr>
              <a:t>] </a:t>
            </a:r>
          </a:p>
          <a:p>
            <a:pPr>
              <a:buFontTx/>
              <a:buChar char="-"/>
            </a:pPr>
            <a:r>
              <a:rPr lang="cs-CZ" sz="2000" b="1" dirty="0" smtClean="0">
                <a:latin typeface="Calibri" panose="020F0502020204030204" pitchFamily="34" charset="0"/>
              </a:rPr>
              <a:t> intervokalické oslabování </a:t>
            </a:r>
            <a:r>
              <a:rPr lang="cs-CZ" sz="2000" dirty="0" smtClean="0">
                <a:latin typeface="Calibri" panose="020F0502020204030204" pitchFamily="34" charset="0"/>
              </a:rPr>
              <a:t>– mezi dvěma vokály se určité konsonanty ztrácejí (h,j,v,l), je to záležitost nářečí nebo nespisovné výslovnosti (např. [</a:t>
            </a:r>
            <a:r>
              <a:rPr lang="cs-CZ" sz="2000" dirty="0" err="1" smtClean="0">
                <a:latin typeface="Calibri" panose="020F0502020204030204" pitchFamily="34" charset="0"/>
                <a:cs typeface="Times New Roman"/>
              </a:rPr>
              <a:t>lajce</a:t>
            </a:r>
            <a:r>
              <a:rPr lang="cs-CZ" sz="2000" dirty="0" smtClean="0">
                <a:latin typeface="Calibri" panose="020F0502020204030204" pitchFamily="34" charset="0"/>
              </a:rPr>
              <a:t>])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 </a:t>
            </a:r>
            <a:r>
              <a:rPr lang="cs-CZ" sz="2000" b="1" dirty="0" smtClean="0">
                <a:latin typeface="Calibri" panose="020F0502020204030204" pitchFamily="34" charset="0"/>
              </a:rPr>
              <a:t>změna výslovnosti neznělých souhlásek na znělé </a:t>
            </a:r>
            <a:r>
              <a:rPr lang="cs-CZ" sz="2000" dirty="0" smtClean="0">
                <a:latin typeface="Calibri" panose="020F0502020204030204" pitchFamily="34" charset="0"/>
              </a:rPr>
              <a:t>mezi samohláskami [</a:t>
            </a:r>
            <a:r>
              <a:rPr lang="cs-CZ" sz="2000" dirty="0" err="1" smtClean="0">
                <a:latin typeface="Calibri" panose="020F0502020204030204" pitchFamily="34" charset="0"/>
                <a:cs typeface="Times New Roman"/>
              </a:rPr>
              <a:t>dedektifka</a:t>
            </a:r>
            <a:r>
              <a:rPr lang="cs-CZ" sz="2000" dirty="0" smtClean="0">
                <a:latin typeface="Calibri" panose="020F0502020204030204" pitchFamily="34" charset="0"/>
              </a:rPr>
              <a:t>]; [</a:t>
            </a:r>
            <a:r>
              <a:rPr lang="cs-CZ" sz="2000" dirty="0" err="1" smtClean="0">
                <a:latin typeface="Calibri" panose="020F0502020204030204" pitchFamily="34" charset="0"/>
                <a:cs typeface="Times New Roman"/>
              </a:rPr>
              <a:t>plagát</a:t>
            </a:r>
            <a:r>
              <a:rPr lang="cs-CZ" sz="2000" dirty="0" smtClean="0">
                <a:latin typeface="Calibri" panose="020F0502020204030204" pitchFamily="34" charset="0"/>
              </a:rPr>
              <a:t>] </a:t>
            </a:r>
            <a:endParaRPr lang="cs-CZ" sz="20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endParaRPr lang="cs-CZ" sz="2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8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3582</TotalTime>
  <Words>991</Words>
  <Application>Microsoft Office PowerPoint</Application>
  <PresentationFormat>Předvádění na obrazovce (4:3)</PresentationFormat>
  <Paragraphs>136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Calibri</vt:lpstr>
      <vt:lpstr>Century Gothic</vt:lpstr>
      <vt:lpstr>Times New Roman</vt:lpstr>
      <vt:lpstr>Wingdings 2</vt:lpstr>
      <vt:lpstr>Austin</vt:lpstr>
      <vt:lpstr>Kapitoly  z fonetiky a fonologie českého jazyka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Lollok</cp:lastModifiedBy>
  <cp:revision>670</cp:revision>
  <dcterms:created xsi:type="dcterms:W3CDTF">2013-04-13T14:50:58Z</dcterms:created>
  <dcterms:modified xsi:type="dcterms:W3CDTF">2015-11-12T13:11:00Z</dcterms:modified>
</cp:coreProperties>
</file>