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7" r:id="rId3"/>
    <p:sldId id="286" r:id="rId4"/>
    <p:sldId id="288" r:id="rId5"/>
    <p:sldId id="291" r:id="rId6"/>
    <p:sldId id="282" r:id="rId7"/>
    <p:sldId id="292" r:id="rId8"/>
    <p:sldId id="293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378" y="856396"/>
            <a:ext cx="11501603" cy="2680833"/>
          </a:xfrm>
        </p:spPr>
        <p:txBody>
          <a:bodyPr/>
          <a:lstStyle/>
          <a:p>
            <a:r>
              <a:rPr lang="cs-CZ" sz="4400" dirty="0" err="1" smtClean="0"/>
              <a:t>Intermedialita</a:t>
            </a:r>
            <a:r>
              <a:rPr lang="cs-CZ" sz="4400" dirty="0" smtClean="0"/>
              <a:t> literárního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378" y="4468968"/>
            <a:ext cx="9362335" cy="1383827"/>
          </a:xfrm>
        </p:spPr>
        <p:txBody>
          <a:bodyPr/>
          <a:lstStyle/>
          <a:p>
            <a:r>
              <a:rPr lang="cs-CZ" dirty="0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3378" y="5286323"/>
            <a:ext cx="11367470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92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Související pojmy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intertextualita</a:t>
            </a:r>
            <a:endParaRPr lang="cs-CZ" dirty="0"/>
          </a:p>
          <a:p>
            <a:r>
              <a:rPr lang="cs-CZ" dirty="0"/>
              <a:t>- l</a:t>
            </a:r>
            <a:r>
              <a:rPr lang="cs-CZ" dirty="0" smtClean="0"/>
              <a:t>iterární </a:t>
            </a:r>
            <a:r>
              <a:rPr lang="cs-CZ" dirty="0" smtClean="0"/>
              <a:t>komparatistika (+ literární věda)</a:t>
            </a:r>
            <a:endParaRPr lang="cs-CZ" dirty="0" smtClean="0"/>
          </a:p>
          <a:p>
            <a:r>
              <a:rPr lang="cs-CZ" dirty="0" smtClean="0"/>
              <a:t>- sémiotika</a:t>
            </a:r>
          </a:p>
          <a:p>
            <a:r>
              <a:rPr lang="cs-CZ" dirty="0" smtClean="0"/>
              <a:t>- sémantika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18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Metoda srovnávání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obecná, univerzální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kontext1 x kontext2</a:t>
            </a:r>
          </a:p>
          <a:p>
            <a:r>
              <a:rPr lang="cs-CZ" dirty="0" smtClean="0"/>
              <a:t>- </a:t>
            </a:r>
            <a:r>
              <a:rPr lang="cs-CZ" dirty="0"/>
              <a:t>literární x </a:t>
            </a:r>
            <a:r>
              <a:rPr lang="cs-CZ" dirty="0" smtClean="0"/>
              <a:t>mimoliterární </a:t>
            </a:r>
          </a:p>
          <a:p>
            <a:r>
              <a:rPr lang="cs-CZ" dirty="0"/>
              <a:t>- </a:t>
            </a:r>
            <a:r>
              <a:rPr lang="cs-CZ" dirty="0" smtClean="0"/>
              <a:t>souměřitelnost</a:t>
            </a:r>
          </a:p>
          <a:p>
            <a:r>
              <a:rPr lang="cs-CZ" dirty="0" smtClean="0"/>
              <a:t>- cíl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56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Základní komparatistické pojmy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látka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motiv</a:t>
            </a:r>
          </a:p>
          <a:p>
            <a:r>
              <a:rPr lang="cs-CZ" dirty="0" smtClean="0"/>
              <a:t>- pramen</a:t>
            </a:r>
          </a:p>
          <a:p>
            <a:r>
              <a:rPr lang="cs-CZ" dirty="0"/>
              <a:t>- </a:t>
            </a:r>
            <a:r>
              <a:rPr lang="cs-CZ" dirty="0" smtClean="0"/>
              <a:t>zprostředkovatel</a:t>
            </a:r>
          </a:p>
          <a:p>
            <a:r>
              <a:rPr lang="cs-CZ" dirty="0" smtClean="0"/>
              <a:t>- recipient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62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Působení vlivů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PŮVODNOST --------------------- ZÁVISLOST  (</a:t>
            </a:r>
            <a:r>
              <a:rPr lang="cs-CZ" dirty="0" smtClean="0"/>
              <a:t>odvozenost)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37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Comparative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literary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studies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(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and </a:t>
            </a:r>
            <a:r>
              <a:rPr lang="cs-CZ" dirty="0" err="1" smtClean="0"/>
              <a:t>criticism</a:t>
            </a:r>
            <a:r>
              <a:rPr lang="cs-CZ" dirty="0" smtClean="0"/>
              <a:t>) in more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,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investigation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contrast</a:t>
            </a:r>
            <a:r>
              <a:rPr lang="cs-CZ" dirty="0" smtClean="0"/>
              <a:t>, analogy, </a:t>
            </a:r>
            <a:r>
              <a:rPr lang="cs-CZ" dirty="0" err="1" smtClean="0"/>
              <a:t>provenance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influence; </a:t>
            </a:r>
            <a:r>
              <a:rPr lang="cs-CZ" dirty="0" err="1" smtClean="0"/>
              <a:t>or</a:t>
            </a:r>
            <a:r>
              <a:rPr lang="cs-CZ" dirty="0" smtClean="0"/>
              <a:t> a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relations and </a:t>
            </a:r>
            <a:r>
              <a:rPr lang="cs-CZ" dirty="0" err="1" smtClean="0"/>
              <a:t>communications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. 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smtClean="0"/>
              <a:t>S. S. </a:t>
            </a:r>
            <a:r>
              <a:rPr lang="cs-CZ" dirty="0" err="1" smtClean="0"/>
              <a:t>Prawes</a:t>
            </a:r>
            <a:r>
              <a:rPr lang="cs-CZ" dirty="0" smtClean="0"/>
              <a:t>.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) 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17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vztah/kontakt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vliv/recepce; působení/napodobení</a:t>
            </a:r>
          </a:p>
          <a:p>
            <a:r>
              <a:rPr lang="cs-CZ" dirty="0" smtClean="0"/>
              <a:t>- reminiscence</a:t>
            </a:r>
          </a:p>
          <a:p>
            <a:r>
              <a:rPr lang="cs-CZ" dirty="0"/>
              <a:t>- </a:t>
            </a:r>
            <a:r>
              <a:rPr lang="cs-CZ" dirty="0" smtClean="0"/>
              <a:t>citát</a:t>
            </a:r>
          </a:p>
          <a:p>
            <a:r>
              <a:rPr lang="cs-CZ" dirty="0" smtClean="0"/>
              <a:t>- parafráze</a:t>
            </a:r>
          </a:p>
          <a:p>
            <a:r>
              <a:rPr lang="cs-CZ" dirty="0"/>
              <a:t>- </a:t>
            </a:r>
            <a:r>
              <a:rPr lang="cs-CZ" dirty="0" smtClean="0"/>
              <a:t>narážka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46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 - pokračování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nové zpracování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ohlas a variace</a:t>
            </a:r>
          </a:p>
          <a:p>
            <a:r>
              <a:rPr lang="cs-CZ" dirty="0" smtClean="0"/>
              <a:t>- výpůjčka</a:t>
            </a:r>
          </a:p>
          <a:p>
            <a:r>
              <a:rPr lang="cs-CZ" dirty="0"/>
              <a:t>- n</a:t>
            </a:r>
            <a:r>
              <a:rPr lang="cs-CZ" dirty="0" smtClean="0"/>
              <a:t>apodobení (imitace)</a:t>
            </a:r>
          </a:p>
          <a:p>
            <a:r>
              <a:rPr lang="cs-CZ" dirty="0" smtClean="0"/>
              <a:t>- </a:t>
            </a:r>
            <a:r>
              <a:rPr lang="cs-CZ" dirty="0"/>
              <a:t>t</a:t>
            </a:r>
            <a:r>
              <a:rPr lang="cs-CZ" dirty="0" smtClean="0"/>
              <a:t>ransplantace (přenesení)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208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1" dirty="0" smtClean="0"/>
              <a:t>Děkuji za pozornost!</a:t>
            </a:r>
            <a:br>
              <a:rPr lang="cs-CZ" sz="5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marek.lollok@seznam.cz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2389</TotalTime>
  <Words>181</Words>
  <Application>Microsoft Office PowerPoint</Application>
  <PresentationFormat>Vlastní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Metropolitní</vt:lpstr>
      <vt:lpstr>Intermedialita literárního díla</vt:lpstr>
      <vt:lpstr>Související pojmy</vt:lpstr>
      <vt:lpstr>Metoda srovnávání</vt:lpstr>
      <vt:lpstr>Základní komparatistické pojmy</vt:lpstr>
      <vt:lpstr>Působení vlivů</vt:lpstr>
      <vt:lpstr>Comparative literary studies</vt:lpstr>
      <vt:lpstr>Druhy a stupně tematických shod</vt:lpstr>
      <vt:lpstr>Druhy a stupně tematických shod - pokračování</vt:lpstr>
      <vt:lpstr>Děkuji za pozornost!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Vrbová</cp:lastModifiedBy>
  <cp:revision>128</cp:revision>
  <dcterms:created xsi:type="dcterms:W3CDTF">2015-09-01T15:06:33Z</dcterms:created>
  <dcterms:modified xsi:type="dcterms:W3CDTF">2015-09-29T12:07:40Z</dcterms:modified>
</cp:coreProperties>
</file>