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7" r:id="rId3"/>
    <p:sldId id="286" r:id="rId4"/>
    <p:sldId id="288" r:id="rId5"/>
    <p:sldId id="291" r:id="rId6"/>
    <p:sldId id="282" r:id="rId7"/>
    <p:sldId id="292" r:id="rId8"/>
    <p:sldId id="293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0171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755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2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32576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0596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69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4623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285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779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118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 cstate="print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082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DB52557-F80F-4A37-B2E1-5E9F1AE46411}" type="datetimeFigureOut">
              <a:rPr lang="cs-CZ" smtClean="0"/>
              <a:pPr/>
              <a:t>29.9.2015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D443F30-856A-4230-BF7D-45DC9CFE9F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6763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378" y="856396"/>
            <a:ext cx="11501603" cy="2680833"/>
          </a:xfrm>
        </p:spPr>
        <p:txBody>
          <a:bodyPr/>
          <a:lstStyle/>
          <a:p>
            <a:r>
              <a:rPr lang="cs-CZ" sz="4400" dirty="0" err="1" smtClean="0"/>
              <a:t>Intermedialita</a:t>
            </a:r>
            <a:r>
              <a:rPr lang="cs-CZ" sz="4400" dirty="0" smtClean="0"/>
              <a:t> literárního díla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378" y="4468968"/>
            <a:ext cx="9362335" cy="1383827"/>
          </a:xfrm>
        </p:spPr>
        <p:txBody>
          <a:bodyPr/>
          <a:lstStyle/>
          <a:p>
            <a:r>
              <a:rPr lang="cs-CZ" dirty="0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33378" y="5286323"/>
            <a:ext cx="11367470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92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Související pojmy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intertextualita</a:t>
            </a:r>
            <a:endParaRPr lang="cs-CZ" dirty="0"/>
          </a:p>
          <a:p>
            <a:r>
              <a:rPr lang="cs-CZ" dirty="0"/>
              <a:t>- l</a:t>
            </a:r>
            <a:r>
              <a:rPr lang="cs-CZ" dirty="0" smtClean="0"/>
              <a:t>iterární </a:t>
            </a:r>
            <a:r>
              <a:rPr lang="cs-CZ" dirty="0" smtClean="0"/>
              <a:t>komparatistika (+ literární věda)</a:t>
            </a:r>
            <a:endParaRPr lang="cs-CZ" dirty="0" smtClean="0"/>
          </a:p>
          <a:p>
            <a:r>
              <a:rPr lang="cs-CZ" dirty="0" smtClean="0"/>
              <a:t>- sémiotika</a:t>
            </a:r>
          </a:p>
          <a:p>
            <a:r>
              <a:rPr lang="cs-CZ" dirty="0" smtClean="0"/>
              <a:t>- sémantika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188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Metoda srovnávání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obecná, univerzální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kontext1 x kontext2</a:t>
            </a:r>
          </a:p>
          <a:p>
            <a:r>
              <a:rPr lang="cs-CZ" dirty="0" smtClean="0"/>
              <a:t>- </a:t>
            </a:r>
            <a:r>
              <a:rPr lang="cs-CZ" dirty="0"/>
              <a:t>literární x </a:t>
            </a:r>
            <a:r>
              <a:rPr lang="cs-CZ" dirty="0" smtClean="0"/>
              <a:t>mimoliterární </a:t>
            </a:r>
          </a:p>
          <a:p>
            <a:r>
              <a:rPr lang="cs-CZ" dirty="0"/>
              <a:t>- </a:t>
            </a:r>
            <a:r>
              <a:rPr lang="cs-CZ" dirty="0" smtClean="0"/>
              <a:t>souměřitelnost</a:t>
            </a:r>
          </a:p>
          <a:p>
            <a:r>
              <a:rPr lang="cs-CZ" dirty="0" smtClean="0"/>
              <a:t>- cíl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56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Základní komparatistické pojmy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látka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motiv</a:t>
            </a:r>
          </a:p>
          <a:p>
            <a:r>
              <a:rPr lang="cs-CZ" dirty="0" smtClean="0"/>
              <a:t>- pramen</a:t>
            </a:r>
          </a:p>
          <a:p>
            <a:r>
              <a:rPr lang="cs-CZ" dirty="0"/>
              <a:t>- </a:t>
            </a:r>
            <a:r>
              <a:rPr lang="cs-CZ" dirty="0" smtClean="0"/>
              <a:t>zprostředkovatel</a:t>
            </a:r>
          </a:p>
          <a:p>
            <a:r>
              <a:rPr lang="cs-CZ" dirty="0" smtClean="0"/>
              <a:t>- recipient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62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Působení vlivů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smtClean="0"/>
              <a:t>PŮVODNOST --------------------- ZÁVISLOST  (</a:t>
            </a:r>
            <a:r>
              <a:rPr lang="cs-CZ" dirty="0" smtClean="0"/>
              <a:t>odvozenost)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1379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err="1" smtClean="0"/>
              <a:t>Comparative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literary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studies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r>
              <a:rPr lang="cs-CZ" dirty="0" smtClean="0"/>
              <a:t> (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and </a:t>
            </a:r>
            <a:r>
              <a:rPr lang="cs-CZ" dirty="0" err="1" smtClean="0"/>
              <a:t>criticism</a:t>
            </a:r>
            <a:r>
              <a:rPr lang="cs-CZ" dirty="0" smtClean="0"/>
              <a:t>) in more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, </a:t>
            </a:r>
            <a:r>
              <a:rPr lang="cs-CZ" dirty="0" err="1" smtClean="0"/>
              <a:t>through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investigation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contrast</a:t>
            </a:r>
            <a:r>
              <a:rPr lang="cs-CZ" dirty="0" smtClean="0"/>
              <a:t>, analogy, </a:t>
            </a:r>
            <a:r>
              <a:rPr lang="cs-CZ" dirty="0" err="1" smtClean="0"/>
              <a:t>provenance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influence; </a:t>
            </a:r>
            <a:r>
              <a:rPr lang="cs-CZ" dirty="0" err="1" smtClean="0"/>
              <a:t>or</a:t>
            </a:r>
            <a:r>
              <a:rPr lang="cs-CZ" dirty="0" smtClean="0"/>
              <a:t> a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relations and </a:t>
            </a:r>
            <a:r>
              <a:rPr lang="cs-CZ" dirty="0" err="1" smtClean="0"/>
              <a:t>communications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more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speak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languages</a:t>
            </a:r>
            <a:r>
              <a:rPr lang="cs-CZ" dirty="0" smtClean="0"/>
              <a:t>.  </a:t>
            </a:r>
            <a:endParaRPr lang="cs-CZ" dirty="0" smtClean="0"/>
          </a:p>
          <a:p>
            <a:r>
              <a:rPr lang="cs-CZ" dirty="0" smtClean="0"/>
              <a:t>(</a:t>
            </a:r>
            <a:r>
              <a:rPr lang="cs-CZ" dirty="0" smtClean="0"/>
              <a:t>S. S. </a:t>
            </a:r>
            <a:r>
              <a:rPr lang="cs-CZ" dirty="0" err="1" smtClean="0"/>
              <a:t>Prawes</a:t>
            </a:r>
            <a:r>
              <a:rPr lang="cs-CZ" dirty="0" smtClean="0"/>
              <a:t>. </a:t>
            </a: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) 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4175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vztah/kontakt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vliv/recepce; působení/napodobení</a:t>
            </a:r>
          </a:p>
          <a:p>
            <a:r>
              <a:rPr lang="cs-CZ" dirty="0" smtClean="0"/>
              <a:t>- reminiscence</a:t>
            </a:r>
          </a:p>
          <a:p>
            <a:r>
              <a:rPr lang="cs-CZ" dirty="0"/>
              <a:t>- </a:t>
            </a:r>
            <a:r>
              <a:rPr lang="cs-CZ" dirty="0" smtClean="0"/>
              <a:t>citát</a:t>
            </a:r>
          </a:p>
          <a:p>
            <a:r>
              <a:rPr lang="cs-CZ" dirty="0" smtClean="0"/>
              <a:t>- parafráze</a:t>
            </a:r>
          </a:p>
          <a:p>
            <a:r>
              <a:rPr lang="cs-CZ" dirty="0"/>
              <a:t>- </a:t>
            </a:r>
            <a:r>
              <a:rPr lang="cs-CZ" dirty="0" smtClean="0"/>
              <a:t>narážka</a:t>
            </a:r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6468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3504" y="478972"/>
            <a:ext cx="10782300" cy="696686"/>
          </a:xfrm>
        </p:spPr>
        <p:txBody>
          <a:bodyPr/>
          <a:lstStyle/>
          <a:p>
            <a:r>
              <a:rPr lang="cs-CZ" sz="4000" b="1" dirty="0" smtClean="0"/>
              <a:t>Druhy a stupně tematických shod - pokračování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3504" y="1436914"/>
            <a:ext cx="11297344" cy="5254172"/>
          </a:xfrm>
        </p:spPr>
        <p:txBody>
          <a:bodyPr>
            <a:normAutofit/>
          </a:bodyPr>
          <a:lstStyle/>
          <a:p>
            <a:r>
              <a:rPr lang="cs-CZ" dirty="0"/>
              <a:t>- </a:t>
            </a:r>
            <a:r>
              <a:rPr lang="cs-CZ" dirty="0" smtClean="0"/>
              <a:t>nové zpracování</a:t>
            </a:r>
            <a:endParaRPr lang="cs-CZ" dirty="0"/>
          </a:p>
          <a:p>
            <a:r>
              <a:rPr lang="cs-CZ" dirty="0"/>
              <a:t>- </a:t>
            </a:r>
            <a:r>
              <a:rPr lang="cs-CZ" dirty="0" smtClean="0"/>
              <a:t>ohlas a variace</a:t>
            </a:r>
          </a:p>
          <a:p>
            <a:r>
              <a:rPr lang="cs-CZ" dirty="0" smtClean="0"/>
              <a:t>- výpůjčka</a:t>
            </a:r>
          </a:p>
          <a:p>
            <a:r>
              <a:rPr lang="cs-CZ" dirty="0"/>
              <a:t>- n</a:t>
            </a:r>
            <a:r>
              <a:rPr lang="cs-CZ" dirty="0" smtClean="0"/>
              <a:t>apodobení (imitace)</a:t>
            </a:r>
          </a:p>
          <a:p>
            <a:r>
              <a:rPr lang="cs-CZ" dirty="0" smtClean="0"/>
              <a:t>- </a:t>
            </a:r>
            <a:r>
              <a:rPr lang="cs-CZ" dirty="0"/>
              <a:t>t</a:t>
            </a:r>
            <a:r>
              <a:rPr lang="cs-CZ" dirty="0" smtClean="0"/>
              <a:t>ransplantace (přenesení)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208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b="1" dirty="0" smtClean="0"/>
              <a:t>Děkuji za pozornost!</a:t>
            </a:r>
            <a:br>
              <a:rPr lang="cs-CZ" sz="5000" b="1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Marek </a:t>
            </a:r>
            <a:r>
              <a:rPr lang="cs-CZ" dirty="0" err="1"/>
              <a:t>Lollok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 </a:t>
            </a:r>
            <a:r>
              <a:rPr lang="cs-CZ" dirty="0" smtClean="0"/>
              <a:t>MU</a:t>
            </a:r>
          </a:p>
          <a:p>
            <a:r>
              <a:rPr lang="cs-CZ" dirty="0" smtClean="0"/>
              <a:t>marek.lollok@seznam.cz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67512" y="5286323"/>
            <a:ext cx="11233336" cy="1132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48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ní">
  <a:themeElements>
    <a:clrScheme name="Metropolitní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ní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ní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TM03457491[[fn=Metropolitní]]</Template>
  <TotalTime>2389</TotalTime>
  <Words>181</Words>
  <Application>Microsoft Office PowerPoint</Application>
  <PresentationFormat>Vlastní</PresentationFormat>
  <Paragraphs>40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Metropolitní</vt:lpstr>
      <vt:lpstr>Intermedialita literárního díla</vt:lpstr>
      <vt:lpstr>Související pojmy</vt:lpstr>
      <vt:lpstr>Metoda srovnávání</vt:lpstr>
      <vt:lpstr>Základní komparatistické pojmy</vt:lpstr>
      <vt:lpstr>Působení vlivů</vt:lpstr>
      <vt:lpstr>Comparative literary studies</vt:lpstr>
      <vt:lpstr>Druhy a stupně tematických shod</vt:lpstr>
      <vt:lpstr>Druhy a stupně tematických shod - pokračování</vt:lpstr>
      <vt:lpstr>Děkuji za pozornost!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Hledání hodnot a měřítek: chaos či soulad v české polistopadové literární kritice?  K diskuzím o reflexi české literatury  na počátku 90. let 20. století</dc:title>
  <dc:creator>Pavlína Sedláčková</dc:creator>
  <cp:lastModifiedBy>Vrbová</cp:lastModifiedBy>
  <cp:revision>128</cp:revision>
  <dcterms:created xsi:type="dcterms:W3CDTF">2015-09-01T15:06:33Z</dcterms:created>
  <dcterms:modified xsi:type="dcterms:W3CDTF">2015-09-29T12:07:40Z</dcterms:modified>
</cp:coreProperties>
</file>