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7" r:id="rId3"/>
    <p:sldId id="295" r:id="rId4"/>
    <p:sldId id="296" r:id="rId5"/>
    <p:sldId id="291" r:id="rId6"/>
    <p:sldId id="297" r:id="rId7"/>
    <p:sldId id="298" r:id="rId8"/>
    <p:sldId id="294" r:id="rId9"/>
    <p:sldId id="300" r:id="rId10"/>
    <p:sldId id="299" r:id="rId11"/>
    <p:sldId id="288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378" y="856396"/>
            <a:ext cx="11501603" cy="2680833"/>
          </a:xfrm>
        </p:spPr>
        <p:txBody>
          <a:bodyPr/>
          <a:lstStyle/>
          <a:p>
            <a:r>
              <a:rPr lang="cs-CZ" sz="4400" dirty="0" err="1" smtClean="0"/>
              <a:t>Intermedialita</a:t>
            </a:r>
            <a:r>
              <a:rPr lang="cs-CZ" sz="4400" dirty="0" smtClean="0"/>
              <a:t> literárního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378" y="4468968"/>
            <a:ext cx="9362335" cy="1383827"/>
          </a:xfrm>
        </p:spPr>
        <p:txBody>
          <a:bodyPr/>
          <a:lstStyle/>
          <a:p>
            <a:r>
              <a:rPr lang="cs-CZ" dirty="0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3378" y="5286323"/>
            <a:ext cx="11367470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2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Adaptace literárního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lze/do jaké míry oddělit formu od obsahu?</a:t>
            </a:r>
          </a:p>
          <a:p>
            <a:r>
              <a:rPr lang="cs-CZ" dirty="0"/>
              <a:t>- </a:t>
            </a:r>
            <a:r>
              <a:rPr lang="cs-CZ" dirty="0" err="1" smtClean="0"/>
              <a:t>logocentrismus</a:t>
            </a:r>
            <a:r>
              <a:rPr lang="cs-CZ" dirty="0" smtClean="0"/>
              <a:t>/jiné </a:t>
            </a:r>
            <a:r>
              <a:rPr lang="cs-CZ" dirty="0" smtClean="0"/>
              <a:t>formy (posun </a:t>
            </a:r>
            <a:r>
              <a:rPr lang="cs-CZ" dirty="0"/>
              <a:t>od ne-vizuálního média k </a:t>
            </a:r>
            <a:r>
              <a:rPr lang="cs-CZ" dirty="0" smtClean="0"/>
              <a:t>vizuálním)</a:t>
            </a:r>
          </a:p>
          <a:p>
            <a:r>
              <a:rPr lang="cs-CZ" dirty="0" smtClean="0"/>
              <a:t>- „komparativní stylistika dvou médií“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46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Adaptační vztah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t</a:t>
            </a:r>
            <a:r>
              <a:rPr lang="cs-CZ" dirty="0" smtClean="0"/>
              <a:t>eorie věrnosti</a:t>
            </a:r>
            <a:endParaRPr lang="cs-CZ" dirty="0"/>
          </a:p>
          <a:p>
            <a:r>
              <a:rPr lang="cs-CZ" dirty="0"/>
              <a:t>- t</a:t>
            </a:r>
            <a:r>
              <a:rPr lang="cs-CZ" dirty="0" smtClean="0"/>
              <a:t>eorie </a:t>
            </a:r>
            <a:r>
              <a:rPr lang="cs-CZ" dirty="0" smtClean="0"/>
              <a:t>ekvivalence</a:t>
            </a:r>
            <a:endParaRPr lang="cs-CZ" dirty="0" smtClean="0"/>
          </a:p>
          <a:p>
            <a:r>
              <a:rPr lang="cs-CZ" dirty="0" smtClean="0"/>
              <a:t>- „komparativní stylistika dvou médií“</a:t>
            </a:r>
          </a:p>
          <a:p>
            <a:r>
              <a:rPr lang="cs-CZ" dirty="0" smtClean="0"/>
              <a:t>- otázka priority a hodnoty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b="1" dirty="0" smtClean="0"/>
              <a:t>Děkuji za pozornost!</a:t>
            </a:r>
            <a:br>
              <a:rPr lang="cs-CZ" sz="5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marek.lollok@seznam.cz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Struktura přirovnání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comparandum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comparatum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t</a:t>
            </a:r>
            <a:r>
              <a:rPr lang="cs-CZ" dirty="0" err="1" smtClean="0"/>
              <a:t>ertium</a:t>
            </a:r>
            <a:r>
              <a:rPr lang="cs-CZ" dirty="0" smtClean="0"/>
              <a:t> </a:t>
            </a:r>
            <a:r>
              <a:rPr lang="cs-CZ" dirty="0" err="1" smtClean="0"/>
              <a:t>comparationis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8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- reminiscence;</a:t>
            </a:r>
          </a:p>
          <a:p>
            <a:r>
              <a:rPr lang="cs-CZ" dirty="0"/>
              <a:t>- </a:t>
            </a:r>
            <a:r>
              <a:rPr lang="cs-CZ" dirty="0" smtClean="0"/>
              <a:t>citát; </a:t>
            </a:r>
          </a:p>
          <a:p>
            <a:r>
              <a:rPr lang="cs-CZ" dirty="0" smtClean="0"/>
              <a:t>- parafráze;</a:t>
            </a:r>
          </a:p>
          <a:p>
            <a:r>
              <a:rPr lang="cs-CZ" dirty="0"/>
              <a:t>- </a:t>
            </a:r>
            <a:r>
              <a:rPr lang="cs-CZ" dirty="0" smtClean="0"/>
              <a:t>narážka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07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 - pokračování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nové zpracování (vč. adaptací, dramatizací, převyprávění, parodií, adaptací aj.);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ohlas a variace;</a:t>
            </a:r>
          </a:p>
          <a:p>
            <a:r>
              <a:rPr lang="cs-CZ" dirty="0" smtClean="0"/>
              <a:t>- </a:t>
            </a:r>
            <a:r>
              <a:rPr lang="cs-CZ" dirty="0"/>
              <a:t>výpůjčka; https://www.youtube.com/watch?v=QDV9iZviEiM</a:t>
            </a:r>
            <a:endParaRPr lang="cs-CZ" dirty="0" smtClean="0"/>
          </a:p>
          <a:p>
            <a:r>
              <a:rPr lang="cs-CZ" dirty="0"/>
              <a:t>- n</a:t>
            </a:r>
            <a:r>
              <a:rPr lang="cs-CZ" dirty="0" smtClean="0"/>
              <a:t>apodobení (imitace);</a:t>
            </a:r>
          </a:p>
          <a:p>
            <a:r>
              <a:rPr lang="cs-CZ" dirty="0" smtClean="0"/>
              <a:t>- </a:t>
            </a:r>
            <a:r>
              <a:rPr lang="cs-CZ" dirty="0"/>
              <a:t>t</a:t>
            </a:r>
            <a:r>
              <a:rPr lang="cs-CZ" dirty="0" smtClean="0"/>
              <a:t>ransplantace (přenesení)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2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Působení vlivů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PŮVODNOST --------------------- ZÁVISLOST  (odvozenost)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7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O původnosti (literárního)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r</a:t>
            </a:r>
            <a:r>
              <a:rPr lang="cs-CZ" dirty="0" smtClean="0"/>
              <a:t>elativnost původnosti díla</a:t>
            </a:r>
            <a:endParaRPr lang="cs-CZ" dirty="0"/>
          </a:p>
          <a:p>
            <a:r>
              <a:rPr lang="cs-CZ" dirty="0"/>
              <a:t>- v</a:t>
            </a:r>
            <a:r>
              <a:rPr lang="cs-CZ" dirty="0" smtClean="0"/>
              <a:t>ztah k dobové normě</a:t>
            </a:r>
          </a:p>
          <a:p>
            <a:r>
              <a:rPr lang="cs-CZ" dirty="0" smtClean="0"/>
              <a:t>- </a:t>
            </a:r>
            <a:r>
              <a:rPr lang="cs-CZ" dirty="0"/>
              <a:t>s</a:t>
            </a:r>
            <a:r>
              <a:rPr lang="cs-CZ" dirty="0" smtClean="0"/>
              <a:t>ouvislost s konkrétním časem a místem</a:t>
            </a:r>
          </a:p>
          <a:p>
            <a:r>
              <a:rPr lang="cs-CZ" dirty="0"/>
              <a:t>- p</a:t>
            </a:r>
            <a:r>
              <a:rPr lang="cs-CZ" dirty="0" smtClean="0"/>
              <a:t>ůvodnost jako hodnotící kritérium: Je „závislé“ dílo méně hodnotné než jeho pramen?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1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O původnosti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„Tak jako ve vědě je možný pokrok jen kooperací, tj. přejímáním a dalším rozvíjením poznatků mnoha badatelů, i v oblasti umění jde o kooperaci, která se v důsledku snazších komunikací a kulturní výměny stává stále širší /…/ A jako ve vědě nepodceňujeme badatele proto, že vyšel ze starších </a:t>
            </a:r>
            <a:r>
              <a:rPr lang="cs-CZ" dirty="0" smtClean="0"/>
              <a:t>poznatků (a </a:t>
            </a:r>
            <a:r>
              <a:rPr lang="cs-CZ" dirty="0" smtClean="0"/>
              <a:t>dodejme ještě: z cizích poznatků), i v literárním životě musíme přebírání („působení“) pokládat za zcela normální zjev.“  </a:t>
            </a:r>
          </a:p>
          <a:p>
            <a:r>
              <a:rPr lang="cs-CZ" dirty="0" smtClean="0"/>
              <a:t>(J. Hrabák – Literární komparatistika, s. 91) 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4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Typy intermediálních referencí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Explicitní – odkazuje na cizí médium vlastními </a:t>
            </a:r>
            <a:r>
              <a:rPr lang="cs-CZ" dirty="0" smtClean="0"/>
              <a:t>prostředky (např.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Implicitní – dílo vlastními prostředky napodobuje cizí médium a sugeruje tak  jeho přítomnost, která však nikdy nemůže být </a:t>
            </a:r>
            <a:r>
              <a:rPr lang="cs-CZ" dirty="0" smtClean="0"/>
              <a:t>realizována (např.</a:t>
            </a:r>
            <a:endParaRPr lang="cs-CZ" dirty="0" smtClean="0"/>
          </a:p>
          <a:p>
            <a:pPr marL="514350" indent="-514350">
              <a:buAutoNum type="alphaLcParenR"/>
            </a:pPr>
            <a:endParaRPr lang="cs-CZ" dirty="0" smtClean="0"/>
          </a:p>
          <a:p>
            <a:r>
              <a:rPr lang="cs-CZ" dirty="0" smtClean="0"/>
              <a:t>(Werner Wolf, </a:t>
            </a:r>
            <a:r>
              <a:rPr lang="cs-CZ" dirty="0" err="1" smtClean="0"/>
              <a:t>Musicalization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Fiction) 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Kompozice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fabule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syžet</a:t>
            </a:r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81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2849</TotalTime>
  <Words>329</Words>
  <Application>Microsoft Office PowerPoint</Application>
  <PresentationFormat>Širokoúhlá obrazovka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 Light</vt:lpstr>
      <vt:lpstr>Metropolitní</vt:lpstr>
      <vt:lpstr>Intermedialita literárního díla</vt:lpstr>
      <vt:lpstr>Struktura přirovnání </vt:lpstr>
      <vt:lpstr>Druhy a stupně tematických shod</vt:lpstr>
      <vt:lpstr>Druhy a stupně tematických shod - pokračování</vt:lpstr>
      <vt:lpstr>Působení vlivů</vt:lpstr>
      <vt:lpstr>O původnosti (literárního) díla</vt:lpstr>
      <vt:lpstr>O původnosti </vt:lpstr>
      <vt:lpstr>Typy intermediálních referencí</vt:lpstr>
      <vt:lpstr>Kompozice díla</vt:lpstr>
      <vt:lpstr>Adaptace literárního díla</vt:lpstr>
      <vt:lpstr>Adaptační vztah</vt:lpstr>
      <vt:lpstr>Děkuji za pozornost!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Pavlína Sedláčková</cp:lastModifiedBy>
  <cp:revision>153</cp:revision>
  <dcterms:created xsi:type="dcterms:W3CDTF">2015-09-01T15:06:33Z</dcterms:created>
  <dcterms:modified xsi:type="dcterms:W3CDTF">2015-10-13T11:09:13Z</dcterms:modified>
</cp:coreProperties>
</file>