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6" autoAdjust="0"/>
    <p:restoredTop sz="55130" autoAdjust="0"/>
  </p:normalViewPr>
  <p:slideViewPr>
    <p:cSldViewPr snapToGrid="0" showGuides="1">
      <p:cViewPr varScale="1">
        <p:scale>
          <a:sx n="44" d="100"/>
          <a:sy n="44" d="100"/>
        </p:scale>
        <p:origin x="13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"/>
    </p:cViewPr>
  </p:sorterViewPr>
  <p:notesViewPr>
    <p:cSldViewPr snapToGrid="0" showGuides="1">
      <p:cViewPr varScale="1">
        <p:scale>
          <a:sx n="92" d="100"/>
          <a:sy n="92" d="100"/>
        </p:scale>
        <p:origin x="283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701B7F2-C628-4523-B059-CF0747A6BD4D}" type="datetime1">
              <a:rPr lang="cs-CZ" smtClean="0"/>
              <a:pPr algn="r" rtl="0"/>
              <a:t>28. 9. 2015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F9FBD29-0871-4C63-8BBC-421FA5C2CFCA}" type="datetime1">
              <a:rPr lang="cs-CZ" smtClean="0"/>
              <a:pPr/>
              <a:t>28. 9. 2015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 udává, kolik zářivé energie hvězdy projde za sekundu plochou o obsahu  natočenou kolmo ke směru ke hvězdě: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21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6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všechny dnes pozorované struktury jsou složeny z kvarků a leptonů navzájem spojených jen 4 mi interakcemi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3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0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87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Reliktní záření představuje rozpínáním vesmíru vychladlé světlo pocházející ze žhavé látky, kterou byl vesmír vyplněn, když byl mnohem menší než dnes a kdy konečně vychladl natolik aby se stal průhledným pro elektromagnetické vlny.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44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9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70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57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98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8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20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Přímé svědky dějů z epochy inflace by ovšem měly představovat gravitační vlny, protože poté, co se během inflace stanou z virtuálních fluktuací skutečnými poruchami gravitačního pole, se mohou bez překážek šířit vesmírem. I když během rozpínání vesmíru zeslábly natolik, že nejsou v dosahu současných pokusů o přímou detekci gravitačních vln, zdá se, že primordiální gravitační vlny mohou zanechat měřitelný otisk v poli polarizací CMB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741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7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06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Předpokládá se, že vesmír je homogenní (všude stejný) a izotropní (stejný ve všech směrech) a že se rozpíná ve všech svých bodech.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68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5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898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Do zástupných symbolů zadejte vlastní otázky a odpovědi. Pro referenci můžete dolů přidat kategorii a bodovou hodnotu.</a:t>
            </a:r>
          </a:p>
          <a:p>
            <a:pPr rtl="0"/>
            <a:endParaRPr lang="cs-CZ" noProof="0" dirty="0" smtClean="0"/>
          </a:p>
          <a:p>
            <a:pPr rtl="0"/>
            <a:r>
              <a:rPr lang="cs" dirty="0" smtClean="0"/>
              <a:t>V </a:t>
            </a:r>
            <a:r>
              <a:rPr lang="cs" dirty="0"/>
              <a:t>zobrazení prezentace pak výběrem trojúhelníkové ikony vpravo zobrazíte odpověď. Výběrem trojúhelníkové ikony vlevo se vrátíte na snímek s herním plánem.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1Gly-300Mpc-9.46073047258 x 10+21 kilometrů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494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610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716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655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495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92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236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53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175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7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Do zástupných symbolů zadejte vlastní otázky a odpovědi. Pro referenci můžete dolů přidat kategorii a bodovou hodnotu.</a:t>
            </a:r>
          </a:p>
          <a:p>
            <a:pPr rtl="0"/>
            <a:endParaRPr lang="cs-CZ" noProof="0" dirty="0" smtClean="0"/>
          </a:p>
          <a:p>
            <a:pPr rtl="0"/>
            <a:r>
              <a:rPr lang="cs" dirty="0" smtClean="0"/>
              <a:t>V </a:t>
            </a:r>
            <a:r>
              <a:rPr lang="cs" dirty="0"/>
              <a:t>zobrazení prezentace se pak výběrem trojúhelníkové ikony vlevo vrátíte na snímek s herním plánem. </a:t>
            </a:r>
          </a:p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170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11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508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346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108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37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6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7409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Průměrná hustota vesmíru představuje jedno z čísel, které kosmology velmi zajímá, neboť se od její hodnoty odvíjí zejména budoucnost našeho vesmíru. Pokud by byla tato hustota větší než tzv. kritická hustota, začal by se vesmír v určitém okamžiku smršťovat, zatímco pokud je hustota menší než kritická, bude se rozpínat navždy.</a:t>
            </a:r>
          </a:p>
          <a:p>
            <a:endParaRPr lang="cs-CZ" dirty="0" smtClean="0"/>
          </a:p>
          <a:p>
            <a:r>
              <a:rPr lang="cs-CZ" dirty="0" smtClean="0"/>
              <a:t>V současnosti se kritická hustota odhaduje na pět atomů v metru krychlovém (tedy 8 × 10−27 kg.m−3), </a:t>
            </a:r>
          </a:p>
          <a:p>
            <a:r>
              <a:rPr lang="cs-CZ" dirty="0" smtClean="0"/>
              <a:t>zatímco reálná průměrná hustota hmoty ve vesmíru se odhaduje na 0,2 atomu v metru krychlovém. </a:t>
            </a:r>
          </a:p>
          <a:p>
            <a:r>
              <a:rPr lang="cs-CZ" dirty="0" smtClean="0"/>
              <a:t>Hustotě však přispívá ještě ne zcela pochopená skrytá látka (temná hmota) a též temná energie. Podle současných měření je průměrná hustota všech komponent vesmíru v rámci přesnosti měření přesně kritická, vesmír je proto v podstatě plochý. Jeho neustálé rozpínání zabezpečuje přebytek temné energie s odpudivým </a:t>
            </a:r>
            <a:r>
              <a:rPr lang="cs-CZ" dirty="0" err="1" smtClean="0"/>
              <a:t>účinkem.Hustota</a:t>
            </a:r>
            <a:r>
              <a:rPr lang="cs-CZ" dirty="0" smtClean="0"/>
              <a:t> „kosmického vakua“ se však od předchozí hodnoty místně odchyluje, větší je přirozeně v rámci galaxií. </a:t>
            </a:r>
          </a:p>
          <a:p>
            <a:r>
              <a:rPr lang="cs-CZ" dirty="0" smtClean="0"/>
              <a:t>V okolí Země činí průměrná hustota 1–10 atomů v kubickém centimetru, což je shodou okolností i přibližně průměrná hustota prostoru v Galaxii; ta se však od uvedené hodnoty místně odchyluje i tisíckrát na obě strany. </a:t>
            </a:r>
          </a:p>
          <a:p>
            <a:r>
              <a:rPr lang="cs-CZ" dirty="0" smtClean="0"/>
              <a:t>Absolutní prázdno však nikde ve vesmíru nenajdeme. I v naprostém prázdnu neustále vznikají páry částice–antičástice, které téměř okamžitě anihilují. Odborníci mluví o fluktuacích vakua nebo o energii vakua. K pochopení těchto jevů je zapotřebí se zabývat moderními fyzikálními teoriemi, především kvantovou teorií a kvantovou chromodynamikou.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635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6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První hvězdy se zřejmě zrodily poměrně záhy po Velkém třesku – důkazy však máme pouze nepřímé. Malé odchylky mikrovlnného reliktního záření od perfektně hladké funkce naznačují, že v době jeho vzniku, tedy 370 milionů let po Velkém třesku, už v raném vesmíru existovaly hmotnostní </a:t>
            </a:r>
            <a:r>
              <a:rPr lang="cs-CZ" dirty="0" err="1" smtClean="0"/>
              <a:t>zhustky</a:t>
            </a:r>
            <a:r>
              <a:rPr lang="cs-CZ" dirty="0" smtClean="0"/>
              <a:t>, z nichž mohly první hvězdy vznikat.</a:t>
            </a:r>
          </a:p>
          <a:p>
            <a:r>
              <a:rPr lang="cs-CZ" dirty="0" smtClean="0"/>
              <a:t>Druhý typ indicií představují počítačové kosmologické simulace, které se ve výsledku shodují se strukturou našeho vesmíru. </a:t>
            </a:r>
          </a:p>
          <a:p>
            <a:r>
              <a:rPr lang="cs-CZ" dirty="0" smtClean="0"/>
              <a:t>V nich se první </a:t>
            </a:r>
            <a:r>
              <a:rPr lang="cs-CZ" dirty="0" err="1" smtClean="0"/>
              <a:t>zhustky</a:t>
            </a:r>
            <a:r>
              <a:rPr lang="cs-CZ" dirty="0" smtClean="0"/>
              <a:t> plynu objevují mezi 100 a 250 miliony let po Velkém třesku a nabývají formy malých protogalaxií, milionkrát hmotnějších než Slunce, s rozměry 30–100 světelných let. Stejné rozměry a hmotnosti pak zhruba odpovídají obřím molekulárním oblakům, z nichž se hvězdy rodí dnes. </a:t>
            </a:r>
          </a:p>
          <a:p>
            <a:r>
              <a:rPr lang="cs-CZ" dirty="0" smtClean="0"/>
              <a:t>Zmíněné protogalaxie však tvořila převážně temná hmota, která v nich měla rozhodující gravitační vliv.</a:t>
            </a:r>
          </a:p>
          <a:p>
            <a:r>
              <a:rPr lang="cs-CZ" dirty="0" smtClean="0"/>
              <a:t>První hvězdy to ovšem neměly jednoduché. </a:t>
            </a:r>
          </a:p>
          <a:p>
            <a:r>
              <a:rPr lang="cs-CZ" dirty="0" smtClean="0"/>
              <a:t>Disponovaly pouze prvky vytvořenými v prvních dvaceti minutách po vzniku vesmíru, tedy v podstatě jen vodíkem a heliem. </a:t>
            </a:r>
          </a:p>
          <a:p>
            <a:r>
              <a:rPr lang="cs-CZ" dirty="0" smtClean="0"/>
              <a:t>Vznikly tak stálice, které astronomové označují jako hvězdy populace III. Dosahovaly zřejmě obřích hmotností (ve stonásobcích hmotností Slunce) a po překotném vývoji všechny vybuchly jako supernovy. Obohatily tak okolí o těžší prvky, které vznikly v jejich nitru v důsledku termojaderných reakcí, a pro chemický vývoj vesmíru tudíž odvedly důležitou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9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90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173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6640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1886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48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8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09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‹č.›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ní plá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Kategorie 1</a:t>
            </a:r>
            <a:endParaRPr lang="cs-CZ" dirty="0"/>
          </a:p>
        </p:txBody>
      </p:sp>
      <p:sp>
        <p:nvSpPr>
          <p:cNvPr id="40" name="Zástupný symbol pro text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45" name="Zástupný symbol pro text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0" name="Zástupný symbol pro text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5" name="Zástupný symbol pro text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60" name="Zástupný symbol pro text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36" name="Zástupný symbol pro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Kategorie 2</a:t>
            </a:r>
            <a:endParaRPr lang="cs-CZ" dirty="0"/>
          </a:p>
        </p:txBody>
      </p:sp>
      <p:sp>
        <p:nvSpPr>
          <p:cNvPr id="41" name="Zástupný symbol pro 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46" name="Zástupný symbol pro text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1" name="Zástupný symbol pro text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6" name="Zástupný symbol pro text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61" name="Zástupný symbol pro text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37" name="Zástupný symbol pro text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Kategorie 3</a:t>
            </a:r>
            <a:endParaRPr lang="cs-CZ" dirty="0"/>
          </a:p>
        </p:txBody>
      </p:sp>
      <p:sp>
        <p:nvSpPr>
          <p:cNvPr id="42" name="Zástupný symbol pro text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47" name="Zástupný symbol pro text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2" name="Zástupný symbol pro text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7" name="Zástupný symbol pro text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62" name="Zástupný symbol pro text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38" name="Zástupný symbol pro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43" name="Zástupný symbol pro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48" name="Zástupný symbol pro text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3" name="Zástupný symbol pro text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8" name="Zástupný symbol pro text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63" name="Zástupný symbol pro text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39" name="Zástupný symbol pro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Kategorie 5</a:t>
            </a:r>
            <a:endParaRPr lang="cs-CZ" dirty="0"/>
          </a:p>
        </p:txBody>
      </p:sp>
      <p:sp>
        <p:nvSpPr>
          <p:cNvPr id="44" name="Zástupný symbol pro text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49" name="Zástupný symbol pro text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4" name="Zástupný symbol pro text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59" name="Zástupný symbol pro text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64" name="Zástupný symbol pro text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povědi z kategori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Odpověď</a:t>
            </a:r>
            <a:endParaRPr lang="cs-CZ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odpověď.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č pro kategorii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Oddělovací snímek pro kategorii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z kategori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59215"/>
            <a:ext cx="5749803" cy="223138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4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cs-CZ" sz="14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otázku.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12" name="Zpátky na herní plá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povědi z kategorie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Odpověď</a:t>
            </a:r>
            <a:endParaRPr lang="cs-CZ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odpověď.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č pro kategorii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Oddělovací snímek pro kategorii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z kategorie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59215"/>
            <a:ext cx="5749803" cy="223138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4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cs-CZ" sz="14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otázku.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  <p:sp>
        <p:nvSpPr>
          <p:cNvPr id="12" name="Zpátky na herní plá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povědi z kategorie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Odpověď</a:t>
            </a:r>
            <a:endParaRPr lang="cs-CZ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odpověď.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č pro kategorii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Oddělovací snímek pro kategorii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z kategori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59215"/>
            <a:ext cx="5749803" cy="223138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4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cs-CZ" sz="14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otázku.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  <p:sp>
        <p:nvSpPr>
          <p:cNvPr id="14" name="Zpátky na herní plá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povědi z kategori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Odpověď</a:t>
            </a:r>
            <a:endParaRPr lang="cs-CZ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odpověď.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č pro kategorii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Oddělovací snímek pro kategorii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z kategori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59215"/>
            <a:ext cx="5749803" cy="223138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4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cs-CZ" sz="14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otázku.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  <p:sp>
        <p:nvSpPr>
          <p:cNvPr id="12" name="Zpátky na herní plá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povědi z kategori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.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Odpověď</a:t>
            </a:r>
            <a:endParaRPr lang="cs-CZ" sz="11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odpověď.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dělovač pro kategorii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 smtClean="0"/>
              <a:t>Oddělovací snímek pro kategorii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ázky z kategorie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."/>
          <p:cNvSpPr txBox="1"/>
          <p:nvPr userDrawn="1"/>
        </p:nvSpPr>
        <p:spPr>
          <a:xfrm rot="16200000">
            <a:off x="-2011120" y="1759215"/>
            <a:ext cx="5749803" cy="223138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cs-CZ" sz="14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Otázka</a:t>
            </a:r>
            <a:endParaRPr lang="cs-CZ" sz="145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ázk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Sem přidejte otázku. </a:t>
            </a:r>
            <a:endParaRPr lang="cs-CZ" dirty="0"/>
          </a:p>
        </p:txBody>
      </p:sp>
      <p:sp>
        <p:nvSpPr>
          <p:cNvPr id="2" name="Obdélní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13" name="Body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cs-CZ" dirty="0" smtClean="0"/>
              <a:t>Body</a:t>
            </a:r>
            <a:endParaRPr lang="cs-CZ" dirty="0"/>
          </a:p>
        </p:txBody>
      </p:sp>
      <p:sp>
        <p:nvSpPr>
          <p:cNvPr id="10" name="Zpátky na herní plá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  <p:sp>
        <p:nvSpPr>
          <p:cNvPr id="12" name="Zpátky na herní plán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E378DA-8931-4D75-AA89-5CF7C2033B45}" type="datetime1">
              <a:rPr lang="cs-CZ" smtClean="0"/>
              <a:t>28. 9. 2015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Zástupný symbol pro text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Obecný přehled</a:t>
            </a:r>
            <a:endParaRPr lang="cs-CZ" dirty="0"/>
          </a:p>
        </p:txBody>
      </p:sp>
      <p:sp>
        <p:nvSpPr>
          <p:cNvPr id="128" name="Zástupný symbol pro text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3" action="ppaction://hlinksldjump"/>
              </a:rPr>
              <a:t>10</a:t>
            </a:r>
            <a:endParaRPr lang="cs-CZ" dirty="0"/>
          </a:p>
        </p:txBody>
      </p:sp>
      <p:sp>
        <p:nvSpPr>
          <p:cNvPr id="133" name="Zástupný symbol pro text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4" action="ppaction://hlinksldjump"/>
              </a:rPr>
              <a:t>20</a:t>
            </a:r>
            <a:endParaRPr lang="cs-CZ" dirty="0"/>
          </a:p>
        </p:txBody>
      </p:sp>
      <p:sp>
        <p:nvSpPr>
          <p:cNvPr id="138" name="Zástupný symbol pro text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5" action="ppaction://hlinksldjump"/>
              </a:rPr>
              <a:t>30</a:t>
            </a:r>
            <a:endParaRPr lang="cs-CZ" dirty="0"/>
          </a:p>
        </p:txBody>
      </p:sp>
      <p:sp>
        <p:nvSpPr>
          <p:cNvPr id="143" name="Zástupný symbol pro text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6" action="ppaction://hlinksldjump"/>
              </a:rPr>
              <a:t>40</a:t>
            </a:r>
            <a:endParaRPr lang="cs-CZ" dirty="0"/>
          </a:p>
        </p:txBody>
      </p:sp>
      <p:sp>
        <p:nvSpPr>
          <p:cNvPr id="148" name="Zástupný symbol pro text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7" action="ppaction://hlinksldjump"/>
              </a:rPr>
              <a:t>50</a:t>
            </a:r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Reliktní záření</a:t>
            </a:r>
            <a:endParaRPr lang="cs-CZ" dirty="0"/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8" action="ppaction://hlinksldjump"/>
              </a:rPr>
              <a:t>10</a:t>
            </a:r>
            <a:endParaRPr lang="cs-CZ" dirty="0"/>
          </a:p>
        </p:txBody>
      </p:sp>
      <p:sp>
        <p:nvSpPr>
          <p:cNvPr id="134" name="Zástupný symbol pro text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9" action="ppaction://hlinksldjump"/>
              </a:rPr>
              <a:t>20</a:t>
            </a:r>
            <a:endParaRPr lang="cs-CZ" dirty="0"/>
          </a:p>
        </p:txBody>
      </p:sp>
      <p:sp>
        <p:nvSpPr>
          <p:cNvPr id="139" name="Zástupný symbol pro text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0" action="ppaction://hlinksldjump"/>
              </a:rPr>
              <a:t>30</a:t>
            </a:r>
            <a:endParaRPr lang="cs-CZ" dirty="0"/>
          </a:p>
        </p:txBody>
      </p:sp>
      <p:sp>
        <p:nvSpPr>
          <p:cNvPr id="144" name="Zástupný symbol pro text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1" action="ppaction://hlinksldjump"/>
              </a:rPr>
              <a:t>40</a:t>
            </a:r>
            <a:endParaRPr lang="cs-CZ" dirty="0"/>
          </a:p>
        </p:txBody>
      </p:sp>
      <p:sp>
        <p:nvSpPr>
          <p:cNvPr id="149" name="Zástupný symbol pro text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2" action="ppaction://hlinksldjump"/>
              </a:rPr>
              <a:t>50</a:t>
            </a:r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Kosmologie1</a:t>
            </a:r>
            <a:endParaRPr lang="cs-CZ" dirty="0"/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3" action="ppaction://hlinksldjump"/>
              </a:rPr>
              <a:t>10</a:t>
            </a:r>
            <a:endParaRPr lang="cs-CZ" dirty="0"/>
          </a:p>
        </p:txBody>
      </p:sp>
      <p:sp>
        <p:nvSpPr>
          <p:cNvPr id="135" name="Zástupný symbol pro text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4" action="ppaction://hlinksldjump"/>
              </a:rPr>
              <a:t>20</a:t>
            </a:r>
            <a:endParaRPr lang="cs-CZ" dirty="0"/>
          </a:p>
        </p:txBody>
      </p:sp>
      <p:sp>
        <p:nvSpPr>
          <p:cNvPr id="140" name="Zástupný symbol pro text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5" action="ppaction://hlinksldjump"/>
              </a:rPr>
              <a:t>30</a:t>
            </a:r>
            <a:endParaRPr lang="cs-CZ" dirty="0"/>
          </a:p>
        </p:txBody>
      </p:sp>
      <p:sp>
        <p:nvSpPr>
          <p:cNvPr id="145" name="Zástupný symbol pro text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6" action="ppaction://hlinksldjump"/>
              </a:rPr>
              <a:t>40</a:t>
            </a:r>
            <a:endParaRPr lang="cs-CZ" dirty="0"/>
          </a:p>
        </p:txBody>
      </p:sp>
      <p:sp>
        <p:nvSpPr>
          <p:cNvPr id="150" name="Zástupný symbol pro text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7" action="ppaction://hlinksldjump"/>
              </a:rPr>
              <a:t>50</a:t>
            </a:r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Kosmologie2</a:t>
            </a:r>
            <a:endParaRPr lang="cs-CZ" dirty="0"/>
          </a:p>
        </p:txBody>
      </p:sp>
      <p:sp>
        <p:nvSpPr>
          <p:cNvPr id="131" name="Zástupný symbol pro text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8" action="ppaction://hlinksldjump"/>
              </a:rPr>
              <a:t>10</a:t>
            </a:r>
            <a:endParaRPr lang="cs-CZ" dirty="0"/>
          </a:p>
        </p:txBody>
      </p:sp>
      <p:sp>
        <p:nvSpPr>
          <p:cNvPr id="136" name="Zástupný symbol pro text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19" action="ppaction://hlinksldjump"/>
              </a:rPr>
              <a:t>20</a:t>
            </a:r>
            <a:endParaRPr lang="cs-CZ" dirty="0"/>
          </a:p>
        </p:txBody>
      </p:sp>
      <p:sp>
        <p:nvSpPr>
          <p:cNvPr id="141" name="Zástupný symbol pro text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0" action="ppaction://hlinksldjump"/>
              </a:rPr>
              <a:t>30</a:t>
            </a:r>
            <a:endParaRPr lang="cs-CZ" dirty="0"/>
          </a:p>
        </p:txBody>
      </p:sp>
      <p:sp>
        <p:nvSpPr>
          <p:cNvPr id="146" name="Zástupný symbol pro text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1" action="ppaction://hlinksldjump"/>
              </a:rPr>
              <a:t>40</a:t>
            </a:r>
            <a:endParaRPr lang="cs-CZ" dirty="0"/>
          </a:p>
        </p:txBody>
      </p:sp>
      <p:sp>
        <p:nvSpPr>
          <p:cNvPr id="151" name="Zástupný symbol pro text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2" action="ppaction://hlinksldjump"/>
              </a:rPr>
              <a:t>50</a:t>
            </a:r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Kosmologie3</a:t>
            </a:r>
            <a:endParaRPr lang="cs-CZ" dirty="0"/>
          </a:p>
        </p:txBody>
      </p:sp>
      <p:sp>
        <p:nvSpPr>
          <p:cNvPr id="132" name="Zástupný symbol pro text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3" action="ppaction://hlinksldjump"/>
              </a:rPr>
              <a:t>10</a:t>
            </a:r>
            <a:endParaRPr lang="cs-CZ" dirty="0"/>
          </a:p>
        </p:txBody>
      </p:sp>
      <p:sp>
        <p:nvSpPr>
          <p:cNvPr id="137" name="Zástupný symbol pro text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4" action="ppaction://hlinksldjump"/>
              </a:rPr>
              <a:t>20</a:t>
            </a:r>
            <a:endParaRPr lang="cs-CZ" dirty="0"/>
          </a:p>
        </p:txBody>
      </p:sp>
      <p:sp>
        <p:nvSpPr>
          <p:cNvPr id="142" name="Zástupný symbol pro text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5" action="ppaction://hlinksldjump"/>
              </a:rPr>
              <a:t>30</a:t>
            </a:r>
            <a:endParaRPr lang="cs-CZ" dirty="0"/>
          </a:p>
        </p:txBody>
      </p:sp>
      <p:sp>
        <p:nvSpPr>
          <p:cNvPr id="147" name="Zástupný symbol pro text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6" action="ppaction://hlinksldjump"/>
              </a:rPr>
              <a:t>40</a:t>
            </a:r>
            <a:endParaRPr lang="cs-CZ" dirty="0"/>
          </a:p>
        </p:txBody>
      </p:sp>
      <p:sp>
        <p:nvSpPr>
          <p:cNvPr id="152" name="Zástupný symbol pro text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cs-CZ" dirty="0" smtClean="0">
                <a:hlinkClick r:id="rId27" action="ppaction://hlinksldjump"/>
              </a:rPr>
              <a:t>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741714" y="1654628"/>
            <a:ext cx="9593943" cy="3287485"/>
          </a:xfrm>
        </p:spPr>
        <p:txBody>
          <a:bodyPr rtlCol="0"/>
          <a:lstStyle/>
          <a:p>
            <a:r>
              <a:rPr lang="cs-CZ" dirty="0"/>
              <a:t>Zdánlivá jasnost </a:t>
            </a:r>
            <a:r>
              <a:rPr lang="cs-CZ" dirty="0" smtClean="0"/>
              <a:t>udává, jak hvězdu </a:t>
            </a:r>
            <a:r>
              <a:rPr lang="cs-CZ" dirty="0"/>
              <a:t>na </a:t>
            </a:r>
            <a:r>
              <a:rPr lang="cs-CZ" dirty="0" smtClean="0"/>
              <a:t>obloze vidíme.</a:t>
            </a:r>
          </a:p>
          <a:p>
            <a:r>
              <a:rPr lang="cs-CZ" dirty="0" smtClean="0"/>
              <a:t>Vjem </a:t>
            </a:r>
            <a:r>
              <a:rPr lang="cs-CZ" dirty="0" smtClean="0"/>
              <a:t>ovlivňuje </a:t>
            </a:r>
            <a:r>
              <a:rPr lang="cs-CZ" dirty="0" smtClean="0"/>
              <a:t>vzdálenost hvězdy od </a:t>
            </a:r>
            <a:r>
              <a:rPr lang="cs-CZ" dirty="0" smtClean="0"/>
              <a:t>nás </a:t>
            </a:r>
            <a:r>
              <a:rPr lang="cs-CZ" dirty="0"/>
              <a:t>– dvě identické, různě vzdálené stálice se mu budou jevit různě jasné.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byla zavedena absolutní jasnost, která odpovídá jasnosti hvězdy, pokud bychom ji pozorovali ze vzdálenosti 10 parseků.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Obsahuje vesmír prvky, které se na Zemi nevyskytují?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Vznikly prvky současně?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 smtClean="0"/>
              <a:t>Prvky ve vesmíru jsou stejné jako na Zemi.</a:t>
            </a:r>
          </a:p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vzniku vesmíru vznikly jen nejjednodušší prvky</a:t>
            </a:r>
            <a:r>
              <a:rPr lang="cs-CZ" dirty="0" smtClean="0"/>
              <a:t>, složitější </a:t>
            </a:r>
            <a:r>
              <a:rPr lang="cs-CZ" dirty="0"/>
              <a:t>(těžší) prvky vznikaly postupně během vývoje </a:t>
            </a:r>
            <a:r>
              <a:rPr lang="cs-CZ" dirty="0" smtClean="0"/>
              <a:t>vesmíru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Následují otázky z Reliktního záření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Co je to reliktní záření?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9806035" cy="2001892"/>
          </a:xfrm>
        </p:spPr>
        <p:txBody>
          <a:bodyPr rtlCol="0"/>
          <a:lstStyle/>
          <a:p>
            <a:r>
              <a:rPr lang="cs-CZ" dirty="0"/>
              <a:t>Jde o záření kosmického mikrovlnného pozadí ,</a:t>
            </a:r>
          </a:p>
          <a:p>
            <a:r>
              <a:rPr lang="cs-CZ" dirty="0"/>
              <a:t>je to vlastně nejstarší světlo ve vesmíru z dob 380 000 let po velkém </a:t>
            </a:r>
            <a:r>
              <a:rPr lang="cs-CZ" dirty="0" smtClean="0"/>
              <a:t>třesku.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Kdy bylo objeveno reliktní záření?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9" y="1001486"/>
            <a:ext cx="8885530" cy="4419599"/>
          </a:xfrm>
        </p:spPr>
        <p:txBody>
          <a:bodyPr rtlCol="0"/>
          <a:lstStyle/>
          <a:p>
            <a:r>
              <a:rPr lang="cs-CZ" dirty="0" smtClean="0"/>
              <a:t>Záření </a:t>
            </a:r>
            <a:r>
              <a:rPr lang="cs-CZ" dirty="0"/>
              <a:t>bylo objeveno v roce 1965 </a:t>
            </a:r>
            <a:r>
              <a:rPr lang="cs-CZ" dirty="0" err="1"/>
              <a:t>Arno</a:t>
            </a:r>
            <a:r>
              <a:rPr lang="cs-CZ" dirty="0"/>
              <a:t> </a:t>
            </a:r>
            <a:r>
              <a:rPr lang="cs-CZ" dirty="0" err="1"/>
              <a:t>Penziasem</a:t>
            </a:r>
            <a:r>
              <a:rPr lang="cs-CZ" dirty="0"/>
              <a:t> a Robertem Wilsonem pomocí antény Bellových telefonních laboratoří. </a:t>
            </a:r>
            <a:endParaRPr lang="cs-CZ" dirty="0" smtClean="0"/>
          </a:p>
          <a:p>
            <a:r>
              <a:rPr lang="cs-CZ" dirty="0" smtClean="0"/>
              <a:t>K jeho výzkumu </a:t>
            </a:r>
            <a:r>
              <a:rPr lang="cs-CZ" dirty="0"/>
              <a:t>nejvíce přispěly družice COBE (1989) a sondy WMAP (2001) a Planck (2009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/>
              <a:t>Existenci reliktního záření předpověděli George </a:t>
            </a:r>
            <a:r>
              <a:rPr lang="cs-CZ" dirty="0" err="1"/>
              <a:t>Gamow</a:t>
            </a:r>
            <a:r>
              <a:rPr lang="cs-CZ" dirty="0"/>
              <a:t>, Ralph </a:t>
            </a:r>
            <a:r>
              <a:rPr lang="cs-CZ" dirty="0" err="1"/>
              <a:t>Alfpher</a:t>
            </a:r>
            <a:r>
              <a:rPr lang="cs-CZ" dirty="0"/>
              <a:t> a Robert Herman v roce 1948. </a:t>
            </a:r>
          </a:p>
          <a:p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9305292" cy="2001892"/>
          </a:xfrm>
        </p:spPr>
        <p:txBody>
          <a:bodyPr rtlCol="0"/>
          <a:lstStyle/>
          <a:p>
            <a:pPr rtl="0"/>
            <a:r>
              <a:rPr lang="cs-CZ" dirty="0" smtClean="0"/>
              <a:t>Co bylo největším objevem získaným pomocí sondy COBE v letech 1989-1992? 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K největším objevům družice COBE patřila detekce fluktuací </a:t>
            </a:r>
            <a:r>
              <a:rPr lang="cs-CZ" dirty="0" smtClean="0"/>
              <a:t>– anizotropií reliktního </a:t>
            </a:r>
            <a:r>
              <a:rPr lang="cs-CZ" dirty="0"/>
              <a:t>záření v roce 1992.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dirty="0"/>
              <a:t>Obsahuje vesmír prvky, které se na Zemi nevyskytují? 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9566550" cy="2001892"/>
          </a:xfrm>
        </p:spPr>
        <p:txBody>
          <a:bodyPr rtlCol="0"/>
          <a:lstStyle/>
          <a:p>
            <a:pPr rtl="0"/>
            <a:r>
              <a:rPr lang="cs-CZ" dirty="0" smtClean="0"/>
              <a:t>Jakou teplotu  má reliktní záření?</a:t>
            </a:r>
          </a:p>
          <a:p>
            <a:pPr rtl="0"/>
            <a:r>
              <a:rPr lang="cs-CZ" dirty="0" smtClean="0"/>
              <a:t>V jakém teplotním rozsahu se pohybují fluktuace jeho teploty?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Teplota záření je 2,73 K, teplejší a chladnější oblasti se v teplotě liší až na pátém desetinném místě.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Proč se současný výzkum reliktního záření zaměřuje na polarizaci tohoto záření?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Vznikající reliktní záření mohlo být polarizováno reliktními gravitačními vlnami</a:t>
            </a:r>
            <a:r>
              <a:rPr lang="cs-CZ" dirty="0" smtClean="0"/>
              <a:t>. Ty by mohly být svědky ještě dřívější epochy vývoje vesmíru. 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Následují otázky z kategorie 3 Kosmo.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Kde se nachází střed našeho vesmíru?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9610092" cy="2001892"/>
          </a:xfrm>
        </p:spPr>
        <p:txBody>
          <a:bodyPr rtlCol="0"/>
          <a:lstStyle/>
          <a:p>
            <a:r>
              <a:rPr lang="cs-CZ" dirty="0"/>
              <a:t>Podle současných kosmologických teorií </a:t>
            </a:r>
            <a:r>
              <a:rPr lang="cs-CZ" dirty="0" smtClean="0"/>
              <a:t> a experimentálních poznatků Vesmír nemá  </a:t>
            </a:r>
            <a:r>
              <a:rPr lang="cs-CZ" dirty="0"/>
              <a:t>střed.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 smtClean="0"/>
              <a:t>Co popisuje obecná </a:t>
            </a:r>
            <a:r>
              <a:rPr lang="cs-CZ" dirty="0"/>
              <a:t>teorie </a:t>
            </a:r>
            <a:r>
              <a:rPr lang="cs-CZ" dirty="0" smtClean="0"/>
              <a:t>relativity?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741714" y="1873957"/>
            <a:ext cx="9927772" cy="2001892"/>
          </a:xfrm>
        </p:spPr>
        <p:txBody>
          <a:bodyPr rtlCol="0"/>
          <a:lstStyle/>
          <a:p>
            <a:r>
              <a:rPr lang="cs-CZ" dirty="0"/>
              <a:t>Obecná teorie relativity popisuje vztah mezi hmotou a zakřivením prostoročasu.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kosmologii </a:t>
            </a:r>
            <a:r>
              <a:rPr lang="cs-CZ" dirty="0" smtClean="0"/>
              <a:t>určuje </a:t>
            </a:r>
            <a:r>
              <a:rPr lang="cs-CZ" dirty="0"/>
              <a:t>časový vývoj rozměru vesmíru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závislosti na chování hmoty, která jej vyplňuje.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Jaké jsou  rozměry objektů, jimiž se zabývá kosmologie?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Který prvek je ve vesmíru nejhojnější?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  <p:sp>
        <p:nvSpPr>
          <p:cNvPr id="6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10067292" cy="2001892"/>
          </a:xfrm>
        </p:spPr>
        <p:txBody>
          <a:bodyPr/>
          <a:lstStyle/>
          <a:p>
            <a:r>
              <a:rPr lang="cs-CZ" dirty="0"/>
              <a:t>Kosmologie se zabývá především vlastnostmi vesmíru na </a:t>
            </a:r>
            <a:r>
              <a:rPr lang="cs-CZ" dirty="0" smtClean="0"/>
              <a:t>kosmologických </a:t>
            </a:r>
            <a:r>
              <a:rPr lang="cs-CZ" dirty="0"/>
              <a:t>škálách, </a:t>
            </a:r>
            <a:endParaRPr lang="cs-CZ" dirty="0" smtClean="0"/>
          </a:p>
          <a:p>
            <a:r>
              <a:rPr lang="cs-CZ" dirty="0" smtClean="0"/>
              <a:t>tj. na </a:t>
            </a:r>
            <a:r>
              <a:rPr lang="cs-CZ" dirty="0"/>
              <a:t>vzdálenostech srovnatelných </a:t>
            </a:r>
            <a:r>
              <a:rPr lang="cs-CZ" dirty="0" smtClean="0"/>
              <a:t>a </a:t>
            </a:r>
            <a:r>
              <a:rPr lang="cs-CZ" dirty="0"/>
              <a:t>větších než 1 </a:t>
            </a:r>
            <a:r>
              <a:rPr lang="cs-CZ" dirty="0" err="1"/>
              <a:t>Gly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(330Mpc, 10</a:t>
            </a:r>
            <a:r>
              <a:rPr lang="cs-CZ" baseline="30000" dirty="0" smtClean="0"/>
              <a:t>21</a:t>
            </a:r>
            <a:r>
              <a:rPr lang="cs-CZ" dirty="0" smtClean="0"/>
              <a:t>km)</a:t>
            </a:r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těchto škálách jsou rozměry objektů pozorovaných na obloze jen nepatrné.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Typický </a:t>
            </a:r>
            <a:r>
              <a:rPr lang="cs-CZ" dirty="0"/>
              <a:t>průměr galaxií </a:t>
            </a:r>
            <a:r>
              <a:rPr lang="cs-CZ" dirty="0" smtClean="0"/>
              <a:t> je </a:t>
            </a:r>
            <a:r>
              <a:rPr lang="cs-CZ" dirty="0"/>
              <a:t>asi 0,0001 </a:t>
            </a:r>
            <a:r>
              <a:rPr lang="cs-CZ" dirty="0" err="1"/>
              <a:t>Gly</a:t>
            </a:r>
            <a:r>
              <a:rPr lang="cs-CZ" dirty="0"/>
              <a:t> (100 000 světelných let) a jejich kup okolo 0,001 </a:t>
            </a:r>
            <a:r>
              <a:rPr lang="cs-CZ" dirty="0" err="1"/>
              <a:t>Gly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 smtClean="0"/>
              <a:t>Co se označuje ve vesmíru jako temná (skrytá) hmota?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Temná hmota je </a:t>
            </a:r>
            <a:r>
              <a:rPr lang="cs-CZ" dirty="0" smtClean="0"/>
              <a:t>pracovní název pro vesmírnou entitu, </a:t>
            </a:r>
            <a:r>
              <a:rPr lang="cs-CZ" dirty="0"/>
              <a:t>která nevyzařuje ani neodráží světlo, je opticky </a:t>
            </a:r>
            <a:r>
              <a:rPr lang="cs-CZ" dirty="0" smtClean="0"/>
              <a:t>neviditelná. </a:t>
            </a:r>
          </a:p>
          <a:p>
            <a:r>
              <a:rPr lang="cs-CZ" dirty="0" smtClean="0"/>
              <a:t>Je </a:t>
            </a:r>
            <a:r>
              <a:rPr lang="cs-CZ" dirty="0"/>
              <a:t>ale nápadná svou gravitační přitažlivostí. </a:t>
            </a:r>
            <a:endParaRPr lang="cs-CZ" dirty="0" smtClean="0"/>
          </a:p>
          <a:p>
            <a:r>
              <a:rPr lang="cs-CZ" dirty="0" smtClean="0"/>
              <a:t>Interaguje také </a:t>
            </a:r>
            <a:r>
              <a:rPr lang="cs-CZ" dirty="0" err="1" smtClean="0"/>
              <a:t>slaboui</a:t>
            </a:r>
            <a:r>
              <a:rPr lang="cs-CZ" dirty="0" smtClean="0"/>
              <a:t> </a:t>
            </a:r>
            <a:r>
              <a:rPr lang="cs-CZ" dirty="0" err="1" smtClean="0"/>
              <a:t>intarakcí</a:t>
            </a:r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/>
              <a:t>vesmíru je jí daleko více než hmoty viditelné. Obklopuje viditelné galaxie.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 smtClean="0"/>
              <a:t>Co patří mezi základní kosmologické otázky?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jaká je struktura a uspořádání kosmu </a:t>
            </a:r>
          </a:p>
          <a:p>
            <a:r>
              <a:rPr lang="cs-CZ" dirty="0"/>
              <a:t>z čeho je složen (jaká je jeho podstata, elementární prvky)</a:t>
            </a:r>
          </a:p>
          <a:p>
            <a:r>
              <a:rPr lang="cs-CZ" dirty="0"/>
              <a:t>jaké jsou jeho parametry, tvar, rozměry a stáří (otázka nekonečnosti)</a:t>
            </a:r>
          </a:p>
          <a:p>
            <a:r>
              <a:rPr lang="cs-CZ" dirty="0"/>
              <a:t>jak vznikly struktury ve vesmíru a jak se dále budou vyvíjet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Následují otázky z kategorie 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5" name="Zástupný symbol pro text 7"/>
          <p:cNvSpPr txBox="1">
            <a:spLocks/>
          </p:cNvSpPr>
          <p:nvPr/>
        </p:nvSpPr>
        <p:spPr>
          <a:xfrm>
            <a:off x="2037622" y="1242586"/>
            <a:ext cx="8885530" cy="200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Jaké základní fyzikální interakce známe?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6" name="Zástupný symbol pro text 7"/>
          <p:cNvSpPr txBox="1">
            <a:spLocks/>
          </p:cNvSpPr>
          <p:nvPr/>
        </p:nvSpPr>
        <p:spPr>
          <a:xfrm>
            <a:off x="1493335" y="1111957"/>
            <a:ext cx="10023751" cy="265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Existují 4 fundamentální fyzikální interakce: silná jaderná, slabá jaderná, elektromagnetická a gravitační. </a:t>
            </a:r>
          </a:p>
          <a:p>
            <a:endParaRPr lang="cs-CZ" smtClean="0"/>
          </a:p>
          <a:p>
            <a:r>
              <a:rPr lang="cs-CZ" smtClean="0"/>
              <a:t>Složitost všemožných struktur je dána souhrou těchto 4 sil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377222" y="1075671"/>
            <a:ext cx="8885530" cy="2001892"/>
          </a:xfrm>
        </p:spPr>
        <p:txBody>
          <a:bodyPr rtlCol="0"/>
          <a:lstStyle/>
          <a:p>
            <a:r>
              <a:rPr lang="cs-CZ" dirty="0"/>
              <a:t>Kdy a jakým způsobem byla poprvé změřena vzdálenost nejbližších hvězd?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Došlo k tomu roku 1838. Vzdálenost zjistili zhruba současně tři astronomové na základě měření paralaxy – rozdílného úhlu, pod nímž je hvězda viditelná během roku.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Vodík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Jak daleko jsou od nás nejvzdálenější objekty, které můžeme ve vesmíru pozorovat? Je-li stáří vesmíru asi 14 miliard let, znamená to, že tyto objekty jsou vzdáleny 14 miliard světelných let?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Tak jednoduché to není, závisí to na kosmologickém modelu, který přijmeme. Ve skutečnosti jsou dnes (v kosmickém čase) tyto objekty značně vzdálenější. V době, kdy z nich vyšlo záření, které dnes pozorujeme, byly naopak značně bližší.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Jsou objekty, které pozorujeme v největší vzdálenosti, zároveň nejzazší (tj. za ně už nevidíme)? </a:t>
            </a:r>
          </a:p>
          <a:p>
            <a:r>
              <a:rPr lang="cs-CZ" dirty="0"/>
              <a:t> 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Nikoliv, objekty, které jsou za nimi, můžeme vidět, jak vypadaly v době, kdy nám byly blíž než objekty v uvedeném smyslu nejvzdálenější.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Jak poznáme, z čeho se skládají vzdálené hvězdy?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4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1384479" y="284643"/>
            <a:ext cx="8885530" cy="200189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text 7"/>
          <p:cNvSpPr txBox="1">
            <a:spLocks/>
          </p:cNvSpPr>
          <p:nvPr/>
        </p:nvSpPr>
        <p:spPr>
          <a:xfrm>
            <a:off x="1371600" y="2220686"/>
            <a:ext cx="11480800" cy="2758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Chemické prvky zanechávají ve vyzařovaném spektru otisky, tzv. spektrální čáry. Ty jsou pro každý prvek jedinečné.</a:t>
            </a:r>
          </a:p>
          <a:p>
            <a:r>
              <a:rPr lang="cs-CZ" dirty="0" smtClean="0"/>
              <a:t>Mezi známé </a:t>
            </a:r>
            <a:r>
              <a:rPr lang="cs-CZ" dirty="0" err="1" smtClean="0"/>
              <a:t>spektr</a:t>
            </a:r>
            <a:r>
              <a:rPr lang="cs-CZ" dirty="0" smtClean="0"/>
              <a:t>. čáry patří červená čára vodíku </a:t>
            </a:r>
            <a:r>
              <a:rPr lang="cs-CZ" dirty="0" err="1" smtClean="0"/>
              <a:t>Halfa</a:t>
            </a:r>
            <a:r>
              <a:rPr lang="cs-CZ" dirty="0" smtClean="0"/>
              <a:t> 656,3 </a:t>
            </a:r>
            <a:r>
              <a:rPr lang="cs-CZ" dirty="0" err="1" smtClean="0"/>
              <a:t>nm</a:t>
            </a:r>
            <a:r>
              <a:rPr lang="cs-CZ" dirty="0" smtClean="0"/>
              <a:t> nebo sodíkový dublet 589,0 </a:t>
            </a:r>
            <a:r>
              <a:rPr lang="cs-CZ" dirty="0" err="1" smtClean="0"/>
              <a:t>nm</a:t>
            </a:r>
            <a:r>
              <a:rPr lang="cs-CZ" dirty="0" smtClean="0"/>
              <a:t> a 589,6 </a:t>
            </a:r>
            <a:r>
              <a:rPr lang="cs-CZ" dirty="0" err="1" smtClean="0"/>
              <a:t>nm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analýzou (modelováním) hvězdného spektra je pak možné určit zastoupení chemických prvků v atmosféře hvězdy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119" y="622526"/>
            <a:ext cx="29622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Následují otázky z kategorie 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Jaká je průměrná hustota vesmíru? Existuje někde vakuum?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992594" y="2461785"/>
            <a:ext cx="10001978" cy="2001892"/>
          </a:xfrm>
        </p:spPr>
        <p:txBody>
          <a:bodyPr rtlCol="0"/>
          <a:lstStyle/>
          <a:p>
            <a:r>
              <a:rPr lang="cs-CZ" sz="2800" dirty="0" smtClean="0"/>
              <a:t>absolutní </a:t>
            </a:r>
            <a:r>
              <a:rPr lang="cs-CZ" sz="2800" dirty="0"/>
              <a:t>prázdno však nikde ve vesmíru nenajdeme. I v naprostém prázdnu neustále vznikají </a:t>
            </a:r>
            <a:r>
              <a:rPr lang="cs-CZ" sz="2800" dirty="0" smtClean="0"/>
              <a:t> </a:t>
            </a:r>
            <a:r>
              <a:rPr lang="cs-CZ" sz="2800" dirty="0"/>
              <a:t>částice–antičástice, které téměř okamžitě anihilují. </a:t>
            </a:r>
            <a:r>
              <a:rPr lang="cs-CZ" sz="2800" dirty="0" smtClean="0"/>
              <a:t>Mluví se  </a:t>
            </a:r>
            <a:r>
              <a:rPr lang="cs-CZ" sz="2800" dirty="0"/>
              <a:t>o fluktuacích vakua nebo o energii vakua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/>
              <a:t>průměrná hustota hmoty ve vesmíru se odhaduje na 0,2 atomu v metru </a:t>
            </a:r>
            <a:r>
              <a:rPr lang="cs-CZ" sz="2800" dirty="0" smtClean="0"/>
              <a:t>krychlovém</a:t>
            </a:r>
          </a:p>
          <a:p>
            <a:r>
              <a:rPr lang="cs-CZ" sz="2800" dirty="0"/>
              <a:t>V okolí Země činí průměrná hustota 1–10 atomů v kubickém centimetru, což je shodou okolností i přibližně průměrná hustota prostoru v Galaxii; ta se však od uvedené hodnoty místně odchyluje i tisíckrát na obě strany.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es-ES" dirty="0"/>
              <a:t>Kdy se ve vesmíru objevily první hvězdy?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66063" y="520645"/>
            <a:ext cx="8885530" cy="2001892"/>
          </a:xfrm>
        </p:spPr>
        <p:txBody>
          <a:bodyPr rtlCol="0"/>
          <a:lstStyle/>
          <a:p>
            <a:r>
              <a:rPr lang="cs-CZ" dirty="0"/>
              <a:t>Proč jsou všechny mapy vesmíru eliptické?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829" y="2056257"/>
            <a:ext cx="53435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9806035" cy="2001892"/>
          </a:xfrm>
        </p:spPr>
        <p:txBody>
          <a:bodyPr rtlCol="0"/>
          <a:lstStyle/>
          <a:p>
            <a:r>
              <a:rPr lang="cs-CZ" dirty="0"/>
              <a:t>První hvězdy se ve vesmíru objevily necelých 400 milionů let po Velkém třesku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9370607" cy="2001892"/>
          </a:xfrm>
        </p:spPr>
        <p:txBody>
          <a:bodyPr rtlCol="0"/>
          <a:lstStyle/>
          <a:p>
            <a:r>
              <a:rPr lang="pl-PL" dirty="0" smtClean="0"/>
              <a:t>Jak lze prokázat, že vesmír se </a:t>
            </a:r>
            <a:r>
              <a:rPr lang="pl-PL" dirty="0"/>
              <a:t>jako celek se </a:t>
            </a:r>
            <a:r>
              <a:rPr lang="pl-PL" dirty="0" smtClean="0"/>
              <a:t>rozpíná?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Edwin P. </a:t>
            </a:r>
            <a:r>
              <a:rPr lang="cs-CZ" dirty="0" err="1"/>
              <a:t>Hubble</a:t>
            </a:r>
            <a:r>
              <a:rPr lang="cs-CZ" dirty="0"/>
              <a:t> měřením rudého posuvu prokázal, že galaxie se od nás </a:t>
            </a:r>
            <a:r>
              <a:rPr lang="cs-CZ" dirty="0" smtClean="0"/>
              <a:t>vzdalují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 smtClean="0"/>
              <a:t>Jaké je odhadované stáří vesmíru?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cs-CZ" dirty="0"/>
              <a:t>Nejpřesnější odhad věku vesmíru, 13,73±0,12 miliardy let,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Vysvětlete stručně pojem rudý posuv.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10132608" cy="2001892"/>
          </a:xfrm>
        </p:spPr>
        <p:txBody>
          <a:bodyPr rtlCol="0"/>
          <a:lstStyle/>
          <a:p>
            <a:r>
              <a:rPr lang="cs-CZ" dirty="0" smtClean="0"/>
              <a:t>Rudý </a:t>
            </a:r>
            <a:r>
              <a:rPr lang="cs-CZ" dirty="0"/>
              <a:t>posuv </a:t>
            </a:r>
            <a:r>
              <a:rPr lang="cs-CZ" dirty="0" smtClean="0"/>
              <a:t> je vyvolán Dopplerovým jevem, kdy se zdroj světla pohybuje od pozorovatele.</a:t>
            </a:r>
          </a:p>
          <a:p>
            <a:r>
              <a:rPr lang="cs-CZ" dirty="0" smtClean="0"/>
              <a:t>V kosmologii je způsoben především rozpínáním </a:t>
            </a:r>
            <a:r>
              <a:rPr lang="cs-CZ" dirty="0"/>
              <a:t>vesmíru, </a:t>
            </a:r>
            <a:r>
              <a:rPr lang="cs-CZ" dirty="0" smtClean="0"/>
              <a:t>čím </a:t>
            </a:r>
            <a:r>
              <a:rPr lang="cs-CZ" dirty="0"/>
              <a:t>delší cestu </a:t>
            </a:r>
            <a:r>
              <a:rPr lang="cs-CZ" dirty="0" smtClean="0"/>
              <a:t>foton absolvoval, </a:t>
            </a:r>
            <a:r>
              <a:rPr lang="cs-CZ" dirty="0"/>
              <a:t>tím větší expanzi vesmíru zažil, </a:t>
            </a:r>
            <a:r>
              <a:rPr lang="cs-CZ" dirty="0" smtClean="0"/>
              <a:t>záření </a:t>
            </a:r>
            <a:r>
              <a:rPr lang="cs-CZ" dirty="0"/>
              <a:t>nejstarších fotonů ze vzdálených galaxií </a:t>
            </a:r>
            <a:r>
              <a:rPr lang="cs-CZ" dirty="0" smtClean="0"/>
              <a:t>je nejvíce </a:t>
            </a:r>
            <a:r>
              <a:rPr lang="cs-CZ" dirty="0"/>
              <a:t>posunuto do červené oblasti </a:t>
            </a:r>
            <a:r>
              <a:rPr lang="cs-CZ" dirty="0" smtClean="0"/>
              <a:t>spektra.</a:t>
            </a:r>
          </a:p>
          <a:p>
            <a:r>
              <a:rPr lang="cs-CZ" dirty="0" smtClean="0"/>
              <a:t>Stanovení </a:t>
            </a:r>
            <a:r>
              <a:rPr lang="cs-CZ" dirty="0"/>
              <a:t>korelace mezi vzdáleností a rudým posuvem je důležitým problémem experimentální fyzikální kosmologie.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584960" y="1873956"/>
            <a:ext cx="9899903" cy="2929691"/>
          </a:xfrm>
        </p:spPr>
        <p:txBody>
          <a:bodyPr rtlCol="0"/>
          <a:lstStyle/>
          <a:p>
            <a:r>
              <a:rPr lang="cs-CZ" sz="2000" dirty="0" smtClean="0"/>
              <a:t>Při </a:t>
            </a:r>
            <a:r>
              <a:rPr lang="cs-CZ" sz="2000" dirty="0"/>
              <a:t>zobrazování vesmíru, Země, Slunce i jiných planet </a:t>
            </a:r>
            <a:r>
              <a:rPr lang="cs-CZ" sz="2000" dirty="0" smtClean="0"/>
              <a:t>se snažíme </a:t>
            </a:r>
            <a:r>
              <a:rPr lang="cs-CZ" sz="2000" dirty="0"/>
              <a:t>nakreslit trojrozměrný objekt s kulovou symetrií do dvojrozměrné kreslící plochy. </a:t>
            </a:r>
            <a:r>
              <a:rPr lang="cs-CZ" sz="2000" dirty="0" smtClean="0"/>
              <a:t>Proto </a:t>
            </a:r>
            <a:r>
              <a:rPr lang="cs-CZ" sz="2000" dirty="0"/>
              <a:t>se musí zvolit nějaká vhodná mapová projekce, což je matematická operace, která souřadnice na kouli jednoznačně převádí na souřadnice v ploše. Žádná z projekcí však není dokonalá, neboť vždy něco </a:t>
            </a:r>
            <a:r>
              <a:rPr lang="cs-CZ" sz="2000" dirty="0" smtClean="0"/>
              <a:t>zkresluje, zkresluje </a:t>
            </a:r>
            <a:r>
              <a:rPr lang="cs-CZ" sz="2000" dirty="0"/>
              <a:t>plochy, nebo vzdálenosti, nebo směry. </a:t>
            </a:r>
            <a:endParaRPr lang="cs-CZ" sz="2000" dirty="0" smtClean="0"/>
          </a:p>
          <a:p>
            <a:r>
              <a:rPr lang="cs-CZ" sz="2000" dirty="0" smtClean="0"/>
              <a:t>Na </a:t>
            </a:r>
            <a:r>
              <a:rPr lang="cs-CZ" sz="2000" dirty="0"/>
              <a:t>mapy celé hvězdné oblohy, </a:t>
            </a:r>
            <a:r>
              <a:rPr lang="cs-CZ" sz="2000" dirty="0" smtClean="0"/>
              <a:t>kde zobrazujeme  </a:t>
            </a:r>
            <a:r>
              <a:rPr lang="cs-CZ" sz="2000" dirty="0"/>
              <a:t>intenzitu mikrovlnného záření, se </a:t>
            </a:r>
            <a:r>
              <a:rPr lang="cs-CZ" sz="2000" dirty="0" smtClean="0"/>
              <a:t>používá </a:t>
            </a:r>
            <a:r>
              <a:rPr lang="cs-CZ" sz="2000" dirty="0"/>
              <a:t>eliptická </a:t>
            </a:r>
            <a:r>
              <a:rPr lang="cs-CZ" sz="2000" dirty="0" smtClean="0"/>
              <a:t>projekce. Ta </a:t>
            </a:r>
            <a:r>
              <a:rPr lang="cs-CZ" sz="2000" dirty="0"/>
              <a:t>zachovává plochy objektů (tedy </a:t>
            </a:r>
            <a:r>
              <a:rPr lang="cs-CZ" sz="2000" dirty="0" smtClean="0"/>
              <a:t>např. </a:t>
            </a:r>
            <a:r>
              <a:rPr lang="cs-CZ" sz="2000" dirty="0"/>
              <a:t>Měsíc zobrazený kdekoli na této mapě by měl stejnou velikost), s výjimkou rovníku a centrálního meridiánu však zkresluje vzdálenosti a směry. 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pl-PL" dirty="0" smtClean="0"/>
              <a:t>Jaké jsou vhodné jednotky vzdálenosti pro vesmír?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306286" y="718457"/>
            <a:ext cx="10885713" cy="4593772"/>
          </a:xfrm>
        </p:spPr>
        <p:txBody>
          <a:bodyPr rtlCol="0"/>
          <a:lstStyle/>
          <a:p>
            <a:r>
              <a:rPr lang="cs-CZ" dirty="0" smtClean="0"/>
              <a:t>Astronomická jednotka AU vzdálenost </a:t>
            </a:r>
            <a:r>
              <a:rPr lang="cs-CZ" dirty="0"/>
              <a:t>Země-Slunce </a:t>
            </a:r>
            <a:endParaRPr lang="cs-CZ" dirty="0" smtClean="0"/>
          </a:p>
          <a:p>
            <a:r>
              <a:rPr lang="cs-CZ" dirty="0" smtClean="0"/>
              <a:t>1,5×10</a:t>
            </a:r>
            <a:r>
              <a:rPr lang="cs-CZ" baseline="30000" dirty="0" smtClean="0"/>
              <a:t>8</a:t>
            </a:r>
            <a:r>
              <a:rPr lang="cs-CZ" dirty="0" smtClean="0"/>
              <a:t> </a:t>
            </a:r>
            <a:r>
              <a:rPr lang="cs-CZ" dirty="0" smtClean="0"/>
              <a:t>km</a:t>
            </a:r>
          </a:p>
          <a:p>
            <a:endParaRPr lang="cs-CZ" dirty="0" smtClean="0"/>
          </a:p>
          <a:p>
            <a:r>
              <a:rPr lang="cs-CZ" dirty="0" smtClean="0"/>
              <a:t>Světelný </a:t>
            </a:r>
            <a:r>
              <a:rPr lang="cs-CZ" dirty="0"/>
              <a:t>rok </a:t>
            </a:r>
            <a:r>
              <a:rPr lang="cs-CZ" dirty="0" smtClean="0"/>
              <a:t>- </a:t>
            </a:r>
            <a:r>
              <a:rPr lang="cs-CZ" dirty="0" err="1" smtClean="0"/>
              <a:t>ly</a:t>
            </a:r>
            <a:r>
              <a:rPr lang="cs-CZ" dirty="0" smtClean="0"/>
              <a:t> -vzdálenost</a:t>
            </a:r>
            <a:r>
              <a:rPr lang="cs-CZ" dirty="0"/>
              <a:t>, kterou uletí fotony za </a:t>
            </a:r>
            <a:r>
              <a:rPr lang="cs-CZ" dirty="0" smtClean="0"/>
              <a:t>1 rok.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1 </a:t>
            </a:r>
            <a:r>
              <a:rPr lang="cs-CZ" dirty="0" err="1"/>
              <a:t>ly</a:t>
            </a:r>
            <a:r>
              <a:rPr lang="cs-CZ" dirty="0"/>
              <a:t> = </a:t>
            </a:r>
            <a:r>
              <a:rPr lang="cs-CZ" dirty="0" smtClean="0"/>
              <a:t>9,46 .10</a:t>
            </a:r>
            <a:r>
              <a:rPr lang="cs-CZ" baseline="30000" dirty="0" smtClean="0"/>
              <a:t>13</a:t>
            </a:r>
            <a:r>
              <a:rPr lang="cs-CZ" dirty="0" smtClean="0"/>
              <a:t> km </a:t>
            </a:r>
            <a:r>
              <a:rPr lang="cs-CZ" dirty="0"/>
              <a:t>= </a:t>
            </a:r>
            <a:r>
              <a:rPr lang="cs-CZ" dirty="0" smtClean="0"/>
              <a:t>6,32 .10</a:t>
            </a:r>
            <a:r>
              <a:rPr lang="cs-CZ" baseline="30000" dirty="0" smtClean="0"/>
              <a:t>4</a:t>
            </a:r>
            <a:r>
              <a:rPr lang="cs-CZ" dirty="0" smtClean="0"/>
              <a:t> AU</a:t>
            </a:r>
          </a:p>
          <a:p>
            <a:endParaRPr lang="cs-CZ" dirty="0" smtClean="0"/>
          </a:p>
          <a:p>
            <a:r>
              <a:rPr lang="cs-CZ" dirty="0"/>
              <a:t>parsek </a:t>
            </a:r>
            <a:r>
              <a:rPr lang="cs-CZ" dirty="0" err="1"/>
              <a:t>pc</a:t>
            </a:r>
            <a:r>
              <a:rPr lang="cs-CZ" dirty="0"/>
              <a:t>, </a:t>
            </a:r>
            <a:r>
              <a:rPr lang="cs-CZ" dirty="0" smtClean="0"/>
              <a:t>vyjadřuje </a:t>
            </a:r>
            <a:r>
              <a:rPr lang="cs-CZ" dirty="0"/>
              <a:t>vzdálenost, z níž je vidět úsečka dlouhá 1 AU pod úhlem jedné obloukové vteřiny. 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/>
              <a:t>pc</a:t>
            </a:r>
            <a:r>
              <a:rPr lang="cs-CZ" dirty="0"/>
              <a:t> = </a:t>
            </a:r>
            <a:r>
              <a:rPr lang="cs-CZ" dirty="0" smtClean="0"/>
              <a:t>1pc=3,086.10</a:t>
            </a:r>
            <a:r>
              <a:rPr lang="cs-CZ" baseline="30000" dirty="0" smtClean="0"/>
              <a:t>13</a:t>
            </a:r>
            <a:r>
              <a:rPr lang="cs-CZ" dirty="0" smtClean="0"/>
              <a:t> km=3,26 </a:t>
            </a:r>
            <a:r>
              <a:rPr lang="cs-CZ" dirty="0" err="1"/>
              <a:t>ly</a:t>
            </a:r>
            <a:r>
              <a:rPr lang="cs-CZ" dirty="0"/>
              <a:t>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9827807" cy="2001892"/>
          </a:xfrm>
        </p:spPr>
        <p:txBody>
          <a:bodyPr rtlCol="0"/>
          <a:lstStyle/>
          <a:p>
            <a:r>
              <a:rPr lang="cs-CZ" dirty="0"/>
              <a:t>Jaký je rozdíl mezi zdánlivou a skutečnou jasností hvězdy?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40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Kategorie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evný herní plán 16 × 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Motiv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2240</Words>
  <Application>Microsoft Office PowerPoint</Application>
  <PresentationFormat>Širokoúhlá obrazovka</PresentationFormat>
  <Paragraphs>309</Paragraphs>
  <Slides>56</Slides>
  <Notes>56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Barevný herní plán 16 × 9</vt:lpstr>
      <vt:lpstr>Prezentace aplikace PowerPoint</vt:lpstr>
      <vt:lpstr>Obsahuje vesmír prvky, které se na Zemi nevyskytují? </vt:lpstr>
      <vt:lpstr>Kategorie 1</vt:lpstr>
      <vt:lpstr>Kategorie 1</vt:lpstr>
      <vt:lpstr>Kategorie 1</vt:lpstr>
      <vt:lpstr>Kategorie 1</vt:lpstr>
      <vt:lpstr>Kategorie 1</vt:lpstr>
      <vt:lpstr>Kategorie 1</vt:lpstr>
      <vt:lpstr>Kategorie 1</vt:lpstr>
      <vt:lpstr>Kategorie 1</vt:lpstr>
      <vt:lpstr>Kategorie 1</vt:lpstr>
      <vt:lpstr>Kategorie 1</vt:lpstr>
      <vt:lpstr>Následují otázky z Reliktního záření 2.</vt:lpstr>
      <vt:lpstr>Kategorie 2</vt:lpstr>
      <vt:lpstr>Kategorie 2</vt:lpstr>
      <vt:lpstr>Prezentace aplikace PowerPoint</vt:lpstr>
      <vt:lpstr>Kategorie 2</vt:lpstr>
      <vt:lpstr>Kategorie 2</vt:lpstr>
      <vt:lpstr>Kategorie 2</vt:lpstr>
      <vt:lpstr>Kategorie 2</vt:lpstr>
      <vt:lpstr>Kategorie 2</vt:lpstr>
      <vt:lpstr>Kategorie 2</vt:lpstr>
      <vt:lpstr>Kategorie 2</vt:lpstr>
      <vt:lpstr>Následují otázky z kategorie 3 Kosmo.</vt:lpstr>
      <vt:lpstr>Kategorie 3</vt:lpstr>
      <vt:lpstr>Kategorie 3</vt:lpstr>
      <vt:lpstr>Kategorie 3</vt:lpstr>
      <vt:lpstr>Kategorie 3</vt:lpstr>
      <vt:lpstr>Kategorie 3</vt:lpstr>
      <vt:lpstr>Kategorie 3</vt:lpstr>
      <vt:lpstr>Kategorie 3</vt:lpstr>
      <vt:lpstr>Kategorie 3</vt:lpstr>
      <vt:lpstr>Kategorie 3</vt:lpstr>
      <vt:lpstr>Kategorie 3</vt:lpstr>
      <vt:lpstr>Následují otázky z kategorie 4.</vt:lpstr>
      <vt:lpstr>Kategorie 4</vt:lpstr>
      <vt:lpstr>Kategorie 4</vt:lpstr>
      <vt:lpstr>Kategorie 4</vt:lpstr>
      <vt:lpstr>Kategorie 4</vt:lpstr>
      <vt:lpstr>Kategorie 4</vt:lpstr>
      <vt:lpstr>Kategorie 4</vt:lpstr>
      <vt:lpstr>Kategorie 4</vt:lpstr>
      <vt:lpstr>Kategorie 4</vt:lpstr>
      <vt:lpstr>Kategorie 4</vt:lpstr>
      <vt:lpstr>Kategorie 4</vt:lpstr>
      <vt:lpstr>Následují otázky z kategorie 5.</vt:lpstr>
      <vt:lpstr>Kategorie 5</vt:lpstr>
      <vt:lpstr>Kategorie 5</vt:lpstr>
      <vt:lpstr>Kategorie 5</vt:lpstr>
      <vt:lpstr>Kategorie 5</vt:lpstr>
      <vt:lpstr>Kategorie 5</vt:lpstr>
      <vt:lpstr>Kategorie 5</vt:lpstr>
      <vt:lpstr>Kategorie 5</vt:lpstr>
      <vt:lpstr>Kategorie 5</vt:lpstr>
      <vt:lpstr>Kategorie 5</vt:lpstr>
      <vt:lpstr>Kategorie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2015-09-28T19:58:00Z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