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6" r:id="rId5"/>
    <p:sldId id="259" r:id="rId6"/>
    <p:sldId id="267" r:id="rId7"/>
    <p:sldId id="260" r:id="rId8"/>
    <p:sldId id="268" r:id="rId9"/>
    <p:sldId id="269" r:id="rId10"/>
    <p:sldId id="261" r:id="rId11"/>
    <p:sldId id="270" r:id="rId12"/>
    <p:sldId id="262" r:id="rId13"/>
    <p:sldId id="263" r:id="rId14"/>
    <p:sldId id="271" r:id="rId15"/>
    <p:sldId id="265" r:id="rId16"/>
    <p:sldId id="264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BE32-19A0-41F3-BBF7-BB3E51B59252}" type="datetimeFigureOut">
              <a:rPr lang="cs-CZ" smtClean="0"/>
              <a:t>8. 12. 2015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AE0F-789C-441A-B9EF-D070C20FF65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BE32-19A0-41F3-BBF7-BB3E51B59252}" type="datetimeFigureOut">
              <a:rPr lang="cs-CZ" smtClean="0"/>
              <a:t>8. 12. 2015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AE0F-789C-441A-B9EF-D070C20FF65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BE32-19A0-41F3-BBF7-BB3E51B59252}" type="datetimeFigureOut">
              <a:rPr lang="cs-CZ" smtClean="0"/>
              <a:t>8. 12. 2015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AE0F-789C-441A-B9EF-D070C20FF65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BE32-19A0-41F3-BBF7-BB3E51B59252}" type="datetimeFigureOut">
              <a:rPr lang="cs-CZ" smtClean="0"/>
              <a:t>8. 12. 2015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AE0F-789C-441A-B9EF-D070C20FF65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BE32-19A0-41F3-BBF7-BB3E51B59252}" type="datetimeFigureOut">
              <a:rPr lang="cs-CZ" smtClean="0"/>
              <a:t>8. 12. 2015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B63AE0F-789C-441A-B9EF-D070C20FF655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BE32-19A0-41F3-BBF7-BB3E51B59252}" type="datetimeFigureOut">
              <a:rPr lang="cs-CZ" smtClean="0"/>
              <a:t>8. 12. 2015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AE0F-789C-441A-B9EF-D070C20FF65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BE32-19A0-41F3-BBF7-BB3E51B59252}" type="datetimeFigureOut">
              <a:rPr lang="cs-CZ" smtClean="0"/>
              <a:t>8. 12. 2015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AE0F-789C-441A-B9EF-D070C20FF65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BE32-19A0-41F3-BBF7-BB3E51B59252}" type="datetimeFigureOut">
              <a:rPr lang="cs-CZ" smtClean="0"/>
              <a:t>8. 12. 2015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AE0F-789C-441A-B9EF-D070C20FF65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BE32-19A0-41F3-BBF7-BB3E51B59252}" type="datetimeFigureOut">
              <a:rPr lang="cs-CZ" smtClean="0"/>
              <a:t>8. 12. 2015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AE0F-789C-441A-B9EF-D070C20FF65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BE32-19A0-41F3-BBF7-BB3E51B59252}" type="datetimeFigureOut">
              <a:rPr lang="cs-CZ" smtClean="0"/>
              <a:t>8. 12. 2015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AE0F-789C-441A-B9EF-D070C20FF65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7BE32-19A0-41F3-BBF7-BB3E51B59252}" type="datetimeFigureOut">
              <a:rPr lang="cs-CZ" smtClean="0"/>
              <a:t>8. 12. 2015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AE0F-789C-441A-B9EF-D070C20FF65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157BE32-19A0-41F3-BBF7-BB3E51B59252}" type="datetimeFigureOut">
              <a:rPr lang="cs-CZ" smtClean="0"/>
              <a:t>8. 12. 2015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B63AE0F-789C-441A-B9EF-D070C20FF655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229600" cy="1828800"/>
          </a:xfrm>
        </p:spPr>
        <p:txBody>
          <a:bodyPr/>
          <a:lstStyle/>
          <a:p>
            <a:r>
              <a:rPr lang="cs-CZ" u="sng" dirty="0" err="1" smtClean="0">
                <a:solidFill>
                  <a:schemeClr val="tx1"/>
                </a:solidFill>
              </a:rPr>
              <a:t>Hubble</a:t>
            </a:r>
            <a:r>
              <a:rPr lang="cs-CZ" u="sng" dirty="0" smtClean="0">
                <a:solidFill>
                  <a:schemeClr val="tx1"/>
                </a:solidFill>
              </a:rPr>
              <a:t> </a:t>
            </a:r>
            <a:r>
              <a:rPr lang="cs-CZ" u="sng" dirty="0" err="1" smtClean="0">
                <a:solidFill>
                  <a:schemeClr val="tx1"/>
                </a:solidFill>
              </a:rPr>
              <a:t>deep</a:t>
            </a:r>
            <a:r>
              <a:rPr lang="cs-CZ" u="sng" dirty="0" smtClean="0">
                <a:solidFill>
                  <a:schemeClr val="tx1"/>
                </a:solidFill>
              </a:rPr>
              <a:t> </a:t>
            </a:r>
            <a:r>
              <a:rPr lang="cs-CZ" u="sng" dirty="0" err="1" smtClean="0">
                <a:solidFill>
                  <a:schemeClr val="tx1"/>
                </a:solidFill>
              </a:rPr>
              <a:t>field</a:t>
            </a:r>
            <a:endParaRPr lang="cs-CZ" u="sng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861934"/>
            <a:ext cx="5580112" cy="3138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14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HDF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3000 různých vzdálených galaxií</a:t>
            </a:r>
          </a:p>
          <a:p>
            <a:r>
              <a:rPr lang="cs-CZ" dirty="0" smtClean="0"/>
              <a:t>Méně než 10 hvězd v popředí</a:t>
            </a:r>
          </a:p>
        </p:txBody>
      </p:sp>
    </p:spTree>
    <p:extLst>
      <p:ext uri="{BB962C8B-B14F-4D97-AF65-F5344CB8AC3E}">
        <p14:creationId xmlns:p14="http://schemas.microsoft.com/office/powerpoint/2010/main" val="377550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60648"/>
            <a:ext cx="4838462" cy="6048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291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Vědecké výsledky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Bohatý materiál pro kosmology</a:t>
            </a:r>
          </a:p>
          <a:p>
            <a:r>
              <a:rPr lang="cs-CZ" dirty="0" smtClean="0"/>
              <a:t>Velký počet galaxií s vysokými hodnotami rudého posuvu</a:t>
            </a:r>
          </a:p>
          <a:p>
            <a:r>
              <a:rPr lang="cs-CZ" dirty="0" smtClean="0"/>
              <a:t>Galaxie vzdálené zhruba 12 miliard světelných let</a:t>
            </a:r>
          </a:p>
          <a:p>
            <a:r>
              <a:rPr lang="cs-CZ" dirty="0" smtClean="0"/>
              <a:t>Zkoumání raného vesmíru</a:t>
            </a:r>
          </a:p>
          <a:p>
            <a:r>
              <a:rPr lang="cs-CZ" dirty="0" smtClean="0"/>
              <a:t>Zkoumání rychlosti vývoje hvězd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440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Následné pozorování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Hubble</a:t>
            </a:r>
            <a:r>
              <a:rPr lang="cs-CZ" dirty="0" smtClean="0"/>
              <a:t> </a:t>
            </a:r>
            <a:r>
              <a:rPr lang="cs-CZ" dirty="0" err="1" smtClean="0"/>
              <a:t>deep</a:t>
            </a:r>
            <a:r>
              <a:rPr lang="cs-CZ" dirty="0" smtClean="0"/>
              <a:t> </a:t>
            </a:r>
            <a:r>
              <a:rPr lang="cs-CZ" dirty="0" err="1" smtClean="0"/>
              <a:t>field</a:t>
            </a:r>
            <a:r>
              <a:rPr lang="cs-CZ" dirty="0" smtClean="0"/>
              <a:t> </a:t>
            </a:r>
            <a:r>
              <a:rPr lang="cs-CZ" dirty="0" err="1" smtClean="0"/>
              <a:t>south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114" y="2420888"/>
            <a:ext cx="3856393" cy="401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398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Hubble</a:t>
            </a:r>
            <a:r>
              <a:rPr lang="cs-CZ" dirty="0" smtClean="0"/>
              <a:t> ultra </a:t>
            </a:r>
            <a:r>
              <a:rPr lang="cs-CZ" dirty="0" err="1" smtClean="0"/>
              <a:t>deep</a:t>
            </a:r>
            <a:r>
              <a:rPr lang="cs-CZ" dirty="0" smtClean="0"/>
              <a:t> </a:t>
            </a:r>
            <a:r>
              <a:rPr lang="cs-CZ" dirty="0" err="1" smtClean="0"/>
              <a:t>field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255912"/>
            <a:ext cx="4581128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328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http://hubblesite.org/hubble_discoveries/hubble_deep_field</a:t>
            </a:r>
            <a:r>
              <a:rPr lang="cs-CZ" dirty="0" smtClean="0"/>
              <a:t>/</a:t>
            </a:r>
          </a:p>
          <a:p>
            <a:r>
              <a:rPr lang="cs-CZ" dirty="0"/>
              <a:t>https://</a:t>
            </a:r>
            <a:r>
              <a:rPr lang="cs-CZ" dirty="0" smtClean="0"/>
              <a:t>en.wikipedia.org/wiki/Hubble_Deep_Field</a:t>
            </a:r>
          </a:p>
          <a:p>
            <a:r>
              <a:rPr lang="cs-CZ" dirty="0"/>
              <a:t>http://</a:t>
            </a:r>
            <a:r>
              <a:rPr lang="cs-CZ" dirty="0" smtClean="0"/>
              <a:t>www.nasa.gov/mission_pages/hubble/science/xdf.html</a:t>
            </a:r>
          </a:p>
          <a:p>
            <a:r>
              <a:rPr lang="cs-CZ" dirty="0"/>
              <a:t>http://www.spacetelescope.org/science/deep_fields</a:t>
            </a:r>
            <a:r>
              <a:rPr lang="cs-CZ" dirty="0" smtClean="0"/>
              <a:t>/</a:t>
            </a:r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695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5000" dirty="0" smtClean="0">
                <a:solidFill>
                  <a:schemeClr val="tx1"/>
                </a:solidFill>
              </a:rPr>
              <a:t>Děkuji za pozornost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/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sz="2800" dirty="0" smtClean="0">
                <a:solidFill>
                  <a:schemeClr val="tx1"/>
                </a:solidFill>
              </a:rPr>
              <a:t>Petra Kolářová</a:t>
            </a:r>
            <a:endParaRPr lang="cs-C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89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Obraz malého regionu v souhvězdí Velké medvědice</a:t>
            </a:r>
          </a:p>
          <a:p>
            <a:r>
              <a:rPr lang="cs-CZ" dirty="0" smtClean="0"/>
              <a:t>Plocha 2,5 úhlových minut</a:t>
            </a:r>
          </a:p>
          <a:p>
            <a:r>
              <a:rPr lang="cs-CZ" dirty="0" smtClean="0"/>
              <a:t>Sestaven z 342 samostatných expozicí</a:t>
            </a:r>
          </a:p>
          <a:p>
            <a:r>
              <a:rPr lang="cs-CZ" dirty="0" smtClean="0"/>
              <a:t>Zobrazuje zhruba 3000 vzdálených galaxií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842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Výběr pole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Mnoho kritérií:</a:t>
            </a:r>
          </a:p>
          <a:p>
            <a:pPr lvl="2"/>
            <a:r>
              <a:rPr lang="cs-CZ" smtClean="0"/>
              <a:t>Vysoká </a:t>
            </a:r>
            <a:r>
              <a:rPr lang="cs-CZ" smtClean="0"/>
              <a:t>galaktická </a:t>
            </a:r>
            <a:r>
              <a:rPr lang="cs-CZ" dirty="0" smtClean="0"/>
              <a:t>šíře</a:t>
            </a:r>
          </a:p>
          <a:p>
            <a:pPr lvl="2"/>
            <a:r>
              <a:rPr lang="cs-CZ" dirty="0" smtClean="0"/>
              <a:t>Bez jasných zdrojů viditelného světla</a:t>
            </a:r>
          </a:p>
          <a:p>
            <a:pPr lvl="2"/>
            <a:r>
              <a:rPr lang="cs-CZ" dirty="0" smtClean="0"/>
              <a:t>Bez infračervených a ultrafialových emisí</a:t>
            </a:r>
          </a:p>
          <a:p>
            <a:pPr lvl="2"/>
            <a:r>
              <a:rPr lang="cs-CZ" dirty="0" smtClean="0"/>
              <a:t>Nesmělo být během snímkování zakryto Zemí nebo Měsícem</a:t>
            </a:r>
            <a:endParaRPr lang="cs-CZ" dirty="0"/>
          </a:p>
          <a:p>
            <a:r>
              <a:rPr lang="cs-CZ" dirty="0" smtClean="0"/>
              <a:t>Tři kandidáti</a:t>
            </a:r>
          </a:p>
          <a:p>
            <a:r>
              <a:rPr lang="cs-CZ" dirty="0" smtClean="0"/>
              <a:t>Vybráno jedno optimální pole</a:t>
            </a:r>
          </a:p>
        </p:txBody>
      </p:sp>
    </p:spTree>
    <p:extLst>
      <p:ext uri="{BB962C8B-B14F-4D97-AF65-F5344CB8AC3E}">
        <p14:creationId xmlns:p14="http://schemas.microsoft.com/office/powerpoint/2010/main" val="33519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0648"/>
            <a:ext cx="6416137" cy="6408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117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Pozorování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Filtry HTS</a:t>
            </a:r>
          </a:p>
          <a:p>
            <a:pPr lvl="2"/>
            <a:r>
              <a:rPr lang="cs-CZ" dirty="0" smtClean="0"/>
              <a:t>300 </a:t>
            </a:r>
            <a:r>
              <a:rPr lang="cs-CZ" dirty="0" err="1" smtClean="0"/>
              <a:t>nm</a:t>
            </a:r>
            <a:r>
              <a:rPr lang="cs-CZ" dirty="0" smtClean="0"/>
              <a:t> (ultrafialové)</a:t>
            </a:r>
          </a:p>
          <a:p>
            <a:pPr lvl="2"/>
            <a:r>
              <a:rPr lang="cs-CZ" dirty="0" smtClean="0"/>
              <a:t>450 </a:t>
            </a:r>
            <a:r>
              <a:rPr lang="cs-CZ" dirty="0" err="1" smtClean="0"/>
              <a:t>nm</a:t>
            </a:r>
            <a:r>
              <a:rPr lang="cs-CZ" dirty="0" smtClean="0"/>
              <a:t> (modré)</a:t>
            </a:r>
          </a:p>
          <a:p>
            <a:pPr lvl="2"/>
            <a:r>
              <a:rPr lang="cs-CZ" dirty="0" smtClean="0"/>
              <a:t>606 </a:t>
            </a:r>
            <a:r>
              <a:rPr lang="cs-CZ" dirty="0" err="1" smtClean="0"/>
              <a:t>nm</a:t>
            </a:r>
            <a:r>
              <a:rPr lang="cs-CZ" dirty="0" smtClean="0"/>
              <a:t> (červené)</a:t>
            </a:r>
          </a:p>
          <a:p>
            <a:pPr lvl="2"/>
            <a:r>
              <a:rPr lang="cs-CZ" dirty="0" smtClean="0"/>
              <a:t>814 </a:t>
            </a:r>
            <a:r>
              <a:rPr lang="cs-CZ" dirty="0" err="1" smtClean="0"/>
              <a:t>nm</a:t>
            </a:r>
            <a:r>
              <a:rPr lang="cs-CZ" dirty="0" smtClean="0"/>
              <a:t> (infračervené)</a:t>
            </a:r>
          </a:p>
          <a:p>
            <a:r>
              <a:rPr lang="cs-CZ" dirty="0" smtClean="0"/>
              <a:t>Snímkování 18. – 28. 12. 1995</a:t>
            </a:r>
          </a:p>
          <a:p>
            <a:r>
              <a:rPr lang="cs-CZ" dirty="0" smtClean="0"/>
              <a:t>Pořízeno 342 snímků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345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04664"/>
            <a:ext cx="4759171" cy="6201059"/>
          </a:xfrm>
        </p:spPr>
      </p:pic>
    </p:spTree>
    <p:extLst>
      <p:ext uri="{BB962C8B-B14F-4D97-AF65-F5344CB8AC3E}">
        <p14:creationId xmlns:p14="http://schemas.microsoft.com/office/powerpoint/2010/main" val="278793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Zpracování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Zbavení snímků nárazů kosmického záření a rozptýleného světla</a:t>
            </a:r>
          </a:p>
          <a:p>
            <a:r>
              <a:rPr lang="cs-CZ" dirty="0" err="1" smtClean="0"/>
              <a:t>Nakombinování</a:t>
            </a:r>
            <a:r>
              <a:rPr lang="cs-CZ" dirty="0" smtClean="0"/>
              <a:t> snímků</a:t>
            </a:r>
          </a:p>
          <a:p>
            <a:r>
              <a:rPr lang="cs-CZ" dirty="0" smtClean="0"/>
              <a:t>4 monochromatické obrazy</a:t>
            </a:r>
          </a:p>
          <a:p>
            <a:r>
              <a:rPr lang="cs-CZ" dirty="0" smtClean="0"/>
              <a:t>Výsledný obraz HDF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326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48680"/>
            <a:ext cx="5681462" cy="5760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497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92696"/>
            <a:ext cx="5616624" cy="5504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210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843</TotalTime>
  <Words>177</Words>
  <Application>Microsoft Office PowerPoint</Application>
  <PresentationFormat>Předvádění na obrazovce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Vrchol</vt:lpstr>
      <vt:lpstr>Hubble deep field</vt:lpstr>
      <vt:lpstr>Prezentace aplikace PowerPoint</vt:lpstr>
      <vt:lpstr>Výběr pole</vt:lpstr>
      <vt:lpstr>Prezentace aplikace PowerPoint</vt:lpstr>
      <vt:lpstr>Pozorování</vt:lpstr>
      <vt:lpstr>Prezentace aplikace PowerPoint</vt:lpstr>
      <vt:lpstr>Zpracování dat</vt:lpstr>
      <vt:lpstr>Prezentace aplikace PowerPoint</vt:lpstr>
      <vt:lpstr>Prezentace aplikace PowerPoint</vt:lpstr>
      <vt:lpstr>Obsah HDF</vt:lpstr>
      <vt:lpstr>Prezentace aplikace PowerPoint</vt:lpstr>
      <vt:lpstr>Vědecké výsledky</vt:lpstr>
      <vt:lpstr>Následné pozorování</vt:lpstr>
      <vt:lpstr>Prezentace aplikace PowerPoint</vt:lpstr>
      <vt:lpstr>Zdroje</vt:lpstr>
      <vt:lpstr>Děkuji za pozornost   Petra Kolářová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Hubbleovo hluboké pole</dc:title>
  <dc:creator>HP</dc:creator>
  <cp:lastModifiedBy>HP</cp:lastModifiedBy>
  <cp:revision>6</cp:revision>
  <dcterms:created xsi:type="dcterms:W3CDTF">2015-12-07T22:01:43Z</dcterms:created>
  <dcterms:modified xsi:type="dcterms:W3CDTF">2015-12-08T13:15:09Z</dcterms:modified>
</cp:coreProperties>
</file>