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59" r:id="rId5"/>
    <p:sldId id="260" r:id="rId6"/>
    <p:sldId id="258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5305-DB6F-47B8-987B-0660E9FDF7F5}" type="datetimeFigureOut">
              <a:rPr lang="cs-CZ" smtClean="0"/>
              <a:t>7.12.2015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D96A5-013A-4A9B-95AC-E0583064714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5305-DB6F-47B8-987B-0660E9FDF7F5}" type="datetimeFigureOut">
              <a:rPr lang="cs-CZ" smtClean="0"/>
              <a:t>7.12.2015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D96A5-013A-4A9B-95AC-E058306471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5305-DB6F-47B8-987B-0660E9FDF7F5}" type="datetimeFigureOut">
              <a:rPr lang="cs-CZ" smtClean="0"/>
              <a:t>7.12.2015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D96A5-013A-4A9B-95AC-E058306471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5305-DB6F-47B8-987B-0660E9FDF7F5}" type="datetimeFigureOut">
              <a:rPr lang="cs-CZ" smtClean="0"/>
              <a:t>7.12.2015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D96A5-013A-4A9B-95AC-E058306471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5305-DB6F-47B8-987B-0660E9FDF7F5}" type="datetimeFigureOut">
              <a:rPr lang="cs-CZ" smtClean="0"/>
              <a:t>7.12.2015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D96A5-013A-4A9B-95AC-E0583064714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5305-DB6F-47B8-987B-0660E9FDF7F5}" type="datetimeFigureOut">
              <a:rPr lang="cs-CZ" smtClean="0"/>
              <a:t>7.12.2015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D96A5-013A-4A9B-95AC-E058306471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5305-DB6F-47B8-987B-0660E9FDF7F5}" type="datetimeFigureOut">
              <a:rPr lang="cs-CZ" smtClean="0"/>
              <a:t>7.12.2015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D96A5-013A-4A9B-95AC-E058306471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5305-DB6F-47B8-987B-0660E9FDF7F5}" type="datetimeFigureOut">
              <a:rPr lang="cs-CZ" smtClean="0"/>
              <a:t>7.12.2015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D96A5-013A-4A9B-95AC-E058306471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5305-DB6F-47B8-987B-0660E9FDF7F5}" type="datetimeFigureOut">
              <a:rPr lang="cs-CZ" smtClean="0"/>
              <a:t>7.12.2015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D96A5-013A-4A9B-95AC-E058306471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5305-DB6F-47B8-987B-0660E9FDF7F5}" type="datetimeFigureOut">
              <a:rPr lang="cs-CZ" smtClean="0"/>
              <a:t>7.12.2015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D96A5-013A-4A9B-95AC-E0583064714D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41C5305-DB6F-47B8-987B-0660E9FDF7F5}" type="datetimeFigureOut">
              <a:rPr lang="cs-CZ" smtClean="0"/>
              <a:t>7.12.2015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4BD96A5-013A-4A9B-95AC-E0583064714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41C5305-DB6F-47B8-987B-0660E9FDF7F5}" type="datetimeFigureOut">
              <a:rPr lang="cs-CZ" smtClean="0"/>
              <a:t>7.12.2015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4BD96A5-013A-4A9B-95AC-E0583064714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2592324"/>
            <a:ext cx="8077200" cy="167335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5000" i="1" dirty="0" err="1" smtClean="0">
                <a:solidFill>
                  <a:schemeClr val="tx1"/>
                </a:solidFill>
                <a:latin typeface="Georgia" pitchFamily="18" charset="0"/>
              </a:rPr>
              <a:t>Lisa</a:t>
            </a:r>
            <a:r>
              <a:rPr lang="cs-CZ" sz="5000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cs-CZ" sz="5000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cs-CZ" sz="5000" i="1" dirty="0" err="1" smtClean="0">
                <a:solidFill>
                  <a:schemeClr val="tx1"/>
                </a:solidFill>
                <a:latin typeface="Georgia" pitchFamily="18" charset="0"/>
              </a:rPr>
              <a:t>Supermassive</a:t>
            </a:r>
            <a:r>
              <a:rPr lang="cs-CZ" sz="5000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cs-CZ" sz="5000" i="1" dirty="0" err="1" smtClean="0">
                <a:solidFill>
                  <a:schemeClr val="tx1"/>
                </a:solidFill>
                <a:latin typeface="Georgia" pitchFamily="18" charset="0"/>
              </a:rPr>
              <a:t>black</a:t>
            </a:r>
            <a:r>
              <a:rPr lang="cs-CZ" sz="5000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cs-CZ" sz="5000" i="1" dirty="0" err="1" smtClean="0">
                <a:solidFill>
                  <a:schemeClr val="tx1"/>
                </a:solidFill>
                <a:latin typeface="Georgia" pitchFamily="18" charset="0"/>
              </a:rPr>
              <a:t>holes</a:t>
            </a:r>
            <a:endParaRPr lang="cs-CZ" sz="5000" i="1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  <a:latin typeface="Georgia" pitchFamily="18" charset="0"/>
              </a:rPr>
              <a:t>Supermassivle</a:t>
            </a:r>
            <a:r>
              <a:rPr lang="en-US" dirty="0" smtClean="0">
                <a:solidFill>
                  <a:schemeClr val="bg1"/>
                </a:solidFill>
                <a:latin typeface="Georgia" pitchFamily="18" charset="0"/>
              </a:rPr>
              <a:t> black holes</a:t>
            </a:r>
            <a:endParaRPr lang="en-US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Klasifikují se jako ty největší známé černé díry ve vesmíru (miliardy slunečních mas)</a:t>
            </a:r>
          </a:p>
          <a:p>
            <a:r>
              <a:rPr lang="cs-CZ" dirty="0" smtClean="0"/>
              <a:t> </a:t>
            </a:r>
            <a:r>
              <a:rPr lang="cs-CZ" dirty="0" smtClean="0"/>
              <a:t>Většinou se nacházejí v centrech galaxií</a:t>
            </a:r>
          </a:p>
          <a:p>
            <a:r>
              <a:rPr lang="cs-CZ" dirty="0" smtClean="0"/>
              <a:t> M</a:t>
            </a:r>
            <a:r>
              <a:rPr lang="cs-CZ" dirty="0" smtClean="0"/>
              <a:t>ají velmi nízkou průměrnou hustotu a díky tomu i téměř zanedbatelné slapové síly ve svém okolí</a:t>
            </a:r>
          </a:p>
          <a:p>
            <a:r>
              <a:rPr lang="cs-CZ" dirty="0" smtClean="0"/>
              <a:t> </a:t>
            </a:r>
            <a:r>
              <a:rPr lang="cs-CZ" dirty="0" smtClean="0"/>
              <a:t>	Slapové síly sílí s klesající vzdáleností, na horizontu událostí takové černé díry by ale nebyly horší, než ty pozemské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  <a:latin typeface="Georgia" pitchFamily="18" charset="0"/>
              </a:rPr>
              <a:t>Gravitační vlny</a:t>
            </a:r>
            <a:endParaRPr lang="en-US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Předpovězeny Einsteinem na základě jeho teorie obecné relativity v roce 1916</a:t>
            </a:r>
          </a:p>
          <a:p>
            <a:r>
              <a:rPr lang="cs-CZ" dirty="0" smtClean="0"/>
              <a:t> Jsou to oscilace na pozadí časoprostoru, které se projevují jako vlny šířící se od zdroje, a, teoreticky, přenášejí energii ve formě gravitační radiace</a:t>
            </a:r>
          </a:p>
          <a:p>
            <a:r>
              <a:rPr lang="cs-CZ" dirty="0" smtClean="0"/>
              <a:t> </a:t>
            </a:r>
            <a:r>
              <a:rPr lang="cs-CZ" dirty="0" smtClean="0"/>
              <a:t>Nemají téměř žádný pozorovatelný efekt na hmotu ve vesmíru kromě toho, že ji velmi nepatrně </a:t>
            </a:r>
            <a:r>
              <a:rPr lang="cs-CZ" dirty="0" smtClean="0"/>
              <a:t>s</a:t>
            </a:r>
            <a:r>
              <a:rPr lang="cs-CZ" dirty="0" smtClean="0"/>
              <a:t>tlačují a rozpínají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  <a:latin typeface="Georgia" pitchFamily="18" charset="0"/>
              </a:rPr>
              <a:t>Gravitační vlny</a:t>
            </a:r>
            <a:endParaRPr lang="en-US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Produkují je rotující, masivní binární systémy, jako neutronové hvězdy, pulsary, nebo černé díry</a:t>
            </a:r>
          </a:p>
          <a:p>
            <a:pPr lvl="1"/>
            <a:r>
              <a:rPr lang="cs-CZ" dirty="0" smtClean="0"/>
              <a:t> </a:t>
            </a:r>
            <a:r>
              <a:rPr lang="cs-CZ" dirty="0" smtClean="0"/>
              <a:t>Také objekty, velmi rychle rotující kolem vlastní osy, mohou být zdrojem gravitačních vln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relativity.li/uploads/images/I/I9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9675" y="333375"/>
            <a:ext cx="6724650" cy="61912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  <a:latin typeface="Georgia" pitchFamily="18" charset="0"/>
              </a:rPr>
              <a:t>Lisa</a:t>
            </a:r>
            <a:endParaRPr lang="en-US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Hlavním úkolem je detekovat gravitační vlny ze všech možných zdrojů, nejenom ze </a:t>
            </a:r>
            <a:r>
              <a:rPr lang="cs-CZ" dirty="0" err="1" smtClean="0"/>
              <a:t>supermasivních</a:t>
            </a:r>
            <a:r>
              <a:rPr lang="cs-CZ" dirty="0" smtClean="0"/>
              <a:t> černých děr</a:t>
            </a:r>
          </a:p>
          <a:p>
            <a:r>
              <a:rPr lang="cs-CZ" dirty="0" smtClean="0"/>
              <a:t> </a:t>
            </a:r>
            <a:r>
              <a:rPr lang="cs-CZ" dirty="0" smtClean="0"/>
              <a:t>Sestává ze tří satelitů v trojúhelníkové formaci s délkou stran pět miliónů kilometrů na oběžné dráze Země ve vzdálenosti asi dvacet miliónů kilometrů za planetou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  <a:latin typeface="Georgia" pitchFamily="18" charset="0"/>
              </a:rPr>
              <a:t>Lisa</a:t>
            </a:r>
            <a:endParaRPr lang="en-US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Díky přesně monitorovaným vzdálenostem a velmi citlivým detektorům na konci ramen, </a:t>
            </a:r>
            <a:r>
              <a:rPr lang="cs-CZ" dirty="0" err="1" smtClean="0"/>
              <a:t>Lisa</a:t>
            </a:r>
            <a:r>
              <a:rPr lang="cs-CZ" dirty="0" smtClean="0"/>
              <a:t> bude schopná detekovat i velmi malé kontrakce časoprostoru</a:t>
            </a:r>
          </a:p>
          <a:p>
            <a:r>
              <a:rPr lang="cs-CZ" dirty="0" smtClean="0"/>
              <a:t> </a:t>
            </a:r>
            <a:r>
              <a:rPr lang="cs-CZ" dirty="0" smtClean="0"/>
              <a:t>Plánované datum vypuštění je v roce 2032</a:t>
            </a:r>
          </a:p>
          <a:p>
            <a:pPr lvl="1"/>
            <a:r>
              <a:rPr lang="cs-CZ" dirty="0" smtClean="0"/>
              <a:t> </a:t>
            </a:r>
            <a:r>
              <a:rPr lang="cs-CZ" dirty="0" smtClean="0"/>
              <a:t>Hlavně díky vystoupení NASA ze společného financování, kvůli čemuž musela evropská ESA převzít 100% plánovaných nákladů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LISA-wav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104</TotalTime>
  <Words>236</Words>
  <Application>Microsoft Office PowerPoint</Application>
  <PresentationFormat>Předvádění na obrazovce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Modul</vt:lpstr>
      <vt:lpstr>Lisa Supermassive black holes</vt:lpstr>
      <vt:lpstr>Supermassivle black holes</vt:lpstr>
      <vt:lpstr>Gravitační vlny</vt:lpstr>
      <vt:lpstr>Gravitační vlny</vt:lpstr>
      <vt:lpstr>Snímek 5</vt:lpstr>
      <vt:lpstr>Lisa</vt:lpstr>
      <vt:lpstr>Lisa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Lisa Supermassive black holes</dc:title>
  <dc:creator>Pavel</dc:creator>
  <cp:lastModifiedBy>Pavel</cp:lastModifiedBy>
  <cp:revision>4</cp:revision>
  <dcterms:created xsi:type="dcterms:W3CDTF">2015-12-07T09:15:25Z</dcterms:created>
  <dcterms:modified xsi:type="dcterms:W3CDTF">2015-12-07T11:00:07Z</dcterms:modified>
</cp:coreProperties>
</file>