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71" r:id="rId11"/>
    <p:sldId id="272" r:id="rId12"/>
    <p:sldId id="273" r:id="rId13"/>
    <p:sldId id="264" r:id="rId14"/>
    <p:sldId id="265" r:id="rId15"/>
    <p:sldId id="266" r:id="rId16"/>
    <p:sldId id="267" r:id="rId17"/>
    <p:sldId id="268" r:id="rId18"/>
    <p:sldId id="278" r:id="rId19"/>
    <p:sldId id="274" r:id="rId20"/>
    <p:sldId id="275" r:id="rId21"/>
    <p:sldId id="269" r:id="rId22"/>
    <p:sldId id="270" r:id="rId23"/>
    <p:sldId id="277" r:id="rId24"/>
  </p:sldIdLst>
  <p:sldSz cx="9144000" cy="6858000" type="screen4x3"/>
  <p:notesSz cx="67611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A6C5D-7134-46C6-ADD8-C507BDA163EF}" type="datetimeFigureOut">
              <a:rPr lang="cs-CZ" smtClean="0"/>
              <a:pPr/>
              <a:t>22.11.2015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6117" y="4716661"/>
            <a:ext cx="540893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2983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29761" y="9431599"/>
            <a:ext cx="292983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62C64-B9DB-4916-B670-B7313D3BBBC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62C64-B9DB-4916-B670-B7313D3BBBC1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dalosti.astronomy.cz/wp-content/zapad-slunce-20140108-vyrez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barvickyzdar.cz/foto/1000-700/779-1026-tapety-na-zed-dekora-natur-6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torrin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converter.cz/fyzici/images/maxwell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Světlo jako elektromagnetické vlnění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Jan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Olbrecht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Určete dobu, za kterou přeletí paprsek světla z Opavy do Brna. Vzdálenost mezi těmito městy je 169 km.</a:t>
            </a:r>
          </a:p>
          <a:p>
            <a:pPr algn="ctr">
              <a:buNone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Kolikrát stihne tuto vzdálenost urazit za jednu sekundu?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Abyste mi neusnuly!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Známe: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 = 169 km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 = 300 000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km/s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 = ?</a:t>
            </a:r>
          </a:p>
          <a:p>
            <a:pPr>
              <a:buNone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Použijeme vztah: s = v*t               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= s/v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Dosadíme: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 = 169/300 000 = 5,633 * 10</a:t>
            </a:r>
            <a:r>
              <a:rPr lang="cs-CZ" baseline="30000" dirty="0" smtClean="0">
                <a:latin typeface="Times New Roman" pitchFamily="18" charset="0"/>
                <a:cs typeface="Times New Roman" pitchFamily="18" charset="0"/>
              </a:rPr>
              <a:t>-4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s = </a:t>
            </a:r>
            <a:r>
              <a:rPr lang="cs-CZ" u="sng" dirty="0" smtClean="0">
                <a:latin typeface="Times New Roman" pitchFamily="18" charset="0"/>
                <a:cs typeface="Times New Roman" pitchFamily="18" charset="0"/>
              </a:rPr>
              <a:t>563,3</a:t>
            </a:r>
            <a:r>
              <a:rPr lang="cs-CZ" u="sng" dirty="0" smtClean="0">
                <a:latin typeface="Times New Roman" pitchFamily="18" charset="0"/>
                <a:cs typeface="Times New Roman" pitchFamily="18" charset="0"/>
                <a:sym typeface="Symbol"/>
              </a:rPr>
              <a:t>s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  <a:sym typeface="Symbol"/>
              </a:rPr>
              <a:t>Odpověď: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  <a:sym typeface="Symbol"/>
              </a:rPr>
              <a:t>Paprsek světla urazí dráhu mezi Opavou a Brnem za </a:t>
            </a:r>
            <a:r>
              <a:rPr lang="cs-CZ" u="sng" dirty="0" smtClean="0">
                <a:latin typeface="Times New Roman" pitchFamily="18" charset="0"/>
                <a:cs typeface="Times New Roman" pitchFamily="18" charset="0"/>
                <a:sym typeface="Symbol"/>
              </a:rPr>
              <a:t>563,3 s</a:t>
            </a:r>
          </a:p>
          <a:p>
            <a:pPr>
              <a:buNone/>
            </a:pPr>
            <a:endParaRPr lang="cs-CZ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Řešení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Šipka doprava 3"/>
          <p:cNvSpPr/>
          <p:nvPr/>
        </p:nvSpPr>
        <p:spPr>
          <a:xfrm>
            <a:off x="4038600" y="3886200"/>
            <a:ext cx="838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Kolikrát stihne tuto vzdálenost urazit za jednu sekundu?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Známe: t = 563,3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sym typeface="Symbol"/>
              </a:rPr>
              <a:t>s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  <a:sym typeface="Symbol"/>
              </a:rPr>
              <a:t>Výpočet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1 s = 1/ 563,3 * 10</a:t>
            </a:r>
            <a:r>
              <a:rPr lang="cs-CZ" baseline="30000" dirty="0" smtClean="0">
                <a:latin typeface="Times New Roman" pitchFamily="18" charset="0"/>
                <a:cs typeface="Times New Roman" pitchFamily="18" charset="0"/>
              </a:rPr>
              <a:t>-6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cs-CZ" u="sng" dirty="0" smtClean="0">
                <a:latin typeface="Times New Roman" pitchFamily="18" charset="0"/>
                <a:cs typeface="Times New Roman" pitchFamily="18" charset="0"/>
              </a:rPr>
              <a:t>1 775 krát</a:t>
            </a:r>
            <a:r>
              <a:rPr lang="cs-CZ" u="sng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Odpověď: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Za jednu sekundu urazí světlo tuto vzdálenost </a:t>
            </a:r>
            <a:r>
              <a:rPr lang="cs-CZ" u="sng" dirty="0" smtClean="0">
                <a:latin typeface="Times New Roman" pitchFamily="18" charset="0"/>
                <a:cs typeface="Times New Roman" pitchFamily="18" charset="0"/>
              </a:rPr>
              <a:t>1 775 krát.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Řešení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označuje nám vzdálenost dvou nejbližších bodů vlnění, které kmitají ve fázi</a:t>
            </a:r>
          </a:p>
          <a:p>
            <a:endParaRPr lang="cs-CZ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600" dirty="0" smtClean="0">
                <a:latin typeface="Times New Roman" pitchFamily="18" charset="0"/>
                <a:cs typeface="Times New Roman" pitchFamily="18" charset="0"/>
                <a:sym typeface="Symbol"/>
              </a:rPr>
              <a:t> c = *f              = c/f </a:t>
            </a:r>
          </a:p>
          <a:p>
            <a:pPr>
              <a:buNone/>
            </a:pPr>
            <a:endParaRPr lang="cs-CZ" sz="26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cs-CZ" sz="2600" dirty="0" smtClean="0">
                <a:latin typeface="Times New Roman" pitchFamily="18" charset="0"/>
                <a:cs typeface="Times New Roman" pitchFamily="18" charset="0"/>
                <a:sym typeface="Symbol"/>
              </a:rPr>
              <a:t>Vlnové dálky se nejčastěji uvádějí v nanometrech (1nm = 10</a:t>
            </a:r>
            <a:r>
              <a:rPr lang="cs-CZ" sz="26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-9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  <a:sym typeface="Symbol"/>
              </a:rPr>
              <a:t> m)</a:t>
            </a:r>
          </a:p>
          <a:p>
            <a:endParaRPr lang="cs-CZ" sz="26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cs-CZ" sz="2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Nejdelší vlnovou délku má červená barva (790 </a:t>
            </a:r>
            <a:r>
              <a:rPr lang="cs-CZ" sz="26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nm</a:t>
            </a:r>
            <a:r>
              <a:rPr lang="cs-CZ" sz="2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) a naopak nejkratší fialová (390 </a:t>
            </a:r>
            <a:r>
              <a:rPr lang="cs-CZ" sz="26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nm</a:t>
            </a:r>
            <a:r>
              <a:rPr lang="cs-CZ" sz="2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</a:p>
          <a:p>
            <a:pPr>
              <a:buNone/>
            </a:pPr>
            <a:endParaRPr lang="cs-CZ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cs-CZ" sz="2600" b="1" dirty="0" smtClean="0">
                <a:latin typeface="Times New Roman" pitchFamily="18" charset="0"/>
                <a:cs typeface="Times New Roman" pitchFamily="18" charset="0"/>
              </a:rPr>
              <a:t>při přechodu světla z jednoho prostředí do druhého se vlnová délka mění</a:t>
            </a:r>
          </a:p>
          <a:p>
            <a:pPr algn="ctr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Vlnová délka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981200"/>
            <a:ext cx="396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Šipka doprava 7"/>
          <p:cNvSpPr/>
          <p:nvPr/>
        </p:nvSpPr>
        <p:spPr>
          <a:xfrm>
            <a:off x="1828800" y="320040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 descr="C:\Users\Jan\Desktop\MU\2.ročník - ZS\vykricni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5562600"/>
            <a:ext cx="9525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Frekvence je závislá především na barvě světla</a:t>
            </a:r>
          </a:p>
          <a:p>
            <a:pPr algn="ctr"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  <a:sym typeface="Symbol"/>
              </a:rPr>
              <a:t>c = *f             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sym typeface="Symbol"/>
              </a:rPr>
              <a:t> = c/ </a:t>
            </a:r>
          </a:p>
          <a:p>
            <a:pPr>
              <a:buNone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Nejdelší frekvenci má barva fialová (cca 7,69*10</a:t>
            </a:r>
            <a:r>
              <a:rPr lang="cs-CZ" b="1" baseline="30000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Hz) a nejkratší frekvence odpovídá červené barvě (cca 3,79*10</a:t>
            </a:r>
            <a:r>
              <a:rPr lang="cs-CZ" b="1" baseline="30000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Hz).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při přechodu světla z jednoho do druhého prostředí se frekvence nemění</a:t>
            </a:r>
          </a:p>
          <a:p>
            <a:endParaRPr lang="cs-CZ" sz="2400" baseline="30000" dirty="0" smtClean="0"/>
          </a:p>
          <a:p>
            <a:endParaRPr lang="cs-CZ" sz="2400" baseline="300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Frekvence f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Šipka doprava 3"/>
          <p:cNvSpPr/>
          <p:nvPr/>
        </p:nvSpPr>
        <p:spPr>
          <a:xfrm>
            <a:off x="4267200" y="19050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 descr="C:\Users\Jan\Desktop\MU\2.ročník - ZS\vykricni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876800"/>
            <a:ext cx="10287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C:\Users\Jan\Desktop\MU\2.ročník - ZS\spektrum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886200"/>
            <a:ext cx="5867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Můžeme je rozdělit na primární a sekundární</a:t>
            </a:r>
          </a:p>
          <a:p>
            <a:pPr marL="514350" indent="-514350">
              <a:buNone/>
            </a:pP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Primární zdroje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Jedná se o tělesa, která vyzařují světlo (světelná energie v nich vzniká přeměnou z jiného druhu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enegie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514350" indent="-51435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	Např. Slunce, hvězdy</a:t>
            </a:r>
          </a:p>
          <a:p>
            <a:pPr marL="514350" indent="-514350">
              <a:buNone/>
            </a:pP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Sekundární zdroje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– tato tělesa světlo nevytváří. Světlo se  od nich rozptyluje nebo odráží. </a:t>
            </a:r>
          </a:p>
          <a:p>
            <a:pPr marL="514350" indent="-51435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	Např. měsíc, zrcadla</a:t>
            </a:r>
          </a:p>
          <a:p>
            <a:pPr>
              <a:buNone/>
            </a:pPr>
            <a:endParaRPr lang="cs-CZ" sz="2400" b="1" dirty="0" smtClean="0"/>
          </a:p>
          <a:p>
            <a:endParaRPr lang="cs-CZ" sz="1600" b="1" dirty="0" smtClean="0"/>
          </a:p>
          <a:p>
            <a:endParaRPr lang="cs-CZ" sz="1600" b="1" dirty="0" smtClean="0"/>
          </a:p>
          <a:p>
            <a:endParaRPr lang="cs-CZ" sz="1600" b="1" dirty="0" smtClean="0"/>
          </a:p>
          <a:p>
            <a:endParaRPr lang="cs-CZ" sz="1600" b="1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Zdroje světla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 descr="západ Slunce se skvrnami 8.1.2013, výřez, foto: Martin Gembec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971800"/>
            <a:ext cx="18383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C:\Users\Jan\Desktop\MU\2.ročník - ZS\speciální didaktika\4637_ful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971800"/>
            <a:ext cx="1752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Měsíc | Tapeta na plochu velikosti 1280x102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5105400"/>
            <a:ext cx="1905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http://media1.nabyteknet.cz/7565-thickbox_default/zrcadlo-kov-chrom-domina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5181600"/>
            <a:ext cx="21336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Jedná se o prostředí, přes které se světlo šíří</a:t>
            </a:r>
          </a:p>
          <a:p>
            <a:pPr marL="514350" indent="-51435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A.</a:t>
            </a:r>
          </a:p>
          <a:p>
            <a:pPr marL="514350" indent="-514350">
              <a:buFontTx/>
              <a:buChar char="-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Průhledné</a:t>
            </a:r>
          </a:p>
          <a:p>
            <a:pPr marL="514350" indent="-514350">
              <a:buFontTx/>
              <a:buChar char="-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Průsvitné</a:t>
            </a:r>
          </a:p>
          <a:p>
            <a:pPr marL="514350" indent="-514350">
              <a:buFontTx/>
              <a:buChar char="-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Neprůhledné</a:t>
            </a:r>
          </a:p>
          <a:p>
            <a:pPr marL="514350" indent="-51435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B.</a:t>
            </a:r>
          </a:p>
          <a:p>
            <a:pPr marL="514350" indent="-514350">
              <a:buFontTx/>
              <a:buChar char="-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Homogenní</a:t>
            </a:r>
          </a:p>
          <a:p>
            <a:pPr marL="514350" indent="-514350">
              <a:buFontTx/>
              <a:buChar char="-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Nehomogenní</a:t>
            </a:r>
          </a:p>
          <a:p>
            <a:pPr marL="514350" indent="-51435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C.</a:t>
            </a:r>
          </a:p>
          <a:p>
            <a:pPr marL="514350" indent="-514350">
              <a:buFontTx/>
              <a:buChar char="-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Izotropní</a:t>
            </a:r>
          </a:p>
          <a:p>
            <a:pPr marL="514350" indent="-514350">
              <a:buFontTx/>
              <a:buChar char="-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Anizotropní</a:t>
            </a:r>
          </a:p>
          <a:p>
            <a:pPr marL="514350" indent="-514350">
              <a:buFontTx/>
              <a:buChar char="-"/>
            </a:pPr>
            <a:endParaRPr lang="cs-CZ" sz="2400" dirty="0" smtClean="0"/>
          </a:p>
          <a:p>
            <a:pPr marL="514350" indent="-514350"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Optické prostředí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Průhledné – nedochází v něm k rozptylu světla. Světlo se jím šíří bez velkého zeslabení. Např. vzduch, čiré sklo, …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Průsvitné – světlo prochází prostředím, ale dochází k částečnému rozptylu. Např. mléčné sklo u žárovek, tenký papír, …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Neprůhledné – světlo jím neprochází, buď se odráží nebo dochází k pohlcení. Např. zeď, kovy, …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Optické prostředí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Obrázek 13" descr="http://www.barvickyzdar.cz/foto/380-380/779-1026-tapety-na-zed-dekora-natur-6.jpg">
            <a:hlinkClick r:id="rId2" tooltip="&quot;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191001"/>
            <a:ext cx="1905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ázek 15" descr="http://mvtruhlarstvi.cz/layout/final/okna/okn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191000"/>
            <a:ext cx="2057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LED žárovka E27 230V 9W studená bílá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343400"/>
            <a:ext cx="2057400" cy="1851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Budeme potřebovat: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Čas na pokus?</a:t>
            </a:r>
            <a:endParaRPr lang="cs-CZ" dirty="0"/>
          </a:p>
        </p:txBody>
      </p:sp>
      <p:pic>
        <p:nvPicPr>
          <p:cNvPr id="4" name="Obrázek 3" descr="C:\Users\Jan\Desktop\MU\2.ročník - ZS\speciální didaktika\20151121_2211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362200"/>
            <a:ext cx="2971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C:\Users\Jan\Desktop\MU\2.ročník - ZS\speciální didaktika\20151121_2205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362200"/>
            <a:ext cx="2895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Otázka zní:</a:t>
            </a:r>
          </a:p>
          <a:p>
            <a:pPr lvl="0"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0" algn="ctr"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	Jak se bude jevit barva vína v láhvi, když na ni budeme svítit bodovým zářičem?</a:t>
            </a:r>
          </a:p>
          <a:p>
            <a:pPr lvl="0"/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Čas na pokus?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Jaký obraz vytvoří rovinné zrcadlo?</a:t>
            </a:r>
          </a:p>
          <a:p>
            <a:pPr>
              <a:buNone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	Zdánlivý, vzpřímený, stejně velký</a:t>
            </a:r>
          </a:p>
          <a:p>
            <a:pPr>
              <a:buNone/>
            </a:pP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Jaký obraz vytvoří vypuklé zrcadlo?</a:t>
            </a:r>
          </a:p>
          <a:p>
            <a:pPr>
              <a:buNone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	Zdánlivý, vzpřímený, zmenšený</a:t>
            </a:r>
          </a:p>
          <a:p>
            <a:pPr>
              <a:buNone/>
            </a:pP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Jaký typ lomu nastane při průchodu světla z opticky hustšího do opticky řidšího prostředí?</a:t>
            </a:r>
          </a:p>
          <a:p>
            <a:pPr>
              <a:buNone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	Lom od kolmice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Repete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Víno se bude jevit jako černé, protože sklo láhve propouští jen zelené světlo, které víno pohlcuje. 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Čas na pokus?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 descr="C:\Users\Jan\Desktop\MU\2.ročník - ZS\speciální didaktika\20151121_2212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04800"/>
            <a:ext cx="33909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Homogenní – jedná se o prostředí, které má kdekoli ve svém objemu stejné optické vlastnosti</a:t>
            </a:r>
          </a:p>
          <a:p>
            <a:pPr>
              <a:buNone/>
            </a:pP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Nehomogenní – jedná se o prostředí, které nemá všude ve svém objemu stejné optické vlastnosti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Optické prostředí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_prost01.JPG (85625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438400"/>
            <a:ext cx="5791200" cy="1203325"/>
          </a:xfrm>
          <a:prstGeom prst="rect">
            <a:avLst/>
          </a:prstGeom>
          <a:noFill/>
        </p:spPr>
      </p:pic>
      <p:pic>
        <p:nvPicPr>
          <p:cNvPr id="5" name="Obrázek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876800"/>
            <a:ext cx="5825108" cy="1087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Izotropní – v každém směru má světlo stejné optické vlastnosti. Světlo se všemi směry šíří stejnou rychlostí.</a:t>
            </a:r>
          </a:p>
          <a:p>
            <a:pPr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	Např. voda, vzduch,vakuum</a:t>
            </a:r>
          </a:p>
          <a:p>
            <a:pPr>
              <a:buNone/>
            </a:pP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Anizotropní – rychlost šíření světla závisí na směru šíření. Např. anizotropní krystaly (islandský vápenec)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Optické prostředí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torrin.cz/images_items/kalcit-tzv-islandsky-vapenec_2.jpg">
            <a:hlinkClick r:id="rId2" tooltip="Click to clos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038600"/>
            <a:ext cx="2605174" cy="2209800"/>
          </a:xfrm>
          <a:prstGeom prst="rect">
            <a:avLst/>
          </a:prstGeom>
          <a:noFill/>
        </p:spPr>
      </p:pic>
      <p:pic>
        <p:nvPicPr>
          <p:cNvPr id="5" name="lightboxImage" descr="http://www.raft.cz/water.aspx?file=mapy/labe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038600"/>
            <a:ext cx="3429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cs-CZ" sz="4400" b="1" dirty="0" smtClean="0">
                <a:latin typeface="Times New Roman" pitchFamily="18" charset="0"/>
                <a:cs typeface="Times New Roman" pitchFamily="18" charset="0"/>
              </a:rPr>
              <a:t>Zvoní !!!</a:t>
            </a:r>
          </a:p>
          <a:p>
            <a:pPr algn="ctr">
              <a:buNone/>
            </a:pPr>
            <a:r>
              <a:rPr lang="cs-CZ" sz="4400" b="1" dirty="0" smtClean="0">
                <a:latin typeface="Times New Roman" pitchFamily="18" charset="0"/>
                <a:cs typeface="Times New Roman" pitchFamily="18" charset="0"/>
              </a:rPr>
              <a:t>Děkuji Vám za pozornost.</a:t>
            </a:r>
            <a:endParaRPr lang="cs-CZ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Jak dělíme optiku?</a:t>
            </a:r>
          </a:p>
          <a:p>
            <a:pPr>
              <a:buNone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Na optiku paprskovou (geometrickou), vlnovou a kvantovou.</a:t>
            </a:r>
          </a:p>
          <a:p>
            <a:pPr>
              <a:buNone/>
            </a:pP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Repete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17. století – vznikly dvě teorie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ČÁSTICOVÁ TEORIE SVĚTLA -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Isaac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Newton světlo je proud částic</a:t>
            </a:r>
          </a:p>
          <a:p>
            <a:pPr marL="514350" indent="-514350">
              <a:buFont typeface="+mj-lt"/>
              <a:buAutoNum type="alphaLcParenR"/>
            </a:pPr>
            <a:endParaRPr lang="cs-CZ" dirty="0"/>
          </a:p>
          <a:p>
            <a:pPr marL="514350" indent="-514350">
              <a:buFont typeface="+mj-lt"/>
              <a:buAutoNum type="alphaLcParenR" startAt="2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VLNOVÁ TEORIE –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Christiaan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Huygens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	světlo je vlněním prostředí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Jak šel čas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Jan\Desktop\MU\2.ročník - ZS\Isac New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4648200"/>
            <a:ext cx="2057400" cy="1981200"/>
          </a:xfrm>
          <a:prstGeom prst="rect">
            <a:avLst/>
          </a:prstGeom>
          <a:noFill/>
        </p:spPr>
      </p:pic>
      <p:pic>
        <p:nvPicPr>
          <p:cNvPr id="1028" name="Picture 4" descr="C:\Users\Jan\Desktop\MU\2.ročník - ZS\Christiaan huyge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191000"/>
            <a:ext cx="1828800" cy="2391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19 století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ELEKTROMAGNETICKÁ TEORIE SVĚTLA  - </a:t>
            </a:r>
          </a:p>
          <a:p>
            <a:pPr algn="ctr">
              <a:buNone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James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Clerk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Maxwell 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světlo je příčné elektromagnetické vlnění v určitém rozsahu frekvencí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Jak šel čas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 descr="James Clerk Maxwell">
            <a:hlinkClick r:id="rId2" tooltip="&quot;James Clerk Maxwell (1831-1879)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86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20. století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KVANTOVÁ TEORIE SVĚTLA – Max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Planck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Světlo je vyzařováno a pohlcováno v určitých energetických dávkách, neboli kvantech.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 roce 1905 nazval tato „kvanta“ Einstein FOTONY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Jak šel čas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Jan\Desktop\MU\2.ročník - ZS\Max Pla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038600"/>
            <a:ext cx="2150155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Světlo je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příčné elektromagnetické vlnění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, nepotřebuje ke svému šíření žádné látkové prostředí (šíří se tedy i ve vakuu)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Je charakterizováno intenzitou elektrického pole „E“ a magnetickou indukcí „B“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Vektory E a B jsou na sebe kolmé, mají souhlasnou fázi a jejich kmity probíhají napříč ke směru, kterým se vlnění šíří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Co je tedy světlo?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C:\Users\Jan\Desktop\MU\2.ročník - ZS\speciální didaktika\elmg_th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4038600"/>
            <a:ext cx="57150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Světlo je příčné elektromagnetické vlnění, které má ve vakuu rozsah 380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nm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– 790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nm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Rozsah těchto vlnových délek zachytíme lidským okem.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Proto  hovoříme o viditelném světle.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Elektromagnetické vlnění která má vyšší, případně nižší vlnovou délku než viditelné světlo označujeme jako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elektromagnetické záření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(např. Infračervené záření, ultrafialové záření)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Světlo jako elektromagnetické vlnění</a:t>
            </a:r>
            <a:endParaRPr lang="cs-CZ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Jan\Desktop\MU\2.ročník - ZS\E64PR97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038600"/>
            <a:ext cx="4961775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Jedná se o fyzikální konstantu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Je to nejvyšší rychlost, které jsme schopni dosáhnout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Rychlost světla ve vakuu:</a:t>
            </a:r>
          </a:p>
          <a:p>
            <a:pPr>
              <a:buNone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= 299 792 458 m/s = 3*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10</a:t>
            </a:r>
            <a:r>
              <a:rPr lang="cs-CZ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8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m/s =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= 300 000 km/s </a:t>
            </a:r>
          </a:p>
          <a:p>
            <a:pPr>
              <a:buNone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  <a:sym typeface="Symbol"/>
              </a:rPr>
              <a:t>v jiných prostředích je rychlost světla nižší než ve vakuu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  <a:sym typeface="Symbol"/>
              </a:rPr>
              <a:t>Rychlost světla tedy závisí na prostředí :</a:t>
            </a:r>
          </a:p>
          <a:p>
            <a:pPr algn="ctr">
              <a:buNone/>
            </a:pP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n = c/v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  <a:sym typeface="Symbol"/>
              </a:rPr>
              <a:t>	a na frekvenci:</a:t>
            </a:r>
          </a:p>
          <a:p>
            <a:pPr algn="ctr"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 = *f</a:t>
            </a:r>
          </a:p>
          <a:p>
            <a:pPr>
              <a:buNone/>
            </a:pPr>
            <a:endParaRPr lang="cs-CZ" dirty="0" smtClean="0">
              <a:sym typeface="Symbol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Rychlost světla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914400" y="2971800"/>
            <a:ext cx="7315200" cy="5334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848100" y="4648200"/>
            <a:ext cx="1447800" cy="4572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886200" y="5410200"/>
            <a:ext cx="1371600" cy="4572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406</TotalTime>
  <Words>762</Words>
  <Application>Microsoft Office PowerPoint</Application>
  <PresentationFormat>Předvádění na obrazovce (4:3)</PresentationFormat>
  <Paragraphs>155</Paragraphs>
  <Slides>23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Shluk</vt:lpstr>
      <vt:lpstr>Světlo jako elektromagnetické vlnění</vt:lpstr>
      <vt:lpstr>Repete</vt:lpstr>
      <vt:lpstr>Repete</vt:lpstr>
      <vt:lpstr>Jak šel čas</vt:lpstr>
      <vt:lpstr>Jak šel čas</vt:lpstr>
      <vt:lpstr>Jak šel čas</vt:lpstr>
      <vt:lpstr>Co je tedy světlo?</vt:lpstr>
      <vt:lpstr>Světlo jako elektromagnetické vlnění</vt:lpstr>
      <vt:lpstr>Rychlost světla</vt:lpstr>
      <vt:lpstr>Abyste mi neusnuly!</vt:lpstr>
      <vt:lpstr>Řešení</vt:lpstr>
      <vt:lpstr>Řešení</vt:lpstr>
      <vt:lpstr>Vlnová délka </vt:lpstr>
      <vt:lpstr>Frekvence f </vt:lpstr>
      <vt:lpstr>Zdroje světla</vt:lpstr>
      <vt:lpstr>Optické prostředí</vt:lpstr>
      <vt:lpstr>Optické prostředí</vt:lpstr>
      <vt:lpstr>Čas na pokus?</vt:lpstr>
      <vt:lpstr>Čas na pokus?</vt:lpstr>
      <vt:lpstr>Čas na pokus?</vt:lpstr>
      <vt:lpstr>Optické prostředí</vt:lpstr>
      <vt:lpstr>Optické prostředí</vt:lpstr>
      <vt:lpstr>Snímek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Světlo jako elektromagnetické vlnění</dc:title>
  <dc:creator>Jan</dc:creator>
  <cp:lastModifiedBy>Jan</cp:lastModifiedBy>
  <cp:revision>71</cp:revision>
  <dcterms:created xsi:type="dcterms:W3CDTF">2006-08-16T00:00:00Z</dcterms:created>
  <dcterms:modified xsi:type="dcterms:W3CDTF">2015-11-22T22:31:54Z</dcterms:modified>
</cp:coreProperties>
</file>