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97FD-260D-4B22-A803-552AF43F31CB}" type="datetimeFigureOut">
              <a:rPr lang="cs-CZ" smtClean="0"/>
              <a:t>7.9.2015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6EA51-9735-4B63-BF15-7AE60BE4FA1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327468@mail.muni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rnelia.siteware.ch/cms/daf-daz-2/aussprach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azek-Aussprac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0"/>
            <a:ext cx="3960440" cy="352196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/>
              <a:t>Fonetika a fonologie I 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4509120"/>
            <a:ext cx="6400800" cy="189661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dirty="0" smtClean="0"/>
              <a:t>Mgr. Adéla Straková 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  <a:hlinkClick r:id="rId3"/>
              </a:rPr>
              <a:t>327468@mail.</a:t>
            </a:r>
            <a:r>
              <a:rPr lang="cs-CZ" dirty="0" err="1" smtClean="0">
                <a:solidFill>
                  <a:schemeClr val="tx1"/>
                </a:solidFill>
                <a:hlinkClick r:id="rId3"/>
              </a:rPr>
              <a:t>muni.cz</a:t>
            </a:r>
            <a:endParaRPr lang="cs-CZ" dirty="0" smtClean="0">
              <a:solidFill>
                <a:schemeClr val="tx1"/>
              </a:solidFill>
            </a:endParaRPr>
          </a:p>
          <a:p>
            <a:pPr algn="r"/>
            <a:r>
              <a:rPr lang="cs-CZ" dirty="0" smtClean="0"/>
              <a:t>Konzultační hodiny: </a:t>
            </a:r>
            <a:r>
              <a:rPr lang="cs-CZ" dirty="0" err="1" smtClean="0"/>
              <a:t>čt</a:t>
            </a:r>
            <a:r>
              <a:rPr lang="cs-CZ" dirty="0" smtClean="0"/>
              <a:t> 11 – 12 h nebo v jiný termín po dohodě e-mailem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err="1"/>
              <a:t>Stundenplan</a:t>
            </a:r>
            <a:r>
              <a:rPr lang="cs-CZ" dirty="0"/>
              <a:t> </a:t>
            </a:r>
            <a:r>
              <a:rPr lang="cs-CZ" sz="2000" dirty="0"/>
              <a:t>(výuka společně s řečovými dovednostmi, praktickým jazykem, jazykovými cvičeními</a:t>
            </a:r>
            <a:r>
              <a:rPr lang="cs-CZ" sz="2000" dirty="0" smtClean="0"/>
              <a:t>) </a:t>
            </a:r>
            <a:br>
              <a:rPr lang="cs-CZ" sz="2000" dirty="0" smtClean="0"/>
            </a:br>
            <a:r>
              <a:rPr lang="cs-CZ" sz="2000" dirty="0"/>
              <a:t>12 </a:t>
            </a:r>
            <a:r>
              <a:rPr lang="cs-CZ" sz="2000" dirty="0" err="1"/>
              <a:t>Seminare</a:t>
            </a:r>
            <a:r>
              <a:rPr lang="cs-CZ" sz="2000" dirty="0"/>
              <a:t>/ 90 min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488832" cy="403244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25. 9. 2015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Úvod do předmětu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2. 10. 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Wortakzent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9. 10.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Satzakzent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Rhythmus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und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Pausen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16. 10.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Vokale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- </a:t>
            </a:r>
            <a:r>
              <a:rPr lang="cs-CZ" dirty="0" err="1">
                <a:solidFill>
                  <a:schemeClr val="tx1"/>
                </a:solidFill>
              </a:rPr>
              <a:t>Einf</a:t>
            </a:r>
            <a:r>
              <a:rPr lang="de-DE" dirty="0" err="1">
                <a:solidFill>
                  <a:schemeClr val="tx1"/>
                </a:solidFill>
              </a:rPr>
              <a:t>ührung</a:t>
            </a:r>
            <a:endParaRPr lang="cs-CZ" dirty="0">
              <a:solidFill>
                <a:schemeClr val="tx1"/>
              </a:solidFill>
            </a:endParaRP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	 </a:t>
            </a:r>
            <a:r>
              <a:rPr lang="cs-CZ" dirty="0" err="1" smtClean="0">
                <a:solidFill>
                  <a:schemeClr val="tx1"/>
                </a:solidFill>
              </a:rPr>
              <a:t>Vokale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und</a:t>
            </a:r>
            <a:r>
              <a:rPr lang="cs-CZ" dirty="0">
                <a:solidFill>
                  <a:schemeClr val="tx1"/>
                </a:solidFill>
              </a:rPr>
              <a:t> kurz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23. 10. 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</a:t>
            </a:r>
            <a:r>
              <a:rPr lang="cs-CZ" dirty="0" smtClean="0">
                <a:solidFill>
                  <a:schemeClr val="tx1"/>
                </a:solidFill>
              </a:rPr>
              <a:t>	 </a:t>
            </a:r>
            <a:r>
              <a:rPr lang="cs-CZ" dirty="0" err="1">
                <a:solidFill>
                  <a:schemeClr val="tx1"/>
                </a:solidFill>
              </a:rPr>
              <a:t>Vokale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 </a:t>
            </a:r>
            <a:r>
              <a:rPr lang="cs-CZ" dirty="0" smtClean="0">
                <a:solidFill>
                  <a:schemeClr val="tx1"/>
                </a:solidFill>
              </a:rPr>
              <a:t>	 E-</a:t>
            </a:r>
            <a:r>
              <a:rPr lang="cs-CZ" dirty="0" err="1" smtClean="0">
                <a:solidFill>
                  <a:schemeClr val="tx1"/>
                </a:solidFill>
              </a:rPr>
              <a:t>Laute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30. 10.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Vokale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	O- </a:t>
            </a:r>
            <a:r>
              <a:rPr lang="cs-CZ" dirty="0" err="1">
                <a:solidFill>
                  <a:schemeClr val="tx1"/>
                </a:solidFill>
              </a:rPr>
              <a:t>und</a:t>
            </a:r>
            <a:r>
              <a:rPr lang="cs-CZ" dirty="0">
                <a:solidFill>
                  <a:schemeClr val="tx1"/>
                </a:solidFill>
              </a:rPr>
              <a:t> U-</a:t>
            </a:r>
            <a:r>
              <a:rPr lang="cs-CZ" dirty="0" err="1">
                <a:solidFill>
                  <a:schemeClr val="tx1"/>
                </a:solidFill>
              </a:rPr>
              <a:t>Laute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	Ö- </a:t>
            </a:r>
            <a:r>
              <a:rPr lang="cs-CZ" dirty="0" err="1">
                <a:solidFill>
                  <a:schemeClr val="tx1"/>
                </a:solidFill>
              </a:rPr>
              <a:t>und</a:t>
            </a:r>
            <a:r>
              <a:rPr lang="cs-CZ" dirty="0">
                <a:solidFill>
                  <a:schemeClr val="tx1"/>
                </a:solidFill>
              </a:rPr>
              <a:t> Ü-</a:t>
            </a:r>
            <a:r>
              <a:rPr lang="cs-CZ" dirty="0" err="1">
                <a:solidFill>
                  <a:schemeClr val="tx1"/>
                </a:solidFill>
              </a:rPr>
              <a:t>Laute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 descr="der Zungenbrecher - obrazek foneti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356992"/>
            <a:ext cx="4445000" cy="2959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920880" cy="532859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6. 11.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</a:t>
            </a:r>
            <a:r>
              <a:rPr lang="cs-CZ" dirty="0" err="1">
                <a:solidFill>
                  <a:schemeClr val="tx1"/>
                </a:solidFill>
              </a:rPr>
              <a:t>Diphthonge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</a:t>
            </a:r>
            <a:r>
              <a:rPr lang="cs-CZ" dirty="0" smtClean="0">
                <a:solidFill>
                  <a:schemeClr val="tx1"/>
                </a:solidFill>
              </a:rPr>
              <a:t>	- </a:t>
            </a:r>
            <a:r>
              <a:rPr lang="cs-CZ" dirty="0">
                <a:solidFill>
                  <a:schemeClr val="tx1"/>
                </a:solidFill>
              </a:rPr>
              <a:t>au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13. 11.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 </a:t>
            </a:r>
            <a:r>
              <a:rPr lang="cs-CZ" dirty="0" err="1">
                <a:solidFill>
                  <a:schemeClr val="tx1"/>
                </a:solidFill>
              </a:rPr>
              <a:t>Diphthonge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- </a:t>
            </a:r>
            <a:r>
              <a:rPr lang="cs-CZ" dirty="0" err="1">
                <a:solidFill>
                  <a:schemeClr val="tx1"/>
                </a:solidFill>
              </a:rPr>
              <a:t>ei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27. 11.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  </a:t>
            </a:r>
            <a:r>
              <a:rPr lang="cs-CZ" dirty="0" err="1">
                <a:solidFill>
                  <a:schemeClr val="tx1"/>
                </a:solidFill>
              </a:rPr>
              <a:t>Diphthonge</a:t>
            </a:r>
            <a:endParaRPr lang="cs-CZ" dirty="0">
              <a:solidFill>
                <a:schemeClr val="tx1"/>
              </a:solidFill>
            </a:endParaRP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	- </a:t>
            </a:r>
            <a:r>
              <a:rPr lang="cs-CZ" dirty="0" err="1" smtClean="0">
                <a:solidFill>
                  <a:schemeClr val="tx1"/>
                </a:solidFill>
              </a:rPr>
              <a:t>eu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4. 12.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  Redukce hlásek a slabik v nepřízvučném postavení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11. 12.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        Redukce hlásek a slabik v nepřízvučném postavení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18. 12.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Opakování</a:t>
            </a:r>
            <a:r>
              <a:rPr lang="cs-CZ" dirty="0">
                <a:solidFill>
                  <a:schemeClr val="tx1"/>
                </a:solidFill>
              </a:rPr>
              <a:t>; čtení vlastního textu (korekce navzájem)</a:t>
            </a:r>
          </a:p>
          <a:p>
            <a:r>
              <a:rPr lang="cs-CZ" dirty="0"/>
              <a:t> </a:t>
            </a:r>
          </a:p>
          <a:p>
            <a:pPr algn="l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honetik lehren und lernen - foto uceb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3645024"/>
            <a:ext cx="1584176" cy="321297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7772400" cy="1296144"/>
          </a:xfrm>
        </p:spPr>
        <p:txBody>
          <a:bodyPr/>
          <a:lstStyle/>
          <a:p>
            <a:pPr algn="l"/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6944816" cy="3649960"/>
          </a:xfrm>
        </p:spPr>
        <p:txBody>
          <a:bodyPr>
            <a:normAutofit lnSpcReduction="10000"/>
          </a:bodyPr>
          <a:lstStyle/>
          <a:p>
            <a:pPr algn="l">
              <a:buFont typeface="Arial"/>
              <a:buChar char="•"/>
            </a:pPr>
            <a:r>
              <a:rPr lang="cs-CZ" sz="1900" b="0" i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! 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Phonothek</a:t>
            </a: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intensiv</a:t>
            </a: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 :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Aussprachetraining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.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Edited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by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Ursula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Hirschfeld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-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Kerstin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Reinke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-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Eberhard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Stock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. Berlin: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Langenscheidt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, 2007. 176 s.  </a:t>
            </a:r>
          </a:p>
          <a:p>
            <a:pPr algn="l">
              <a:buFont typeface="Arial"/>
              <a:buChar char="•"/>
            </a:pP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 ! 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Phonothek</a:t>
            </a: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intensiv</a:t>
            </a:r>
            <a:r>
              <a:rPr lang="cs-CZ" sz="1900" b="0" i="1" dirty="0" smtClean="0">
                <a:solidFill>
                  <a:srgbClr val="92D050"/>
                </a:solidFill>
                <a:latin typeface="Arial"/>
              </a:rPr>
              <a:t> :</a:t>
            </a:r>
            <a:r>
              <a:rPr lang="cs-CZ" sz="1900" b="0" i="1" dirty="0" err="1" smtClean="0">
                <a:solidFill>
                  <a:srgbClr val="92D050"/>
                </a:solidFill>
                <a:latin typeface="Arial"/>
              </a:rPr>
              <a:t>Aussprachetraining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.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Edited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by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Ursula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Hirschfeld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-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Kerstin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Reinke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-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Eberhard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Stock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. Berlin: </a:t>
            </a:r>
            <a:r>
              <a:rPr lang="cs-CZ" sz="1900" b="0" i="0" dirty="0" err="1" smtClean="0">
                <a:solidFill>
                  <a:srgbClr val="92D050"/>
                </a:solidFill>
                <a:latin typeface="Arial"/>
              </a:rPr>
              <a:t>Langenscheidt</a:t>
            </a:r>
            <a:r>
              <a:rPr lang="cs-CZ" sz="1900" b="0" i="0" dirty="0" smtClean="0">
                <a:solidFill>
                  <a:srgbClr val="92D050"/>
                </a:solidFill>
                <a:latin typeface="Arial"/>
              </a:rPr>
              <a:t>, 2007. 2 CD. </a:t>
            </a:r>
          </a:p>
          <a:p>
            <a:pPr algn="l">
              <a:buFont typeface="Arial"/>
              <a:buChar char="•"/>
            </a:pPr>
            <a:endParaRPr lang="cs-CZ" sz="1900" b="0" i="0" dirty="0" smtClean="0">
              <a:solidFill>
                <a:srgbClr val="000000"/>
              </a:solidFill>
              <a:latin typeface="Arial"/>
            </a:endParaRPr>
          </a:p>
          <a:p>
            <a:pPr algn="l">
              <a:buFont typeface="Arial"/>
              <a:buChar char="•"/>
            </a:pPr>
            <a:r>
              <a:rPr lang="cs-CZ" sz="1900" b="0" i="0" u="none" strike="noStrike" dirty="0" smtClean="0">
                <a:solidFill>
                  <a:schemeClr val="tx1"/>
                </a:solidFill>
                <a:latin typeface="Arial"/>
              </a:rPr>
              <a:t>KOVÁŘOVÁ, Alena.</a:t>
            </a:r>
            <a:r>
              <a:rPr lang="cs-CZ" sz="1900" b="0" i="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cs-CZ" sz="1900" b="0" i="1" dirty="0" smtClean="0">
                <a:solidFill>
                  <a:srgbClr val="000000"/>
                </a:solidFill>
                <a:latin typeface="Arial"/>
              </a:rPr>
              <a:t>Úvod do fonetiky a fonologie němčiny</a:t>
            </a:r>
            <a:r>
              <a:rPr lang="cs-CZ" sz="1900" b="0" i="0" dirty="0" smtClean="0">
                <a:solidFill>
                  <a:srgbClr val="000000"/>
                </a:solidFill>
                <a:latin typeface="Arial"/>
              </a:rPr>
              <a:t>.Brno: Tisk OL </a:t>
            </a:r>
            <a:r>
              <a:rPr lang="cs-CZ" sz="1900" b="0" i="0" dirty="0" err="1" smtClean="0">
                <a:solidFill>
                  <a:srgbClr val="000000"/>
                </a:solidFill>
                <a:latin typeface="Arial"/>
              </a:rPr>
              <a:t>Print</a:t>
            </a:r>
            <a:r>
              <a:rPr lang="cs-CZ" sz="1900" b="0" i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1900" b="0" i="0" dirty="0" err="1" smtClean="0">
                <a:solidFill>
                  <a:srgbClr val="000000"/>
                </a:solidFill>
                <a:latin typeface="Arial"/>
              </a:rPr>
              <a:t>Šlapanice</a:t>
            </a:r>
            <a:r>
              <a:rPr lang="cs-CZ" sz="1900" b="0" i="0" dirty="0" smtClean="0">
                <a:solidFill>
                  <a:srgbClr val="000000"/>
                </a:solidFill>
                <a:latin typeface="Arial"/>
              </a:rPr>
              <a:t>, 2003. </a:t>
            </a:r>
          </a:p>
          <a:p>
            <a:pPr algn="l">
              <a:buFont typeface="Arial"/>
              <a:buChar char="•"/>
            </a:pP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DIELING,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Helga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Ursula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HIRSCHFELD. </a:t>
            </a:r>
            <a:r>
              <a:rPr lang="cs-CZ" sz="19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Phonetik</a:t>
            </a:r>
            <a:r>
              <a:rPr lang="cs-CZ" sz="1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9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lehren</a:t>
            </a:r>
            <a:r>
              <a:rPr lang="cs-CZ" sz="1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9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</a:t>
            </a:r>
            <a:r>
              <a:rPr lang="cs-CZ" sz="1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9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lernen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Berlin: </a:t>
            </a:r>
            <a:r>
              <a:rPr lang="cs-CZ" sz="1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Langenscheidt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c2000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1900" b="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/>
              <a:buChar char="•"/>
            </a:pPr>
            <a:r>
              <a:rPr lang="cs-CZ" sz="1900" b="0" i="0" dirty="0" smtClean="0">
                <a:solidFill>
                  <a:srgbClr val="000000"/>
                </a:solidFill>
                <a:latin typeface="Arial"/>
                <a:hlinkClick r:id="rId3"/>
              </a:rPr>
              <a:t>http://cornelia.siteware.ch/cms/daf-daz-2/aussprache</a:t>
            </a:r>
            <a:r>
              <a:rPr lang="cs-CZ" sz="1900" b="0" i="0" dirty="0" smtClean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pic>
        <p:nvPicPr>
          <p:cNvPr id="4" name="Obrázek 3" descr="Hirschfeld Aussprachetraining - foto ucebni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260648"/>
            <a:ext cx="1618679" cy="33125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/>
          <a:lstStyle/>
          <a:p>
            <a:pPr algn="l"/>
            <a:r>
              <a:rPr lang="cs-CZ" dirty="0" smtClean="0"/>
              <a:t>Ukončení předmětu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6400800" cy="4464496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cs-CZ" dirty="0" smtClean="0">
                <a:solidFill>
                  <a:schemeClr val="tx1"/>
                </a:solidFill>
              </a:rPr>
              <a:t>přednes </a:t>
            </a:r>
            <a:r>
              <a:rPr lang="cs-CZ" dirty="0">
                <a:solidFill>
                  <a:schemeClr val="tx1"/>
                </a:solidFill>
              </a:rPr>
              <a:t>krátkého německého textu s důrazem na správnou německou </a:t>
            </a:r>
            <a:r>
              <a:rPr lang="cs-CZ" dirty="0" smtClean="0">
                <a:solidFill>
                  <a:schemeClr val="tx1"/>
                </a:solidFill>
              </a:rPr>
              <a:t>výslovnost</a:t>
            </a:r>
          </a:p>
          <a:p>
            <a:pPr marL="514350" indent="-514350" algn="l">
              <a:buAutoNum type="arabicParenR"/>
            </a:pPr>
            <a:r>
              <a:rPr lang="cs-CZ" dirty="0" smtClean="0">
                <a:solidFill>
                  <a:schemeClr val="tx1"/>
                </a:solidFill>
              </a:rPr>
              <a:t>předložení vlastní fonetické složky s materiály a úlohami ze semináře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 descr="viel_erfo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276872"/>
            <a:ext cx="1762184" cy="3600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79</Words>
  <Application>Microsoft Office PowerPoint</Application>
  <PresentationFormat>Předvádění na obrazovce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Fonetika a fonologie I </vt:lpstr>
      <vt:lpstr>Stundenplan (výuka společně s řečovými dovednostmi, praktickým jazykem, jazykovými cvičeními)  12 Seminare/ 90 min </vt:lpstr>
      <vt:lpstr>Snímek 3</vt:lpstr>
      <vt:lpstr>Literatura</vt:lpstr>
      <vt:lpstr>Ukončení předmětu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Fonetika a fonologie I </dc:title>
  <dc:creator>Straková</dc:creator>
  <cp:lastModifiedBy>Straková</cp:lastModifiedBy>
  <cp:revision>16</cp:revision>
  <dcterms:created xsi:type="dcterms:W3CDTF">2015-09-07T07:50:55Z</dcterms:created>
  <dcterms:modified xsi:type="dcterms:W3CDTF">2015-09-07T08:36:03Z</dcterms:modified>
</cp:coreProperties>
</file>