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293" r:id="rId3"/>
    <p:sldId id="304" r:id="rId4"/>
    <p:sldId id="305" r:id="rId5"/>
    <p:sldId id="30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7" r:id="rId14"/>
    <p:sldId id="308" r:id="rId15"/>
    <p:sldId id="294" r:id="rId16"/>
    <p:sldId id="270" r:id="rId17"/>
    <p:sldId id="273" r:id="rId18"/>
    <p:sldId id="261" r:id="rId19"/>
    <p:sldId id="290" r:id="rId20"/>
    <p:sldId id="309" r:id="rId21"/>
    <p:sldId id="312" r:id="rId22"/>
    <p:sldId id="313" r:id="rId23"/>
    <p:sldId id="314" r:id="rId24"/>
    <p:sldId id="315" r:id="rId25"/>
    <p:sldId id="274" r:id="rId26"/>
    <p:sldId id="271" r:id="rId27"/>
    <p:sldId id="281" r:id="rId28"/>
    <p:sldId id="291" r:id="rId29"/>
    <p:sldId id="276" r:id="rId30"/>
    <p:sldId id="277" r:id="rId31"/>
    <p:sldId id="278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322" r:id="rId41"/>
    <p:sldId id="323" r:id="rId42"/>
    <p:sldId id="324" r:id="rId43"/>
    <p:sldId id="327" r:id="rId44"/>
    <p:sldId id="325" r:id="rId45"/>
    <p:sldId id="326" r:id="rId46"/>
    <p:sldId id="260" r:id="rId47"/>
    <p:sldId id="262" r:id="rId48"/>
    <p:sldId id="263" r:id="rId49"/>
    <p:sldId id="264" r:id="rId50"/>
    <p:sldId id="265" r:id="rId51"/>
    <p:sldId id="289" r:id="rId52"/>
    <p:sldId id="266" r:id="rId53"/>
    <p:sldId id="267" r:id="rId54"/>
    <p:sldId id="292" r:id="rId55"/>
    <p:sldId id="269" r:id="rId56"/>
    <p:sldId id="321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2924-A332-438C-8BCA-14EAD92D4444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A1805-BF86-4575-8FA9-9DB6A1647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1805-BF86-4575-8FA9-9DB6A1647B1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258151-7A30-44D1-8C8F-AD1EB9022B6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E0F884-ABC5-4079-8A5D-10B4337AE2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 do Psychologie a </a:t>
            </a:r>
            <a:r>
              <a:rPr lang="cs-CZ" dirty="0" err="1" smtClean="0"/>
              <a:t>ps</a:t>
            </a:r>
            <a:r>
              <a:rPr lang="cs-CZ" dirty="0" smtClean="0"/>
              <a:t>. Osobnosti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162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Kognitivní psychologie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kognitivní schopnosti a jejich vývoj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myšlení a řeč: učení se jazyku, druhý jazyk,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matematické procesy, prostorové a psychomotorické procesy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inteligence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řešení problémů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psychologie učení a paměti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copingové</a:t>
            </a:r>
            <a:r>
              <a:rPr lang="cs-CZ" dirty="0" smtClean="0"/>
              <a:t> strategie aj.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46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b="1" dirty="0" smtClean="0"/>
              <a:t>Biologická psychologie: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Biologické základy lidské psychiky; možné vztahy </a:t>
            </a:r>
            <a:r>
              <a:rPr lang="cs-CZ" dirty="0" err="1" smtClean="0"/>
              <a:t>fylo</a:t>
            </a:r>
            <a:r>
              <a:rPr lang="cs-CZ" dirty="0" smtClean="0"/>
              <a:t>-ontogenetické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anatomie CNS: fungování CNS (</a:t>
            </a:r>
            <a:r>
              <a:rPr lang="cs-CZ" dirty="0" err="1" smtClean="0"/>
              <a:t>mikrogenetický</a:t>
            </a:r>
            <a:r>
              <a:rPr lang="cs-CZ" dirty="0" smtClean="0"/>
              <a:t> proces)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evoluce CNS a celého lidského těla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evoluce chování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570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b="1" dirty="0" smtClean="0"/>
              <a:t>Patopsychologie: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poruchy tělesné, fyziologické, endogenní a sociální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poruchy vnímání, pozornosti, paměti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poruchy osobnosti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poruchy vývoje (nevhodná výchova)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37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Metody zkoumání v psychologii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Experiment</a:t>
            </a:r>
            <a:r>
              <a:rPr lang="cs-CZ" dirty="0" smtClean="0"/>
              <a:t> – většinou uměle vytvořené podmínky</a:t>
            </a:r>
          </a:p>
          <a:p>
            <a:pPr>
              <a:buNone/>
            </a:pPr>
            <a:r>
              <a:rPr lang="cs-CZ" b="1" dirty="0" smtClean="0"/>
              <a:t>Pozorování</a:t>
            </a:r>
            <a:r>
              <a:rPr lang="cs-CZ" dirty="0" smtClean="0"/>
              <a:t> – jiných i sebe (introspekce)</a:t>
            </a:r>
          </a:p>
          <a:p>
            <a:pPr>
              <a:buNone/>
            </a:pPr>
            <a:r>
              <a:rPr lang="cs-CZ" dirty="0" smtClean="0"/>
              <a:t>				       – krátkodobé, dlouhodobé 						(longitudinální)</a:t>
            </a:r>
          </a:p>
          <a:p>
            <a:pPr>
              <a:buNone/>
            </a:pPr>
            <a:r>
              <a:rPr lang="cs-CZ" b="1" dirty="0" smtClean="0"/>
              <a:t>Rozhovor</a:t>
            </a:r>
            <a:r>
              <a:rPr lang="cs-CZ" dirty="0" smtClean="0"/>
              <a:t> – strukturovaný, </a:t>
            </a:r>
            <a:r>
              <a:rPr lang="cs-CZ" dirty="0" err="1" smtClean="0"/>
              <a:t>polostrukturovaný</a:t>
            </a:r>
            <a:r>
              <a:rPr lang="cs-CZ" dirty="0" smtClean="0"/>
              <a:t>, volný – různá míra „připravenosti“ psychologa</a:t>
            </a:r>
          </a:p>
          <a:p>
            <a:pPr>
              <a:buNone/>
            </a:pPr>
            <a:r>
              <a:rPr lang="cs-CZ" b="1" dirty="0" smtClean="0"/>
              <a:t>Anketa</a:t>
            </a:r>
          </a:p>
          <a:p>
            <a:pPr>
              <a:buNone/>
            </a:pPr>
            <a:r>
              <a:rPr lang="cs-CZ" b="1" dirty="0" smtClean="0"/>
              <a:t>Dotazník</a:t>
            </a:r>
            <a:r>
              <a:rPr lang="cs-CZ" dirty="0" smtClean="0"/>
              <a:t> (standardizovaný)</a:t>
            </a:r>
          </a:p>
          <a:p>
            <a:pPr>
              <a:buNone/>
            </a:pPr>
            <a:r>
              <a:rPr lang="cs-CZ" b="1" dirty="0" smtClean="0"/>
              <a:t>Kazuistika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dirty="0" smtClean="0"/>
              <a:t>Obecné dělení: kvantitativní X kvalitativní metody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Metody zkoumání v psychologii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Kvantitativní  X  kvalitativní metody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získávány různé typy dat (čísla x příběhy)</a:t>
            </a:r>
          </a:p>
          <a:p>
            <a:pPr>
              <a:buNone/>
            </a:pPr>
            <a:r>
              <a:rPr lang="cs-CZ" dirty="0" smtClean="0"/>
              <a:t>odlišné způsoby zpracování (statistika x obsahová analýza) </a:t>
            </a:r>
          </a:p>
          <a:p>
            <a:pPr>
              <a:buNone/>
            </a:pPr>
            <a:r>
              <a:rPr lang="cs-CZ" dirty="0" smtClean="0"/>
              <a:t>odlišné interpretace získaných výsledků </a:t>
            </a:r>
          </a:p>
          <a:p>
            <a:pPr>
              <a:buNone/>
            </a:pPr>
            <a:r>
              <a:rPr lang="cs-CZ" dirty="0" smtClean="0"/>
              <a:t>není „lepší“ a „horší“ přístup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smíšené metody – nedostatky jednoho způsobu zkoumání doplněny odlišným typem výzkumu (</a:t>
            </a:r>
            <a:r>
              <a:rPr lang="cs-CZ" dirty="0" err="1" smtClean="0"/>
              <a:t>kval</a:t>
            </a:r>
            <a:r>
              <a:rPr lang="cs-CZ" dirty="0" smtClean="0"/>
              <a:t>.+</a:t>
            </a:r>
            <a:r>
              <a:rPr lang="cs-CZ" dirty="0" err="1" smtClean="0"/>
              <a:t>kvan</a:t>
            </a:r>
            <a:r>
              <a:rPr lang="cs-CZ" dirty="0" smtClean="0"/>
              <a:t>.)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3768" y="1772816"/>
            <a:ext cx="6203032" cy="4536544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cs-CZ" dirty="0" smtClean="0"/>
              <a:t>Smékal</a:t>
            </a:r>
            <a:r>
              <a:rPr lang="cs-CZ" dirty="0"/>
              <a:t>, V. (2004). </a:t>
            </a:r>
            <a:r>
              <a:rPr lang="cs-CZ" i="1" dirty="0"/>
              <a:t>Pozvání do psychologie osobnosti</a:t>
            </a:r>
            <a:r>
              <a:rPr lang="cs-CZ" dirty="0"/>
              <a:t>. 2., opravené vydání. Brno: </a:t>
            </a:r>
            <a:r>
              <a:rPr lang="cs-CZ" dirty="0" err="1"/>
              <a:t>Barrister</a:t>
            </a:r>
            <a:r>
              <a:rPr lang="cs-CZ" dirty="0"/>
              <a:t> &amp; </a:t>
            </a:r>
            <a:r>
              <a:rPr lang="cs-CZ" dirty="0" err="1"/>
              <a:t>Principal</a:t>
            </a:r>
            <a:r>
              <a:rPr lang="cs-CZ" dirty="0"/>
              <a:t>. 978-80-87029-62-6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err="1"/>
              <a:t>Drapela</a:t>
            </a:r>
            <a:r>
              <a:rPr lang="cs-CZ" dirty="0"/>
              <a:t>, V.J. (2011). </a:t>
            </a:r>
            <a:r>
              <a:rPr lang="cs-CZ" i="1" dirty="0"/>
              <a:t>Přehled teorií osobnosti</a:t>
            </a:r>
            <a:r>
              <a:rPr lang="cs-CZ" dirty="0"/>
              <a:t>. 6. vydání. Praha: Portál. 978-80-262-0040-6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smtClean="0"/>
              <a:t>13 nejvlivnějších teorií osobnosti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 descr="Obálka titulu Pozvání do psychologie osobno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1656184" cy="2415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álka titulu Přehled teorií osobnos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1650835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41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/>
            <a:r>
              <a:rPr lang="cs-CZ" dirty="0" smtClean="0"/>
              <a:t> se zabývá s rozdíly a podobnostmi mezi jedinci.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/>
            <a:r>
              <a:rPr lang="cs-CZ" dirty="0" smtClean="0"/>
              <a:t> vytváří modely a teorie osobnosti, které jsou východiskem diagnostických metod.</a:t>
            </a:r>
          </a:p>
          <a:p>
            <a:pPr marL="137160" indent="0">
              <a:buNone/>
            </a:pPr>
            <a:endParaRPr lang="cs-CZ" smtClean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G. W. </a:t>
            </a:r>
            <a:r>
              <a:rPr lang="cs-CZ" dirty="0" err="1" smtClean="0"/>
              <a:t>Allport</a:t>
            </a:r>
            <a:r>
              <a:rPr lang="cs-CZ" dirty="0" smtClean="0"/>
              <a:t> na konci 30. let </a:t>
            </a:r>
          </a:p>
          <a:p>
            <a:pPr marL="137160" indent="0">
              <a:buNone/>
            </a:pPr>
            <a:r>
              <a:rPr lang="cs-CZ" dirty="0" smtClean="0"/>
              <a:t>shromáždil více než 50 definicí </a:t>
            </a:r>
          </a:p>
          <a:p>
            <a:pPr marL="137160" indent="0">
              <a:buNone/>
            </a:pPr>
            <a:r>
              <a:rPr lang="cs-CZ" dirty="0" smtClean="0"/>
              <a:t>a teorií osobnosti (dnes o 150 více).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2050" name="Picture 2" descr="http://isites.harvard.edu/fs/docs/icb.topic20826.files/Allpor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181225" cy="299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66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osobnost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běžné mluvě pojem osobnost spíše synonymem úspěchu (srov. persona)</a:t>
            </a:r>
          </a:p>
          <a:p>
            <a:r>
              <a:rPr lang="cs-CZ" dirty="0" smtClean="0"/>
              <a:t>V psychologii:</a:t>
            </a:r>
            <a:endParaRPr lang="cs-CZ" dirty="0"/>
          </a:p>
          <a:p>
            <a:pPr lvl="1"/>
            <a:r>
              <a:rPr lang="cs-CZ" dirty="0" err="1" smtClean="0"/>
              <a:t>Drapela</a:t>
            </a:r>
            <a:r>
              <a:rPr lang="cs-CZ" dirty="0" smtClean="0"/>
              <a:t> (2011) subjektivně vnímána jako </a:t>
            </a:r>
            <a:r>
              <a:rPr lang="cs-CZ" b="1" dirty="0" smtClean="0"/>
              <a:t>jednotný a pevný celek</a:t>
            </a:r>
            <a:r>
              <a:rPr lang="cs-CZ" dirty="0" smtClean="0"/>
              <a:t>; ve skutečnosti spíše proces; dynamický zdroj chování, identity a jedinečnosti</a:t>
            </a:r>
          </a:p>
          <a:p>
            <a:pPr lvl="1"/>
            <a:r>
              <a:rPr lang="cs-CZ" dirty="0" err="1" smtClean="0"/>
              <a:t>Helus</a:t>
            </a:r>
            <a:r>
              <a:rPr lang="cs-CZ" dirty="0"/>
              <a:t> (1982) osobností se člověk nerodí, nýbrž </a:t>
            </a:r>
            <a:r>
              <a:rPr lang="cs-CZ" dirty="0" smtClean="0"/>
              <a:t>stává</a:t>
            </a:r>
          </a:p>
          <a:p>
            <a:pPr marL="868363" lvl="1" indent="-685800"/>
            <a:endParaRPr lang="cs-CZ" dirty="0" smtClean="0"/>
          </a:p>
          <a:p>
            <a:pPr marL="868363" lvl="1" indent="-685800"/>
            <a:r>
              <a:rPr lang="cs-CZ" dirty="0" smtClean="0"/>
              <a:t>Srov. vlivy působící na utváření osobnosti: dědičnost, prostředí (přírodní i sociální) a </a:t>
            </a:r>
            <a:r>
              <a:rPr lang="cs-CZ" dirty="0" err="1" smtClean="0"/>
              <a:t>seberegulace</a:t>
            </a:r>
            <a:r>
              <a:rPr lang="cs-CZ" dirty="0" smtClean="0"/>
              <a:t>.</a:t>
            </a:r>
            <a:endParaRPr lang="cs-CZ" dirty="0"/>
          </a:p>
          <a:p>
            <a:pPr marL="533400" lvl="1" indent="-533400">
              <a:buNone/>
            </a:pPr>
            <a:endParaRPr lang="cs-CZ" dirty="0" smtClean="0"/>
          </a:p>
        </p:txBody>
      </p:sp>
      <p:sp>
        <p:nvSpPr>
          <p:cNvPr id="4" name="Rovnoramenný trojúhelník 3"/>
          <p:cNvSpPr/>
          <p:nvPr/>
        </p:nvSpPr>
        <p:spPr>
          <a:xfrm>
            <a:off x="7092280" y="4941168"/>
            <a:ext cx="1512168" cy="1224136"/>
          </a:xfrm>
          <a:prstGeom prst="triangl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987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Hybné síly vývoje psychiky/osobnosti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en-US" b="1" dirty="0" smtClean="0"/>
              <a:t>genetická </a:t>
            </a:r>
            <a:r>
              <a:rPr lang="cs-CZ" altLang="en-US" dirty="0" smtClean="0"/>
              <a:t>determinace – </a:t>
            </a:r>
            <a:r>
              <a:rPr lang="cs-CZ" altLang="en-US" i="1" dirty="0" err="1" smtClean="0"/>
              <a:t>nature</a:t>
            </a:r>
            <a:r>
              <a:rPr lang="cs-CZ" altLang="en-US" dirty="0" smtClean="0"/>
              <a:t> = dědičnost</a:t>
            </a:r>
          </a:p>
          <a:p>
            <a:pPr lvl="1"/>
            <a:r>
              <a:rPr lang="cs-CZ" altLang="en-US" dirty="0" smtClean="0"/>
              <a:t>„Zločincem se člověk rodí</a:t>
            </a:r>
            <a:r>
              <a:rPr lang="cs-CZ" altLang="en-US" dirty="0"/>
              <a:t>“ (</a:t>
            </a:r>
            <a:r>
              <a:rPr lang="cs-CZ" altLang="en-US" dirty="0" err="1" smtClean="0"/>
              <a:t>Lombroso</a:t>
            </a:r>
            <a:r>
              <a:rPr lang="cs-CZ" altLang="en-US" dirty="0" smtClean="0"/>
              <a:t>)</a:t>
            </a:r>
          </a:p>
          <a:p>
            <a:pPr eaLnBrk="1" hangingPunct="1"/>
            <a:r>
              <a:rPr lang="cs-CZ" altLang="en-US" b="1" dirty="0" smtClean="0"/>
              <a:t>vliv soc. prostředí </a:t>
            </a:r>
            <a:r>
              <a:rPr lang="cs-CZ" altLang="en-US" dirty="0" smtClean="0"/>
              <a:t>– </a:t>
            </a:r>
            <a:r>
              <a:rPr lang="cs-CZ" altLang="en-US" i="1" dirty="0" err="1" smtClean="0"/>
              <a:t>nurture</a:t>
            </a:r>
            <a:r>
              <a:rPr lang="cs-CZ" altLang="en-US" i="1" dirty="0" smtClean="0"/>
              <a:t> = </a:t>
            </a:r>
            <a:r>
              <a:rPr lang="cs-CZ" altLang="en-US" dirty="0" smtClean="0"/>
              <a:t>výchova</a:t>
            </a:r>
          </a:p>
          <a:p>
            <a:pPr lvl="1" eaLnBrk="1" hangingPunct="1"/>
            <a:r>
              <a:rPr lang="cs-CZ" altLang="en-US" dirty="0" smtClean="0"/>
              <a:t>Watson: „Udělám vám z dětí, co budete chtít“</a:t>
            </a:r>
          </a:p>
          <a:p>
            <a:pPr lvl="1" eaLnBrk="1" hangingPunct="1"/>
            <a:r>
              <a:rPr lang="cs-CZ" altLang="en-US" dirty="0" smtClean="0"/>
              <a:t>Schopnost učit se fonémům (jen) vlastního jazyka (srov. </a:t>
            </a:r>
            <a:r>
              <a:rPr lang="cs-CZ" altLang="en-US" dirty="0" err="1" smtClean="0"/>
              <a:t>khoisanské</a:t>
            </a:r>
            <a:r>
              <a:rPr lang="cs-CZ" altLang="en-US" dirty="0" smtClean="0"/>
              <a:t> jazyky)</a:t>
            </a:r>
          </a:p>
          <a:p>
            <a:pPr lvl="1" eaLnBrk="1" hangingPunct="1"/>
            <a:r>
              <a:rPr lang="cs-CZ" altLang="en-US" dirty="0" err="1" smtClean="0"/>
              <a:t>Vygotkij</a:t>
            </a:r>
            <a:r>
              <a:rPr lang="cs-CZ" altLang="en-US" dirty="0" smtClean="0"/>
              <a:t> L. S.</a:t>
            </a:r>
          </a:p>
          <a:p>
            <a:pPr marL="137160" indent="0" eaLnBrk="1" hangingPunct="1">
              <a:buNone/>
            </a:pPr>
            <a:r>
              <a:rPr lang="cs-CZ" altLang="en-US" b="1" dirty="0" smtClean="0"/>
              <a:t>	</a:t>
            </a:r>
            <a:r>
              <a:rPr lang="cs-CZ" altLang="en-US" dirty="0" smtClean="0"/>
              <a:t>vliv sociálních procesů = </a:t>
            </a:r>
            <a:r>
              <a:rPr lang="cs-CZ" altLang="en-US" b="1" dirty="0" smtClean="0"/>
              <a:t>socializace</a:t>
            </a:r>
          </a:p>
          <a:p>
            <a:pPr eaLnBrk="1" hangingPunct="1"/>
            <a:r>
              <a:rPr lang="cs-CZ" altLang="en-US" b="1" dirty="0" smtClean="0"/>
              <a:t>vliv vlastní osobnosti </a:t>
            </a:r>
          </a:p>
          <a:p>
            <a:pPr eaLnBrk="1" hangingPunct="1"/>
            <a:endParaRPr lang="cs-CZ" altLang="en-US" dirty="0" smtClean="0"/>
          </a:p>
          <a:p>
            <a:pPr>
              <a:buNone/>
            </a:pPr>
            <a:r>
              <a:rPr lang="cs-CZ" altLang="en-US" dirty="0"/>
              <a:t>+ vliv klimatických změn (a ekosystémů</a:t>
            </a:r>
            <a:r>
              <a:rPr lang="cs-CZ" altLang="en-US" dirty="0" smtClean="0"/>
              <a:t>) – změny fylogenetické</a:t>
            </a:r>
            <a:endParaRPr lang="cs-CZ" altLang="en-US" dirty="0"/>
          </a:p>
          <a:p>
            <a:pPr eaLnBrk="1" hangingPunct="1">
              <a:buFontTx/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6229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získání kreditů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Písemný test napsaný na 60%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Literatura:</a:t>
            </a:r>
          </a:p>
          <a:p>
            <a:r>
              <a:rPr lang="cs-CZ" dirty="0" smtClean="0"/>
              <a:t>Říčan, P. (2008). </a:t>
            </a:r>
            <a:r>
              <a:rPr lang="cs-CZ" i="1" dirty="0" smtClean="0"/>
              <a:t>Psychologie: příručka pro studenty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2., </a:t>
            </a:r>
            <a:r>
              <a:rPr lang="cs-CZ" dirty="0" err="1" smtClean="0"/>
              <a:t>dopl</a:t>
            </a:r>
            <a:r>
              <a:rPr lang="cs-CZ" dirty="0" smtClean="0"/>
              <a:t>. Praha: Portál. ISBN 978-80-7367-406-9.</a:t>
            </a:r>
          </a:p>
          <a:p>
            <a:r>
              <a:rPr lang="pl-PL" dirty="0" smtClean="0"/>
              <a:t>Atkinsonová a kol. (2003). </a:t>
            </a:r>
            <a:r>
              <a:rPr lang="pl-PL" i="1" dirty="0" smtClean="0"/>
              <a:t>Psychologie</a:t>
            </a:r>
            <a:r>
              <a:rPr lang="pl-PL" dirty="0" smtClean="0"/>
              <a:t>. Praha: Portál.</a:t>
            </a:r>
          </a:p>
          <a:p>
            <a:r>
              <a:rPr lang="cs-CZ" dirty="0" smtClean="0"/>
              <a:t>Vágnerová, M. (2003). </a:t>
            </a:r>
            <a:r>
              <a:rPr lang="cs-CZ" i="1" dirty="0" smtClean="0"/>
              <a:t>Úvod do Psychologie</a:t>
            </a:r>
            <a:r>
              <a:rPr lang="cs-CZ" dirty="0" smtClean="0"/>
              <a:t>. Praha: Univerzita Karlova.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Hybné síly vývoje psychiky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jedinec se nachází ve třech nedělitelných světech (oblastech): biologickém, psychickém a sociálním.</a:t>
            </a:r>
          </a:p>
          <a:p>
            <a:pPr>
              <a:buNone/>
            </a:pPr>
            <a:r>
              <a:rPr lang="cs-CZ" dirty="0" smtClean="0"/>
              <a:t>vzájemné ovlivňování, střetávání se protikladů…</a:t>
            </a:r>
          </a:p>
          <a:p>
            <a:pPr>
              <a:buNone/>
            </a:pPr>
            <a:r>
              <a:rPr lang="cs-CZ" dirty="0" smtClean="0"/>
              <a:t>jednotnost a provázanost tří „světů“ (=</a:t>
            </a:r>
            <a:r>
              <a:rPr lang="cs-CZ" dirty="0" err="1" smtClean="0"/>
              <a:t>biopsychosociální</a:t>
            </a:r>
            <a:r>
              <a:rPr lang="cs-CZ" dirty="0" smtClean="0"/>
              <a:t> model)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Trochu genetiky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4985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354"/>
            <a:ext cx="8229600" cy="7920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      Naše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5006261" cy="5832647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400" dirty="0" smtClean="0"/>
              <a:t>Lidský genom je složen z: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400" dirty="0" smtClean="0"/>
              <a:t>2% genetické informace (</a:t>
            </a:r>
            <a:r>
              <a:rPr lang="cs-CZ" sz="2400" u="sng" dirty="0" err="1" smtClean="0"/>
              <a:t>exony</a:t>
            </a:r>
            <a:r>
              <a:rPr lang="cs-CZ" sz="2400" dirty="0" smtClean="0"/>
              <a:t> a introny)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400" dirty="0" smtClean="0"/>
              <a:t>98% tvoří nekódující DNA</a:t>
            </a:r>
          </a:p>
          <a:p>
            <a:pPr>
              <a:buNone/>
            </a:pPr>
            <a:r>
              <a:rPr lang="cs-CZ" sz="2400" dirty="0" smtClean="0"/>
              <a:t>8%!! je tvořeno </a:t>
            </a:r>
            <a:r>
              <a:rPr lang="cs-CZ" sz="2400" dirty="0" err="1" smtClean="0"/>
              <a:t>retrotranspozony</a:t>
            </a:r>
            <a:r>
              <a:rPr lang="cs-CZ" sz="2400" dirty="0" smtClean="0"/>
              <a:t> = retrovirovými řetězci – datování potvrzuje evoluční strom. </a:t>
            </a:r>
            <a:r>
              <a:rPr lang="en-US" sz="2400" dirty="0" smtClean="0"/>
              <a:t>David </a:t>
            </a:r>
            <a:r>
              <a:rPr lang="en-US" sz="2400" dirty="0"/>
              <a:t>Baltimore </a:t>
            </a:r>
            <a:r>
              <a:rPr lang="en-US" sz="2400" dirty="0" smtClean="0"/>
              <a:t>(</a:t>
            </a:r>
            <a:r>
              <a:rPr lang="cs-CZ" sz="2400" dirty="0" smtClean="0"/>
              <a:t>jeden z objevitelů reverzní </a:t>
            </a:r>
            <a:r>
              <a:rPr lang="en-US" sz="2400" dirty="0" smtClean="0"/>
              <a:t>trans</a:t>
            </a:r>
            <a:r>
              <a:rPr lang="cs-CZ" sz="2400" dirty="0" smtClean="0"/>
              <a:t>k</a:t>
            </a:r>
            <a:r>
              <a:rPr lang="en-US" sz="2400" dirty="0" err="1" smtClean="0"/>
              <a:t>ript</a:t>
            </a:r>
            <a:r>
              <a:rPr lang="cs-CZ" sz="2400" dirty="0" err="1" smtClean="0"/>
              <a:t>ázy</a:t>
            </a:r>
            <a:r>
              <a:rPr lang="en-US" sz="2400" dirty="0" smtClean="0"/>
              <a:t>)</a:t>
            </a:r>
            <a:r>
              <a:rPr lang="cs-CZ" sz="2400" dirty="0" smtClean="0"/>
              <a:t> řekl:</a:t>
            </a:r>
            <a:r>
              <a:rPr lang="en-US" sz="2400" dirty="0" smtClean="0"/>
              <a:t> </a:t>
            </a:r>
            <a:r>
              <a:rPr lang="cs-CZ" sz="2400" dirty="0" smtClean="0"/>
              <a:t>„</a:t>
            </a:r>
            <a:r>
              <a:rPr lang="en-US" sz="2400" dirty="0" smtClean="0"/>
              <a:t>the </a:t>
            </a:r>
            <a:r>
              <a:rPr lang="en-US" sz="2400" dirty="0"/>
              <a:t>genome </a:t>
            </a:r>
            <a:r>
              <a:rPr lang="en-US" sz="2400" dirty="0" smtClean="0"/>
              <a:t>looks</a:t>
            </a:r>
            <a:r>
              <a:rPr lang="cs-CZ" sz="2400" dirty="0" smtClean="0"/>
              <a:t> </a:t>
            </a:r>
            <a:r>
              <a:rPr lang="en-US" sz="2400" dirty="0" smtClean="0"/>
              <a:t>like </a:t>
            </a:r>
            <a:r>
              <a:rPr lang="en-US" sz="2400" dirty="0"/>
              <a:t>a sea of reverse-transcribed DNA with a </a:t>
            </a:r>
            <a:r>
              <a:rPr lang="cs-CZ" sz="2400" dirty="0" smtClean="0"/>
              <a:t>s</a:t>
            </a:r>
            <a:r>
              <a:rPr lang="en-US" sz="2400" dirty="0" smtClean="0"/>
              <a:t>mall</a:t>
            </a:r>
            <a:r>
              <a:rPr lang="cs-CZ" sz="2400" dirty="0" smtClean="0"/>
              <a:t> </a:t>
            </a:r>
            <a:r>
              <a:rPr lang="cs-CZ" sz="2400" dirty="0" err="1" smtClean="0"/>
              <a:t>admixture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 smtClean="0"/>
              <a:t>genes</a:t>
            </a:r>
            <a:r>
              <a:rPr lang="cs-CZ" sz="2400" dirty="0" smtClean="0"/>
              <a:t>“.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cs-CZ" sz="2400" dirty="0"/>
          </a:p>
          <a:p>
            <a:pPr>
              <a:buNone/>
              <a:defRPr/>
            </a:pPr>
            <a:r>
              <a:rPr lang="cs-CZ" sz="2400" dirty="0"/>
              <a:t>Nejdelší DNA </a:t>
            </a:r>
            <a:r>
              <a:rPr lang="cs-CZ" sz="2400" dirty="0" smtClean="0"/>
              <a:t>(lidský má 3 </a:t>
            </a:r>
            <a:r>
              <a:rPr lang="cs-CZ" sz="2400" dirty="0"/>
              <a:t>miliardy </a:t>
            </a:r>
            <a:r>
              <a:rPr lang="cs-CZ" sz="2400" dirty="0" smtClean="0"/>
              <a:t>bází): </a:t>
            </a:r>
          </a:p>
          <a:p>
            <a:pPr>
              <a:buNone/>
              <a:defRPr/>
            </a:pPr>
            <a:r>
              <a:rPr lang="cs-CZ" sz="2400" i="1" dirty="0" err="1" smtClean="0"/>
              <a:t>Polychaos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dubiumi</a:t>
            </a:r>
            <a:r>
              <a:rPr lang="cs-CZ" sz="2400" i="1" dirty="0" smtClean="0"/>
              <a:t> </a:t>
            </a:r>
            <a:r>
              <a:rPr lang="cs-CZ" sz="2400" dirty="0" smtClean="0"/>
              <a:t>– 670 miliard</a:t>
            </a:r>
          </a:p>
          <a:p>
            <a:pPr>
              <a:buNone/>
              <a:defRPr/>
            </a:pPr>
            <a:r>
              <a:rPr lang="cs-CZ" sz="2400" i="1" dirty="0" smtClean="0"/>
              <a:t>Paris </a:t>
            </a:r>
            <a:r>
              <a:rPr lang="cs-CZ" sz="2400" i="1" dirty="0" err="1" smtClean="0"/>
              <a:t>japonica</a:t>
            </a:r>
            <a:r>
              <a:rPr lang="cs-CZ" sz="2400" dirty="0" smtClean="0"/>
              <a:t> - 150 miliard</a:t>
            </a:r>
          </a:p>
          <a:p>
            <a:pPr>
              <a:buNone/>
              <a:defRPr/>
            </a:pPr>
            <a:r>
              <a:rPr lang="cs-CZ" sz="2400" i="1" dirty="0" err="1"/>
              <a:t>Protopterus</a:t>
            </a:r>
            <a:r>
              <a:rPr lang="cs-CZ" sz="2400" i="1" dirty="0"/>
              <a:t> </a:t>
            </a:r>
            <a:r>
              <a:rPr lang="cs-CZ" sz="2400" i="1" dirty="0" err="1" smtClean="0"/>
              <a:t>aethiopicus</a:t>
            </a:r>
            <a:r>
              <a:rPr lang="cs-CZ" sz="2400" dirty="0" smtClean="0"/>
              <a:t> (bahník východoafrický) – 133 miliard</a:t>
            </a:r>
          </a:p>
        </p:txBody>
      </p:sp>
      <p:pic>
        <p:nvPicPr>
          <p:cNvPr id="1026" name="Picture 2" descr="http://media-1.web.britannica.com/eb-media/80/55080-004-189D5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97" y="4365104"/>
            <a:ext cx="3722189" cy="2489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Polychaos dub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arcella.nl/sites/default/files/platenvanamoeben/Polychaos-dubium-BBtr-30-u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8" y="178372"/>
            <a:ext cx="3048000" cy="1976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m: White flower has world's longest gen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86" y="2154810"/>
            <a:ext cx="2862064" cy="2146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31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rotnatka obec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4" y="188640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geny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 smtClean="0"/>
              <a:t>Člověk má zhruba 25 000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Hrotnatka obecná (</a:t>
            </a:r>
            <a:r>
              <a:rPr lang="cs-CZ" dirty="0" err="1" smtClean="0"/>
              <a:t>Daphnia</a:t>
            </a:r>
            <a:r>
              <a:rPr lang="cs-CZ" dirty="0" smtClean="0"/>
              <a:t> </a:t>
            </a:r>
            <a:r>
              <a:rPr lang="cs-CZ" dirty="0" err="1" smtClean="0"/>
              <a:t>pulex</a:t>
            </a:r>
            <a:r>
              <a:rPr lang="cs-CZ" dirty="0" smtClean="0"/>
              <a:t>) má 31 000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Topol </a:t>
            </a:r>
            <a:r>
              <a:rPr lang="cs-CZ" dirty="0" err="1"/>
              <a:t>chlupatoplodý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Populus</a:t>
            </a:r>
            <a:r>
              <a:rPr lang="cs-CZ" i="1" dirty="0" smtClean="0"/>
              <a:t> </a:t>
            </a:r>
            <a:r>
              <a:rPr lang="cs-CZ" i="1" dirty="0" err="1" smtClean="0"/>
              <a:t>trichocarpa</a:t>
            </a:r>
            <a:r>
              <a:rPr lang="cs-CZ" dirty="0" smtClean="0"/>
              <a:t>) – 45 000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Bičenky (</a:t>
            </a:r>
            <a:r>
              <a:rPr lang="cs-CZ" i="1" dirty="0" err="1" smtClean="0"/>
              <a:t>Trichomonas</a:t>
            </a:r>
            <a:r>
              <a:rPr lang="cs-CZ" i="1" dirty="0" smtClean="0"/>
              <a:t> </a:t>
            </a:r>
            <a:r>
              <a:rPr lang="cs-CZ" i="1" dirty="0" err="1" smtClean="0"/>
              <a:t>sp</a:t>
            </a:r>
            <a:r>
              <a:rPr lang="cs-CZ" i="1" dirty="0" smtClean="0"/>
              <a:t>.</a:t>
            </a:r>
            <a:r>
              <a:rPr lang="cs-CZ" dirty="0" smtClean="0"/>
              <a:t>) – 60 000 genů</a:t>
            </a:r>
          </a:p>
          <a:p>
            <a:pPr marL="137160" indent="0">
              <a:buNone/>
            </a:pPr>
            <a:r>
              <a:rPr lang="cs-CZ" dirty="0" smtClean="0"/>
              <a:t>(dle </a:t>
            </a:r>
            <a:r>
              <a:rPr lang="cs-CZ" dirty="0" err="1" smtClean="0"/>
              <a:t>Madigan</a:t>
            </a:r>
            <a:r>
              <a:rPr lang="cs-CZ" dirty="0" smtClean="0"/>
              <a:t> et al., 2014)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50822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640871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Geneticky jsou předávány vzorce chování do úrovně </a:t>
            </a:r>
            <a:r>
              <a:rPr lang="cs-CZ" dirty="0" smtClean="0"/>
              <a:t>novorozeneckých </a:t>
            </a:r>
            <a:r>
              <a:rPr lang="cs-CZ" dirty="0"/>
              <a:t>reflexů </a:t>
            </a:r>
            <a:r>
              <a:rPr lang="cs-CZ" dirty="0" smtClean="0"/>
              <a:t>(jak dlouho budou existovat?) a </a:t>
            </a:r>
            <a:r>
              <a:rPr lang="cs-CZ" dirty="0"/>
              <a:t>vrozených vzorců chování. 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Imprinting - K</a:t>
            </a:r>
            <a:r>
              <a:rPr lang="cs-CZ" dirty="0"/>
              <a:t>. Lorenz; vizuální, chemický aj</a:t>
            </a:r>
            <a:r>
              <a:rPr lang="cs-CZ" dirty="0" smtClean="0"/>
              <a:t>.)</a:t>
            </a:r>
          </a:p>
          <a:p>
            <a:pPr marL="137160" indent="0">
              <a:buNone/>
            </a:pPr>
            <a:r>
              <a:rPr lang="cs-CZ" dirty="0" smtClean="0"/>
              <a:t>Modré oči – 10 000BC</a:t>
            </a:r>
          </a:p>
          <a:p>
            <a:pPr marL="137160" indent="0">
              <a:buNone/>
            </a:pPr>
            <a:r>
              <a:rPr lang="cs-CZ" dirty="0" smtClean="0"/>
              <a:t>Světlá pleť</a:t>
            </a:r>
          </a:p>
          <a:p>
            <a:pPr marL="137160" indent="0">
              <a:buNone/>
            </a:pPr>
            <a:r>
              <a:rPr lang="cs-CZ" dirty="0" smtClean="0"/>
              <a:t>Tolerance alkoholu</a:t>
            </a:r>
          </a:p>
          <a:p>
            <a:pPr marL="137160" indent="0">
              <a:buNone/>
            </a:pPr>
            <a:r>
              <a:rPr lang="cs-CZ" dirty="0" smtClean="0"/>
              <a:t>Tolerance laktózy – 3000BC – jámová kultura</a:t>
            </a:r>
          </a:p>
          <a:p>
            <a:pPr marL="137160" indent="0">
              <a:buNone/>
            </a:pPr>
            <a:r>
              <a:rPr lang="cs-CZ" dirty="0" smtClean="0"/>
              <a:t>Genotyp x fenotyp</a:t>
            </a:r>
            <a:endParaRPr lang="cs-CZ" dirty="0"/>
          </a:p>
        </p:txBody>
      </p:sp>
      <p:pic>
        <p:nvPicPr>
          <p:cNvPr id="4" name="Picture 2" descr="http://www.dabase.org/LorenzAndGees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8" y="548680"/>
            <a:ext cx="439102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323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Implicitní teorie </a:t>
            </a:r>
            <a:r>
              <a:rPr lang="cs-CZ" dirty="0"/>
              <a:t>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480060" lvl="1" indent="-342900">
              <a:buClr>
                <a:schemeClr val="tx1">
                  <a:shade val="95000"/>
                </a:schemeClr>
              </a:buClr>
              <a:buSzPct val="65000"/>
            </a:pPr>
            <a:r>
              <a:rPr lang="cs-CZ" dirty="0" smtClean="0"/>
              <a:t>všichni lidé si tvoří vlastní teorie osobnosti</a:t>
            </a:r>
          </a:p>
          <a:p>
            <a:pPr marL="480060" lvl="1" indent="-342900">
              <a:buClr>
                <a:schemeClr val="tx1">
                  <a:shade val="95000"/>
                </a:schemeClr>
              </a:buClr>
              <a:buSzPct val="65000"/>
            </a:pPr>
            <a:r>
              <a:rPr lang="cs-CZ" dirty="0" smtClean="0"/>
              <a:t>na základě přítomnosti jednoho rysu automaticky usuzujeme i na přítomnost dalších konkrétních rysů</a:t>
            </a:r>
          </a:p>
          <a:p>
            <a:pPr marL="480060" lvl="1" indent="-342900">
              <a:buClr>
                <a:schemeClr val="tx1">
                  <a:shade val="95000"/>
                </a:schemeClr>
              </a:buClr>
              <a:buSzPct val="65000"/>
            </a:pPr>
            <a:r>
              <a:rPr lang="cs-CZ" dirty="0" smtClean="0"/>
              <a:t>obsahuje </a:t>
            </a:r>
            <a:r>
              <a:rPr lang="cs-CZ" dirty="0"/>
              <a:t>zjednodušující názory na </a:t>
            </a:r>
            <a:r>
              <a:rPr lang="cs-CZ" dirty="0" smtClean="0"/>
              <a:t>druhé a způsoby, jak s nimi jednat</a:t>
            </a:r>
          </a:p>
          <a:p>
            <a:pPr marL="480060" lvl="1" indent="-342900">
              <a:buClr>
                <a:schemeClr val="tx1">
                  <a:shade val="95000"/>
                </a:schemeClr>
              </a:buClr>
              <a:buSzPct val="65000"/>
            </a:pPr>
            <a:r>
              <a:rPr lang="cs-CZ" dirty="0" smtClean="0"/>
              <a:t>jsou intuitivní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cs-CZ" dirty="0" smtClean="0"/>
              <a:t>Různé zdroje zkreslení:</a:t>
            </a:r>
          </a:p>
          <a:p>
            <a:pPr marL="480060" lvl="1" indent="-342900">
              <a:buClr>
                <a:schemeClr val="tx1">
                  <a:shade val="95000"/>
                </a:schemeClr>
              </a:buClr>
              <a:buSzPct val="65000"/>
            </a:pPr>
            <a:r>
              <a:rPr lang="cs-CZ" dirty="0" smtClean="0"/>
              <a:t>Na základě sebepoznání odhadujeme druhé – významný zdroj zkreslení (projekce)</a:t>
            </a:r>
          </a:p>
          <a:p>
            <a:pPr marL="480060" lvl="1" indent="-342900">
              <a:buClr>
                <a:schemeClr val="tx1">
                  <a:shade val="95000"/>
                </a:schemeClr>
              </a:buClr>
              <a:buSzPct val="65000"/>
            </a:pPr>
            <a:r>
              <a:rPr lang="cs-CZ" dirty="0" smtClean="0"/>
              <a:t>Tradované názory v rodině a soc. okolí (stereotypy)</a:t>
            </a:r>
          </a:p>
          <a:p>
            <a:pPr marL="480060" lvl="1" indent="-342900">
              <a:buClr>
                <a:schemeClr val="tx1">
                  <a:shade val="95000"/>
                </a:schemeClr>
              </a:buClr>
              <a:buSzPct val="65000"/>
            </a:pPr>
            <a:r>
              <a:rPr lang="cs-CZ" dirty="0" smtClean="0"/>
              <a:t>Rčení a přísloví (pes, který štěká, nekouše…)</a:t>
            </a:r>
          </a:p>
          <a:p>
            <a:pPr marL="480060" lvl="1" indent="-342900">
              <a:buClr>
                <a:schemeClr val="tx1">
                  <a:shade val="95000"/>
                </a:schemeClr>
              </a:buClr>
              <a:buSzPct val="65000"/>
            </a:pPr>
            <a:r>
              <a:rPr lang="cs-CZ" dirty="0" smtClean="0"/>
              <a:t>Pohádky, příběhy apod. (zjednodušení, efekt výběru…)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563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 smtClean="0"/>
              <a:t>Zkoumání </a:t>
            </a:r>
            <a:r>
              <a:rPr lang="cs-CZ" b="1" dirty="0" smtClean="0"/>
              <a:t>idiografické</a:t>
            </a:r>
            <a:r>
              <a:rPr lang="cs-CZ" dirty="0" smtClean="0"/>
              <a:t> a </a:t>
            </a:r>
            <a:r>
              <a:rPr lang="cs-CZ" b="1" dirty="0" smtClean="0"/>
              <a:t>nomotetické</a:t>
            </a:r>
            <a:r>
              <a:rPr lang="cs-CZ" dirty="0" smtClean="0"/>
              <a:t>. </a:t>
            </a:r>
          </a:p>
          <a:p>
            <a:pPr marL="137160" indent="0">
              <a:buNone/>
            </a:pPr>
            <a:r>
              <a:rPr lang="cs-CZ" dirty="0" smtClean="0"/>
              <a:t>1. </a:t>
            </a:r>
            <a:r>
              <a:rPr lang="cs-CZ" b="1" dirty="0" err="1" smtClean="0"/>
              <a:t>Kolekcionistické</a:t>
            </a:r>
            <a:r>
              <a:rPr lang="cs-CZ" b="1" dirty="0" smtClean="0"/>
              <a:t> modely </a:t>
            </a:r>
            <a:r>
              <a:rPr lang="cs-CZ" dirty="0" smtClean="0"/>
              <a:t>(do 50. let 20. st.) – člověk je souborem rysů: temperamentu, charakteru, zájmů, potřeb, schopností. </a:t>
            </a:r>
            <a:r>
              <a:rPr lang="cs-CZ" dirty="0" err="1" smtClean="0"/>
              <a:t>Allport</a:t>
            </a:r>
            <a:r>
              <a:rPr lang="cs-CZ" dirty="0" smtClean="0"/>
              <a:t> a </a:t>
            </a:r>
            <a:r>
              <a:rPr lang="cs-CZ" dirty="0" err="1" smtClean="0"/>
              <a:t>Odbert</a:t>
            </a:r>
            <a:r>
              <a:rPr lang="cs-CZ" dirty="0" smtClean="0"/>
              <a:t> shromáždili cca 18 tisíc slov popisujících vlastnosti člověka : </a:t>
            </a:r>
          </a:p>
          <a:p>
            <a:r>
              <a:rPr lang="cs-CZ" dirty="0" smtClean="0"/>
              <a:t>1. skutečné </a:t>
            </a:r>
            <a:r>
              <a:rPr lang="cs-CZ" b="1" dirty="0" smtClean="0"/>
              <a:t>rysy</a:t>
            </a:r>
            <a:r>
              <a:rPr lang="cs-CZ" dirty="0" smtClean="0"/>
              <a:t> (25%) </a:t>
            </a:r>
          </a:p>
          <a:p>
            <a:r>
              <a:rPr lang="cs-CZ" dirty="0" smtClean="0"/>
              <a:t>2. aktivity, stavy mysli a nálady (25%)</a:t>
            </a:r>
          </a:p>
          <a:p>
            <a:r>
              <a:rPr lang="cs-CZ" dirty="0" smtClean="0"/>
              <a:t>3. hodnotící slova (30%)</a:t>
            </a:r>
          </a:p>
          <a:p>
            <a:r>
              <a:rPr lang="cs-CZ" dirty="0" smtClean="0"/>
              <a:t>4. zvláštnosti, schopnosti a nejasné termíny (20%)</a:t>
            </a:r>
          </a:p>
          <a:p>
            <a:pPr marL="137160" indent="0">
              <a:buNone/>
            </a:pPr>
            <a:r>
              <a:rPr lang="cs-CZ" dirty="0" smtClean="0"/>
              <a:t>Profilové archy – při výběru a rozmístění zaměstnanců.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2. </a:t>
            </a:r>
            <a:r>
              <a:rPr lang="cs-CZ" b="1" dirty="0" smtClean="0"/>
              <a:t>Strukturní modely </a:t>
            </a:r>
            <a:r>
              <a:rPr lang="cs-CZ" dirty="0" smtClean="0"/>
              <a:t>(od 60. let 20. st.) – mezi složkami osobnosti vidí vztahy. Vznikají různé modely vztahů a závislostí jednotlivých složek, různých vrstev apod. Mnoho modelů – mnoho diagnostických metod.</a:t>
            </a:r>
          </a:p>
        </p:txBody>
      </p:sp>
    </p:spTree>
    <p:extLst>
      <p:ext uri="{BB962C8B-B14F-4D97-AF65-F5344CB8AC3E}">
        <p14:creationId xmlns="" xmlns:p14="http://schemas.microsoft.com/office/powerpoint/2010/main" val="32295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>
                <a:effectLst/>
              </a:rPr>
              <a:t>Freudův</a:t>
            </a:r>
            <a:r>
              <a:rPr lang="cs-CZ" dirty="0" smtClean="0">
                <a:effectLst/>
              </a:rPr>
              <a:t> strukturální model duše</a:t>
            </a:r>
            <a:endParaRPr lang="cs-CZ" dirty="0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pPr eaLnBrk="1" hangingPunct="1">
              <a:buNone/>
            </a:pPr>
            <a:r>
              <a:rPr lang="cs-CZ" dirty="0" smtClean="0"/>
              <a:t>Sigmund </a:t>
            </a:r>
            <a:r>
              <a:rPr lang="cs-CZ" dirty="0" err="1" smtClean="0"/>
              <a:t>Freud</a:t>
            </a:r>
            <a:r>
              <a:rPr lang="cs-CZ" dirty="0" smtClean="0"/>
              <a:t> (</a:t>
            </a:r>
            <a:r>
              <a:rPr lang="cs-CZ" b="1" dirty="0" smtClean="0"/>
              <a:t>1856</a:t>
            </a:r>
            <a:r>
              <a:rPr lang="cs-CZ" dirty="0" smtClean="0"/>
              <a:t> -</a:t>
            </a:r>
            <a:r>
              <a:rPr lang="cs-CZ" b="1" dirty="0" smtClean="0"/>
              <a:t>1939</a:t>
            </a:r>
            <a:r>
              <a:rPr lang="cs-CZ" dirty="0" smtClean="0"/>
              <a:t>) – psychoanalýza</a:t>
            </a:r>
          </a:p>
          <a:p>
            <a:pPr>
              <a:buNone/>
            </a:pPr>
            <a:r>
              <a:rPr lang="cs-CZ" dirty="0" smtClean="0"/>
              <a:t>vymezil tři poměrně nezávislé složky (id, ego a superego), které se řídí rozdílnými, navzájem rozpornými principy a cíli.</a:t>
            </a:r>
          </a:p>
          <a:p>
            <a:pPr eaLnBrk="1" hangingPunct="1">
              <a:buNone/>
            </a:pPr>
            <a:endParaRPr lang="cs-CZ" dirty="0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280828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489585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998560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s://upload.wikimedia.org/wikipedia/commons/0/0e/Europe_countries_map_e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945827" cy="5649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Naše zvíře: tělo, kůň, lev, čert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FFC000"/>
                </a:solidFill>
              </a:rPr>
              <a:t>id</a:t>
            </a:r>
            <a:r>
              <a:rPr lang="cs-CZ" dirty="0" smtClean="0"/>
              <a:t> (ono), z něho vyvěrá pudová duševní energie (libido), která je hybnou silou člověka, je zdrojem energie pro ego i superego. 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Id je </a:t>
            </a:r>
            <a:r>
              <a:rPr lang="cs-CZ" dirty="0" smtClean="0">
                <a:solidFill>
                  <a:srgbClr val="FFC000"/>
                </a:solidFill>
              </a:rPr>
              <a:t>iracionální</a:t>
            </a:r>
            <a:r>
              <a:rPr lang="cs-CZ" dirty="0" smtClean="0"/>
              <a:t>, nebere ohled na realitu, jeho cílem je okamžité uspokojení svých přání a tužeb - řídí se </a:t>
            </a:r>
            <a:r>
              <a:rPr lang="cs-CZ" dirty="0" smtClean="0">
                <a:solidFill>
                  <a:srgbClr val="FFC000"/>
                </a:solidFill>
              </a:rPr>
              <a:t>principem slasti</a:t>
            </a:r>
            <a:r>
              <a:rPr lang="cs-CZ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Id je téměř nevědomé, ovšem do vědomí vniká pokaždé, když se nějaká „biologická“ potřeba hlásí ke slovu (srov. sny o močení; i fyziologická potřeba je pociťována psychicky).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Podle Freuda představují všechny sny fantazijně splněná přání id. 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Projevy ryzího id lze pozorovat u kojenců.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Zkoumání psychických jevů…</a:t>
            </a:r>
          </a:p>
          <a:p>
            <a:endParaRPr lang="cs-CZ" dirty="0" smtClean="0"/>
          </a:p>
          <a:p>
            <a:r>
              <a:rPr lang="cs-CZ" dirty="0" smtClean="0"/>
              <a:t>Psychologie – „nová“ věda s dlouhou tradicí (filosofie) </a:t>
            </a:r>
          </a:p>
          <a:p>
            <a:endParaRPr lang="cs-CZ" dirty="0" smtClean="0"/>
          </a:p>
          <a:p>
            <a:r>
              <a:rPr lang="cs-CZ" dirty="0" smtClean="0"/>
              <a:t>Psychologie jako:</a:t>
            </a:r>
          </a:p>
          <a:p>
            <a:r>
              <a:rPr lang="cs-CZ" dirty="0" smtClean="0"/>
              <a:t>věda o duši</a:t>
            </a:r>
          </a:p>
          <a:p>
            <a:r>
              <a:rPr lang="cs-CZ" dirty="0" smtClean="0"/>
              <a:t>věda o subjektivní zkušenosti</a:t>
            </a:r>
          </a:p>
          <a:p>
            <a:r>
              <a:rPr lang="cs-CZ" dirty="0" smtClean="0"/>
              <a:t>věda o chování (behaviorismus)</a:t>
            </a:r>
          </a:p>
          <a:p>
            <a:r>
              <a:rPr lang="cs-CZ" dirty="0" smtClean="0"/>
              <a:t>věda o prožívání a chování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Vlastní tvář a vlastní jméno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b="1" dirty="0" smtClean="0">
                <a:solidFill>
                  <a:srgbClr val="FFC000"/>
                </a:solidFill>
              </a:rPr>
              <a:t>ego</a:t>
            </a:r>
            <a:r>
              <a:rPr lang="cs-CZ" sz="2400" dirty="0" smtClean="0"/>
              <a:t> (já) se řídí principem reality a má sebezáchovnou funkci. Vzniká z části id v průběhu vývoje dítěte vlivem jeho interakcí s vnějším světem. Vzniká jako pozastavení „slepého“ jednání v pudu.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Je </a:t>
            </a:r>
            <a:r>
              <a:rPr lang="cs-CZ" sz="2400" dirty="0" smtClean="0">
                <a:solidFill>
                  <a:srgbClr val="FFC000"/>
                </a:solidFill>
              </a:rPr>
              <a:t>racionální</a:t>
            </a:r>
            <a:r>
              <a:rPr lang="cs-CZ" sz="2400" dirty="0" smtClean="0"/>
              <a:t>, zvažuje činy a jejich následky. Přání id porovnává s realitou, dává jim přijatelnou formu a uspokojuje je ve vhodnou chvíli a vhodným způsobem.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Ego je vědomé, předvědomé i nevědomé (např. náš stín).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Nevědomá část se pomocí obranných mechanismů (viz dále) vypořádává jak s nepřijatelnými přáními id, tak s extrémními zákazy superega.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Silné ego (nikoli egocentrismus!) je znakem zdravě vyvinuté osobnosti.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cs-CZ" sz="2600" dirty="0" smtClean="0"/>
              <a:t>Já prostředkuje mezi id, superegem a vnějším světem.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cs-CZ" sz="2600" dirty="0" smtClean="0"/>
              <a:t>Vztah mezi řídícím já a pudovým ono Freud znázornil obrazem </a:t>
            </a:r>
            <a:r>
              <a:rPr lang="cs-CZ" sz="2600" dirty="0" smtClean="0">
                <a:solidFill>
                  <a:srgbClr val="FFC000"/>
                </a:solidFill>
              </a:rPr>
              <a:t>jezdce na koni </a:t>
            </a:r>
            <a:r>
              <a:rPr lang="cs-CZ" sz="2600" dirty="0" smtClean="0"/>
              <a:t>a dodával, že jezdec musí často koně vést tam, kam chce zvíře. </a:t>
            </a:r>
          </a:p>
          <a:p>
            <a:pPr>
              <a:buNone/>
              <a:defRPr/>
            </a:pPr>
            <a:r>
              <a:rPr lang="cs-CZ" sz="2400" dirty="0" smtClean="0"/>
              <a:t>Zdravé já se vyznačuje schopností přijímat a integrovat pozitivní i negativní podněty z vnějšího i vnitřního světa tak, že přitom zůstane celé, tzn. že nemusí regredovat (vracet se) k raným procesům </a:t>
            </a:r>
            <a:r>
              <a:rPr lang="cs-CZ" sz="2400" dirty="0" smtClean="0">
                <a:solidFill>
                  <a:srgbClr val="FFC000"/>
                </a:solidFill>
              </a:rPr>
              <a:t>štěpení</a:t>
            </a:r>
            <a:r>
              <a:rPr lang="cs-CZ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Hlasy významných osob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475312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600" b="1" dirty="0" smtClean="0">
                <a:solidFill>
                  <a:srgbClr val="FFC000"/>
                </a:solidFill>
              </a:rPr>
              <a:t>superego</a:t>
            </a:r>
            <a:r>
              <a:rPr lang="cs-CZ" sz="2600" dirty="0" smtClean="0"/>
              <a:t> (nadjá) vzniklo v průběhu socializace z konfliktů dítě versus autorita, poskytuje ventil vlastním agresivním impulsům jedince, neboť jde o proti sobě projevenou agresivitu. 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600" dirty="0" smtClean="0"/>
              <a:t>Obsahuje vědomě či nevědomě </a:t>
            </a:r>
            <a:r>
              <a:rPr lang="cs-CZ" sz="2600" dirty="0" err="1" smtClean="0"/>
              <a:t>internalizovaná</a:t>
            </a:r>
            <a:r>
              <a:rPr lang="cs-CZ" sz="2600" dirty="0" smtClean="0"/>
              <a:t> (zvnitřněná) omezení, </a:t>
            </a:r>
            <a:r>
              <a:rPr lang="cs-CZ" sz="2600" dirty="0" smtClean="0">
                <a:solidFill>
                  <a:srgbClr val="FFC000"/>
                </a:solidFill>
              </a:rPr>
              <a:t>zákazy a příkazy </a:t>
            </a:r>
            <a:r>
              <a:rPr lang="cs-CZ" sz="2600" dirty="0" smtClean="0"/>
              <a:t>ukládané dítěti rodiči a dalšími pro dítě významnými autoritami. 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600" dirty="0" smtClean="0"/>
              <a:t>Je zdrojem nevědomého pocitu </a:t>
            </a:r>
            <a:r>
              <a:rPr lang="cs-CZ" sz="2600" dirty="0" smtClean="0">
                <a:solidFill>
                  <a:srgbClr val="FFC000"/>
                </a:solidFill>
              </a:rPr>
              <a:t>viny</a:t>
            </a:r>
            <a:r>
              <a:rPr lang="cs-CZ" sz="2600" dirty="0" smtClean="0"/>
              <a:t>, či vnitřní tísně. 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600" dirty="0" smtClean="0"/>
              <a:t>Superego je moralizující silou v člověku, řídí se principem dokonalosti. Jednou jeho částí je </a:t>
            </a:r>
            <a:r>
              <a:rPr lang="cs-CZ" sz="2600" b="1" dirty="0" smtClean="0">
                <a:solidFill>
                  <a:srgbClr val="FFC000"/>
                </a:solidFill>
              </a:rPr>
              <a:t>svědomí</a:t>
            </a:r>
            <a:r>
              <a:rPr lang="cs-CZ" sz="2600" dirty="0" smtClean="0">
                <a:solidFill>
                  <a:srgbClr val="FFC000"/>
                </a:solidFill>
              </a:rPr>
              <a:t> </a:t>
            </a:r>
            <a:r>
              <a:rPr lang="cs-CZ" sz="2600" dirty="0" smtClean="0"/>
              <a:t>(hlas rodičů), druhou částí je </a:t>
            </a:r>
            <a:r>
              <a:rPr lang="cs-CZ" sz="2600" b="1" dirty="0" smtClean="0">
                <a:solidFill>
                  <a:srgbClr val="FFC000"/>
                </a:solidFill>
              </a:rPr>
              <a:t>ideální já</a:t>
            </a:r>
            <a:r>
              <a:rPr lang="cs-CZ" sz="2600" dirty="0" smtClean="0"/>
              <a:t>, které usiluje o dokonalost a jehož základem byly činnosti a projevy dítěte, které rodiče chválili.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600" dirty="0" smtClean="0"/>
              <a:t>Superego může být v rozporu se současnými hodnotami jedince. 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600" dirty="0" smtClean="0"/>
              <a:t>Silně rozvinuté superego se vyskytuje u perfekcionistů, slabě rozvinuté u zločinců.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Typologie osobnosti dle C. G. Junga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Carl</a:t>
            </a:r>
            <a:r>
              <a:rPr lang="cs-CZ" dirty="0" smtClean="0"/>
              <a:t> Gustav Jung (1875 – 1961) – původně stoupenec </a:t>
            </a:r>
            <a:r>
              <a:rPr lang="cs-CZ" dirty="0" err="1" smtClean="0"/>
              <a:t>Freuda</a:t>
            </a:r>
            <a:r>
              <a:rPr lang="cs-CZ" dirty="0" smtClean="0"/>
              <a:t>, později se s ním rozešel.</a:t>
            </a:r>
          </a:p>
          <a:p>
            <a:pPr>
              <a:buNone/>
            </a:pPr>
            <a:r>
              <a:rPr lang="cs-CZ" dirty="0" smtClean="0"/>
              <a:t>Tvůrce metody aktivní imaginace, asociačního experimentu, teorie archetypů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127375"/>
            <a:ext cx="2808288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4320480" cy="322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Typologie osobnosti dle C. G. Junga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Všiml si, že lidé obvykle upřednostňují jeden typ prožívání a chování před jiným.</a:t>
            </a:r>
          </a:p>
          <a:p>
            <a:pPr>
              <a:buNone/>
            </a:pPr>
            <a:r>
              <a:rPr lang="cs-CZ" dirty="0" smtClean="0"/>
              <a:t>Základní je preference:</a:t>
            </a:r>
          </a:p>
          <a:p>
            <a:pPr>
              <a:buNone/>
            </a:pPr>
            <a:r>
              <a:rPr lang="cs-CZ" b="1" dirty="0" smtClean="0"/>
              <a:t>1. Introverze (I) – extraverze (E)</a:t>
            </a:r>
          </a:p>
          <a:p>
            <a:pPr>
              <a:buNone/>
            </a:pPr>
            <a:r>
              <a:rPr lang="cs-CZ" dirty="0" smtClean="0"/>
              <a:t>Od vedoucího pracovníka se požaduje, aby spolupracoval s druhými - určitá převaha extraverze je na místě. Příliš extravertní povaha může však být i neproduktivní: povrchnost,  tendence nechat se „zavléct“ do víru vnějších událostí…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Typologie osobnosti dle C. G. Junga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Jung popsal čtyři psychologické funkce uspořádané do dvou os:</a:t>
            </a:r>
          </a:p>
          <a:p>
            <a:pPr>
              <a:buNone/>
            </a:pPr>
            <a:r>
              <a:rPr lang="cs-CZ" dirty="0" smtClean="0"/>
              <a:t>2. Získávání informací:</a:t>
            </a:r>
          </a:p>
          <a:p>
            <a:pPr>
              <a:buNone/>
            </a:pPr>
            <a:r>
              <a:rPr lang="cs-CZ" b="1" dirty="0" err="1" smtClean="0"/>
              <a:t>Sensing</a:t>
            </a:r>
            <a:r>
              <a:rPr lang="cs-CZ" b="1" dirty="0" smtClean="0"/>
              <a:t> (S) – </a:t>
            </a:r>
            <a:r>
              <a:rPr lang="cs-CZ" b="1" dirty="0" err="1" smtClean="0"/>
              <a:t>intuition</a:t>
            </a:r>
            <a:r>
              <a:rPr lang="cs-CZ" b="1" dirty="0" smtClean="0"/>
              <a:t> (N) – vnímání x intuice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3. Zpracování informací:</a:t>
            </a:r>
          </a:p>
          <a:p>
            <a:pPr>
              <a:buNone/>
            </a:pPr>
            <a:r>
              <a:rPr lang="cs-CZ" b="1" dirty="0" smtClean="0"/>
              <a:t>Feeling (F) – </a:t>
            </a:r>
            <a:r>
              <a:rPr lang="cs-CZ" b="1" dirty="0" err="1" smtClean="0"/>
              <a:t>thinking</a:t>
            </a:r>
            <a:r>
              <a:rPr lang="cs-CZ" b="1" dirty="0" smtClean="0"/>
              <a:t> (T) – cítění x myšlení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I. </a:t>
            </a:r>
            <a:r>
              <a:rPr lang="cs-CZ" dirty="0" err="1" smtClean="0"/>
              <a:t>Myers</a:t>
            </a:r>
            <a:r>
              <a:rPr lang="cs-CZ" dirty="0" smtClean="0"/>
              <a:t>-</a:t>
            </a:r>
            <a:r>
              <a:rPr lang="cs-CZ" dirty="0" err="1" smtClean="0"/>
              <a:t>Briggsová</a:t>
            </a:r>
            <a:r>
              <a:rPr lang="cs-CZ" dirty="0" smtClean="0"/>
              <a:t> a K. </a:t>
            </a:r>
            <a:r>
              <a:rPr lang="cs-CZ" dirty="0" err="1" smtClean="0"/>
              <a:t>Cook</a:t>
            </a:r>
            <a:r>
              <a:rPr lang="cs-CZ" dirty="0" smtClean="0"/>
              <a:t>-</a:t>
            </a:r>
            <a:r>
              <a:rPr lang="cs-CZ" dirty="0" err="1" smtClean="0"/>
              <a:t>Briggsová</a:t>
            </a:r>
            <a:r>
              <a:rPr lang="cs-CZ" dirty="0" smtClean="0"/>
              <a:t> zavedly ve svém </a:t>
            </a:r>
            <a:r>
              <a:rPr lang="cs-CZ" b="1" dirty="0" smtClean="0">
                <a:solidFill>
                  <a:srgbClr val="FFC000"/>
                </a:solidFill>
              </a:rPr>
              <a:t>MBTI</a:t>
            </a:r>
            <a:r>
              <a:rPr lang="cs-CZ" dirty="0" smtClean="0"/>
              <a:t> (</a:t>
            </a:r>
            <a:r>
              <a:rPr lang="cs-CZ" dirty="0" err="1" smtClean="0"/>
              <a:t>Myers</a:t>
            </a:r>
            <a:r>
              <a:rPr lang="cs-CZ" dirty="0" smtClean="0"/>
              <a:t>-</a:t>
            </a:r>
            <a:r>
              <a:rPr lang="cs-CZ" dirty="0" err="1" smtClean="0"/>
              <a:t>Briggs</a:t>
            </a:r>
            <a:r>
              <a:rPr lang="cs-CZ" dirty="0" smtClean="0"/>
              <a:t> Type </a:t>
            </a:r>
            <a:r>
              <a:rPr lang="cs-CZ" dirty="0" err="1" smtClean="0"/>
              <a:t>Indicator</a:t>
            </a:r>
            <a:r>
              <a:rPr lang="cs-CZ" dirty="0" smtClean="0"/>
              <a:t>) ještě jednu dimenzi:</a:t>
            </a:r>
          </a:p>
          <a:p>
            <a:pPr>
              <a:buNone/>
            </a:pPr>
            <a:r>
              <a:rPr lang="cs-CZ" dirty="0" smtClean="0"/>
              <a:t>4. Životní styl:</a:t>
            </a:r>
          </a:p>
          <a:p>
            <a:pPr>
              <a:buNone/>
            </a:pPr>
            <a:r>
              <a:rPr lang="cs-CZ" b="1" dirty="0" err="1" smtClean="0"/>
              <a:t>Judging</a:t>
            </a:r>
            <a:r>
              <a:rPr lang="cs-CZ" b="1" dirty="0" smtClean="0"/>
              <a:t> (J) – </a:t>
            </a:r>
            <a:r>
              <a:rPr lang="cs-CZ" b="1" dirty="0" err="1" smtClean="0"/>
              <a:t>Perceiving</a:t>
            </a:r>
            <a:r>
              <a:rPr lang="cs-CZ" b="1" dirty="0" smtClean="0"/>
              <a:t> (P)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Myers</a:t>
            </a:r>
            <a:r>
              <a:rPr lang="cs-CZ" dirty="0" smtClean="0"/>
              <a:t>-</a:t>
            </a:r>
            <a:r>
              <a:rPr lang="cs-CZ" dirty="0" err="1" smtClean="0"/>
              <a:t>Briggs</a:t>
            </a:r>
            <a:r>
              <a:rPr lang="cs-CZ" dirty="0" smtClean="0"/>
              <a:t> Type </a:t>
            </a:r>
            <a:r>
              <a:rPr lang="cs-CZ" dirty="0" err="1" smtClean="0"/>
              <a:t>Indicator</a:t>
            </a:r>
            <a:r>
              <a:rPr lang="cs-CZ" b="0" dirty="0" smtClean="0"/>
              <a:t> (MBTI)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ISTJ — Správce, voják</a:t>
            </a:r>
          </a:p>
          <a:p>
            <a:pPr>
              <a:buNone/>
            </a:pPr>
            <a:r>
              <a:rPr lang="cs-CZ" dirty="0" smtClean="0"/>
              <a:t>ISTP — Řemeslník, odstřelovač</a:t>
            </a:r>
          </a:p>
          <a:p>
            <a:pPr>
              <a:buNone/>
            </a:pPr>
            <a:r>
              <a:rPr lang="cs-CZ" dirty="0" smtClean="0"/>
              <a:t>ISFJ — Ochránce, typická sekretářka</a:t>
            </a:r>
          </a:p>
          <a:p>
            <a:pPr>
              <a:buNone/>
            </a:pPr>
            <a:r>
              <a:rPr lang="cs-CZ" dirty="0" smtClean="0"/>
              <a:t>ISFP — Skladatel</a:t>
            </a:r>
          </a:p>
          <a:p>
            <a:pPr>
              <a:buNone/>
            </a:pPr>
            <a:r>
              <a:rPr lang="cs-CZ" dirty="0" smtClean="0"/>
              <a:t>INFJ — Umělec</a:t>
            </a:r>
          </a:p>
          <a:p>
            <a:pPr>
              <a:buNone/>
            </a:pPr>
            <a:r>
              <a:rPr lang="cs-CZ" dirty="0" smtClean="0"/>
              <a:t>INFP — Snílek</a:t>
            </a:r>
          </a:p>
          <a:p>
            <a:pPr>
              <a:buNone/>
            </a:pPr>
            <a:r>
              <a:rPr lang="cs-CZ" dirty="0" smtClean="0"/>
              <a:t>INTJ — Analytik</a:t>
            </a:r>
          </a:p>
          <a:p>
            <a:pPr>
              <a:buNone/>
            </a:pPr>
            <a:r>
              <a:rPr lang="cs-CZ" dirty="0" smtClean="0"/>
              <a:t>INTP — Vědec, fotograf</a:t>
            </a:r>
          </a:p>
          <a:p>
            <a:pPr>
              <a:buNone/>
            </a:pPr>
            <a:r>
              <a:rPr lang="cs-CZ" dirty="0" smtClean="0"/>
              <a:t>ESTP — Dobyvatel</a:t>
            </a:r>
          </a:p>
          <a:p>
            <a:pPr>
              <a:buNone/>
            </a:pPr>
            <a:r>
              <a:rPr lang="cs-CZ" dirty="0" smtClean="0"/>
              <a:t>ESTJ — Soudce, kontrolor</a:t>
            </a:r>
          </a:p>
          <a:p>
            <a:pPr>
              <a:buNone/>
            </a:pPr>
            <a:r>
              <a:rPr lang="cs-CZ" dirty="0" smtClean="0"/>
              <a:t>ESFP — Bavič</a:t>
            </a:r>
          </a:p>
          <a:p>
            <a:pPr>
              <a:buNone/>
            </a:pPr>
            <a:r>
              <a:rPr lang="cs-CZ" dirty="0" smtClean="0"/>
              <a:t>ESFJ — Pečovatel, zdravotní sestra</a:t>
            </a:r>
          </a:p>
          <a:p>
            <a:pPr>
              <a:buNone/>
            </a:pPr>
            <a:r>
              <a:rPr lang="cs-CZ" dirty="0" smtClean="0"/>
              <a:t>ENFP — Politik, reportér</a:t>
            </a:r>
          </a:p>
          <a:p>
            <a:pPr>
              <a:buNone/>
            </a:pPr>
            <a:r>
              <a:rPr lang="cs-CZ" dirty="0" smtClean="0"/>
              <a:t>ENFJ — Učitel</a:t>
            </a:r>
          </a:p>
          <a:p>
            <a:pPr>
              <a:buNone/>
            </a:pPr>
            <a:r>
              <a:rPr lang="cs-CZ" dirty="0" smtClean="0"/>
              <a:t>ENTJ — Strůjce, vůdce, vyšší management</a:t>
            </a:r>
          </a:p>
          <a:p>
            <a:pPr>
              <a:buNone/>
            </a:pPr>
            <a:r>
              <a:rPr lang="cs-CZ" dirty="0" smtClean="0"/>
              <a:t>ENTP — Podnikatel, obhájce, vizionář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Picture 2" descr="http://static.bandbacktogether.com/media/images/2012/04/mb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Myers</a:t>
            </a:r>
            <a:r>
              <a:rPr lang="cs-CZ" dirty="0" smtClean="0"/>
              <a:t>-</a:t>
            </a:r>
            <a:r>
              <a:rPr lang="cs-CZ" dirty="0" err="1" smtClean="0"/>
              <a:t>Briggs</a:t>
            </a:r>
            <a:r>
              <a:rPr lang="cs-CZ" dirty="0" smtClean="0"/>
              <a:t> Type </a:t>
            </a:r>
            <a:r>
              <a:rPr lang="cs-CZ" dirty="0" err="1" smtClean="0"/>
              <a:t>Indicator</a:t>
            </a:r>
            <a:r>
              <a:rPr lang="cs-CZ" b="0" dirty="0" smtClean="0"/>
              <a:t> (MBTI)</a:t>
            </a:r>
            <a:br>
              <a:rPr lang="cs-CZ" b="0" dirty="0" smtClean="0"/>
            </a:br>
            <a:r>
              <a:rPr lang="cs-CZ" b="0" dirty="0" smtClean="0"/>
              <a:t>KRITIKA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Původ testu a jeho podpora z řad zastánců</a:t>
            </a:r>
          </a:p>
          <a:p>
            <a:r>
              <a:rPr lang="cs-CZ" dirty="0" smtClean="0"/>
              <a:t>Normální rozložení výsledků (nikoli </a:t>
            </a:r>
            <a:r>
              <a:rPr lang="cs-CZ" dirty="0" err="1" smtClean="0"/>
              <a:t>bimodální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Nízká validita testu - nízké korelace se souvisejícími a vysoké korelace s nesouvisejícími psychologickými testy</a:t>
            </a:r>
          </a:p>
          <a:p>
            <a:r>
              <a:rPr lang="cs-CZ" dirty="0" smtClean="0"/>
              <a:t> Nízká </a:t>
            </a:r>
            <a:r>
              <a:rPr lang="cs-CZ" dirty="0" err="1" smtClean="0"/>
              <a:t>reliabilita</a:t>
            </a:r>
            <a:r>
              <a:rPr lang="cs-CZ" dirty="0" smtClean="0"/>
              <a:t> typu test-</a:t>
            </a:r>
            <a:r>
              <a:rPr lang="cs-CZ" dirty="0" err="1" smtClean="0"/>
              <a:t>retest</a:t>
            </a:r>
            <a:endParaRPr lang="cs-CZ" dirty="0" smtClean="0"/>
          </a:p>
          <a:p>
            <a:r>
              <a:rPr lang="cs-CZ" dirty="0" smtClean="0"/>
              <a:t>Vágnost v definici typů </a:t>
            </a:r>
          </a:p>
          <a:p>
            <a:r>
              <a:rPr lang="cs-CZ" dirty="0" smtClean="0"/>
              <a:t>Avšak využívá se v personalistice a je velmi populární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Jiné psychologické testy: přístupné jen psychologům, často dosti drahé, je nutno chápat jejich teoretické zakotvení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cs-CZ" dirty="0" smtClean="0"/>
              <a:t>Máte velkou potřebu, aby vás druzí lidé měli rádi a obdivovali. </a:t>
            </a:r>
            <a:r>
              <a:rPr lang="cs-CZ" b="1" dirty="0" smtClean="0"/>
              <a:t>(bodujte 1(málo)-5(nejvíc))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Máte tendenci být sebekritický.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Máte mnoho nevyužitých schopností, které jste nevyužil ke svému prospěchu.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Zatímco máte určité osobnostní slabiny, zpravidla jste schopen je kompenzovat.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Vaše sexuální nastavení vám přináší problémy.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Občas máte vážné pochybnosti, zda jste učinil to správné rozhodnutí nebo udělal správnou věc.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Dáváte přednost do určité míry změně a rozmanitosti a stáváte se nespokojeným, když jste omezován zákazy a omezeními.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Ceníte si toho, že jste nezávislý ve svém myšlení a nepřijímáte tvrzení druhých bez dostatečného důkazu.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Zjistil jste, že není rozumné být příliš upřímný v sebeodhalování se druhým.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Občas </a:t>
            </a:r>
            <a:r>
              <a:rPr lang="cs-CZ" smtClean="0"/>
              <a:t>jste </a:t>
            </a:r>
            <a:r>
              <a:rPr lang="cs-CZ" smtClean="0"/>
              <a:t>extravertní</a:t>
            </a:r>
            <a:r>
              <a:rPr lang="cs-CZ" dirty="0" smtClean="0"/>
              <a:t>, přátelský, družný, zatímco jindy jste introvertní, ostražitý, rezervovaný.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Bezpečí je jedním z vašich hlavních životních cílů.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Forerův</a:t>
            </a:r>
            <a:r>
              <a:rPr lang="cs-CZ" dirty="0" smtClean="0"/>
              <a:t> efekt (</a:t>
            </a:r>
            <a:r>
              <a:rPr lang="cs-CZ" dirty="0" err="1" smtClean="0"/>
              <a:t>Barnumův</a:t>
            </a:r>
            <a:r>
              <a:rPr lang="cs-CZ" dirty="0" smtClean="0"/>
              <a:t> efekt)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je obecně platný fenomén, kdy člověk má tendenci akceptovat jakékoli obecné a vágní popisy osobnosti jako přímo ušité na jeho osobu. </a:t>
            </a:r>
          </a:p>
          <a:p>
            <a:pPr>
              <a:buNone/>
            </a:pPr>
            <a:r>
              <a:rPr lang="cs-CZ" dirty="0" err="1" smtClean="0"/>
              <a:t>Forer</a:t>
            </a:r>
            <a:r>
              <a:rPr lang="cs-CZ" dirty="0" smtClean="0"/>
              <a:t> (1948) testoval svoje studenty: na stupnici  0-5 měli ohodnotit trefnost jeho popisu jejich osobnosti. </a:t>
            </a:r>
          </a:p>
          <a:p>
            <a:pPr>
              <a:buNone/>
            </a:pPr>
            <a:r>
              <a:rPr lang="cs-CZ" dirty="0" smtClean="0"/>
              <a:t>Výsledek je většinou kolem 4,2 bodů.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Užití: horoskopy, pop-psychologie, </a:t>
            </a:r>
            <a:r>
              <a:rPr lang="cs-CZ" dirty="0" err="1" smtClean="0"/>
              <a:t>kvazipsychologie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Systematika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 smtClean="0"/>
              <a:t>Psychologie je věda, která studuje chování, duševní procesy, prožívání, tělesné dění, nemoc a její uzdravování (včetně jejich vzájemného vztahu a jejich zrání).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b="1" dirty="0" smtClean="0"/>
              <a:t>Základní </a:t>
            </a:r>
            <a:r>
              <a:rPr lang="cs-CZ" b="1" dirty="0" err="1" smtClean="0"/>
              <a:t>ps</a:t>
            </a:r>
            <a:r>
              <a:rPr lang="cs-CZ" b="1" dirty="0" smtClean="0"/>
              <a:t>. vědy</a:t>
            </a:r>
            <a:r>
              <a:rPr lang="cs-CZ" dirty="0" smtClean="0"/>
              <a:t>: obecná, vývojová, </a:t>
            </a:r>
            <a:r>
              <a:rPr lang="cs-CZ" b="1" dirty="0" smtClean="0"/>
              <a:t>kognitivní</a:t>
            </a:r>
            <a:r>
              <a:rPr lang="cs-CZ" dirty="0" smtClean="0"/>
              <a:t>, sociální, osobnosti, biologická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b="1" dirty="0" smtClean="0"/>
              <a:t>Aplikované </a:t>
            </a:r>
            <a:r>
              <a:rPr lang="cs-CZ" b="1" dirty="0" err="1" smtClean="0"/>
              <a:t>ps</a:t>
            </a:r>
            <a:r>
              <a:rPr lang="cs-CZ" b="1" dirty="0" smtClean="0"/>
              <a:t>. vědy</a:t>
            </a:r>
            <a:r>
              <a:rPr lang="cs-CZ" dirty="0" smtClean="0"/>
              <a:t>: psychoterapie a klinická </a:t>
            </a:r>
            <a:r>
              <a:rPr lang="cs-CZ" dirty="0" err="1" smtClean="0"/>
              <a:t>ps</a:t>
            </a:r>
            <a:r>
              <a:rPr lang="cs-CZ" dirty="0" smtClean="0"/>
              <a:t>., </a:t>
            </a:r>
            <a:r>
              <a:rPr lang="cs-CZ" b="1" dirty="0" smtClean="0"/>
              <a:t>pedagogická</a:t>
            </a:r>
            <a:r>
              <a:rPr lang="cs-CZ" dirty="0" smtClean="0"/>
              <a:t>, organizace a řízení, poradenská, dopravy, forenzní, sportu, umění, zdraví, architektury…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>
                <a:solidFill>
                  <a:srgbClr val="F8CA48"/>
                </a:solidFill>
                <a:latin typeface="Bookman Old Style" pitchFamily="18" charset="0"/>
              </a:rPr>
              <a:t>Mareš, J. (2013). </a:t>
            </a:r>
            <a:r>
              <a:rPr lang="cs-CZ" i="1" dirty="0" smtClean="0">
                <a:solidFill>
                  <a:srgbClr val="F8CA48"/>
                </a:solidFill>
                <a:latin typeface="Bookman Old Style" pitchFamily="18" charset="0"/>
              </a:rPr>
              <a:t>Pedagogická psychologie</a:t>
            </a:r>
            <a:r>
              <a:rPr lang="cs-CZ" dirty="0" smtClean="0">
                <a:solidFill>
                  <a:srgbClr val="F8CA48"/>
                </a:solidFill>
                <a:latin typeface="Bookman Old Style" pitchFamily="18" charset="0"/>
              </a:rPr>
              <a:t>. Praha: Portál.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 přístupy ke studiu osobnosti:</a:t>
            </a:r>
            <a:br>
              <a:rPr lang="cs-CZ" dirty="0" smtClean="0"/>
            </a:br>
            <a:r>
              <a:rPr lang="cs-CZ" dirty="0" smtClean="0"/>
              <a:t>dle Sedlákové (1975)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cs-CZ" b="1" dirty="0" smtClean="0"/>
              <a:t>Typologické myšlení </a:t>
            </a:r>
            <a:r>
              <a:rPr lang="cs-CZ" dirty="0" smtClean="0"/>
              <a:t>(a diferenciální psychologie)</a:t>
            </a:r>
          </a:p>
          <a:p>
            <a:pPr marL="651510" indent="-514350">
              <a:buAutoNum type="arabicPeriod"/>
            </a:pPr>
            <a:r>
              <a:rPr lang="cs-CZ" dirty="0" smtClean="0"/>
              <a:t>Klinické studium pacienta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Faktorový</a:t>
            </a:r>
            <a:r>
              <a:rPr lang="cs-CZ" dirty="0" smtClean="0"/>
              <a:t> nebo psychometrický přístup</a:t>
            </a:r>
          </a:p>
          <a:p>
            <a:pPr marL="651510" indent="-514350">
              <a:buNone/>
            </a:pPr>
            <a:endParaRPr lang="cs-CZ" dirty="0" smtClean="0"/>
          </a:p>
          <a:p>
            <a:pPr marL="65151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cs-CZ" dirty="0" smtClean="0"/>
              <a:t>1. Typologie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Při stanovení typu os.  šlo buď o vztah mezi tělesnou konstitucí a </a:t>
            </a:r>
            <a:r>
              <a:rPr lang="cs-CZ" dirty="0" err="1" smtClean="0"/>
              <a:t>temperamentovým</a:t>
            </a:r>
            <a:r>
              <a:rPr lang="cs-CZ" dirty="0" smtClean="0"/>
              <a:t> založením, k čemuž se pak vázaly hypotézy o sklonu k duševním onemocněním, nebo se typ stanovil dle převažující hodnotové orientace (E. </a:t>
            </a:r>
            <a:r>
              <a:rPr lang="cs-CZ" dirty="0" err="1" smtClean="0"/>
              <a:t>Spranger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Např. konstituční typologie dle </a:t>
            </a:r>
            <a:r>
              <a:rPr lang="cs-CZ" b="1" dirty="0" smtClean="0"/>
              <a:t>Ernesta </a:t>
            </a:r>
            <a:r>
              <a:rPr lang="cs-CZ" b="1" dirty="0" err="1" smtClean="0"/>
              <a:t>Kretschmera</a:t>
            </a:r>
            <a:r>
              <a:rPr lang="cs-CZ" b="1" dirty="0" smtClean="0"/>
              <a:t> </a:t>
            </a:r>
            <a:r>
              <a:rPr lang="cs-CZ" dirty="0" smtClean="0"/>
              <a:t>(1888-1960): vysledoval spojitost mezi tělesným typem a duševními chorobami. Následně vypracoval typologii, která rozlišuje 3 typy osobnosti na základě tělesné konstituce:</a:t>
            </a:r>
          </a:p>
          <a:p>
            <a:pPr marL="651510" indent="-514350">
              <a:buAutoNum type="arabicPeriod"/>
            </a:pPr>
            <a:r>
              <a:rPr lang="cs-CZ" dirty="0" smtClean="0"/>
              <a:t>Pyknický somatotyp (</a:t>
            </a:r>
            <a:r>
              <a:rPr lang="cs-CZ" b="1" dirty="0" smtClean="0"/>
              <a:t>pyknik</a:t>
            </a:r>
            <a:r>
              <a:rPr lang="cs-CZ" dirty="0" smtClean="0"/>
              <a:t>): větší objem břicha a hrudi, jsou veselejší, ale častěji trpí maniodepresivní poruchou (= </a:t>
            </a:r>
            <a:r>
              <a:rPr lang="cs-CZ" dirty="0" err="1" smtClean="0"/>
              <a:t>cyklothymní</a:t>
            </a:r>
            <a:r>
              <a:rPr lang="cs-CZ" dirty="0" smtClean="0"/>
              <a:t>)</a:t>
            </a:r>
          </a:p>
          <a:p>
            <a:pPr marL="651510" indent="-514350">
              <a:buAutoNum type="arabicPeriod"/>
            </a:pPr>
            <a:r>
              <a:rPr lang="cs-CZ" dirty="0" smtClean="0"/>
              <a:t>Astenický s. (</a:t>
            </a:r>
            <a:r>
              <a:rPr lang="cs-CZ" b="1" dirty="0" smtClean="0"/>
              <a:t>astenik</a:t>
            </a:r>
            <a:r>
              <a:rPr lang="cs-CZ" dirty="0" smtClean="0"/>
              <a:t>): štíhlí, vysocí, spíše uzavření, mají sklon k </a:t>
            </a:r>
            <a:r>
              <a:rPr lang="cs-CZ" dirty="0" err="1" smtClean="0"/>
              <a:t>schizothymním</a:t>
            </a:r>
            <a:r>
              <a:rPr lang="cs-CZ" dirty="0" smtClean="0"/>
              <a:t> por.</a:t>
            </a:r>
          </a:p>
          <a:p>
            <a:pPr marL="651510" indent="-514350">
              <a:buAutoNum type="arabicPeriod"/>
            </a:pPr>
            <a:r>
              <a:rPr lang="cs-CZ" dirty="0" smtClean="0"/>
              <a:t>Atletický s. (</a:t>
            </a:r>
            <a:r>
              <a:rPr lang="cs-CZ" b="1" dirty="0" smtClean="0"/>
              <a:t>atletik</a:t>
            </a:r>
            <a:r>
              <a:rPr lang="cs-CZ" dirty="0" smtClean="0"/>
              <a:t>): větší hruď, více svalstva, mají tendenci trpět na epilepsii</a:t>
            </a:r>
          </a:p>
          <a:p>
            <a:pPr marL="651510" indent="-514350">
              <a:buNone/>
            </a:pPr>
            <a:r>
              <a:rPr lang="cs-CZ" dirty="0" smtClean="0"/>
              <a:t>Dnes má již jen historickou hodnotu – spojitost nebyla prokázána; srov. potvrzený výzkum </a:t>
            </a:r>
            <a:r>
              <a:rPr lang="cs-CZ" dirty="0" err="1" smtClean="0"/>
              <a:t>Friedmana</a:t>
            </a:r>
            <a:r>
              <a:rPr lang="cs-CZ" dirty="0" smtClean="0"/>
              <a:t> a </a:t>
            </a:r>
            <a:r>
              <a:rPr lang="cs-CZ" dirty="0" err="1" smtClean="0"/>
              <a:t>Rosenmana</a:t>
            </a:r>
            <a:r>
              <a:rPr lang="cs-CZ" dirty="0" smtClean="0"/>
              <a:t> (50.léta): typ A </a:t>
            </a:r>
            <a:r>
              <a:rPr lang="cs-CZ" dirty="0" err="1" smtClean="0"/>
              <a:t>a</a:t>
            </a:r>
            <a:r>
              <a:rPr lang="cs-CZ" dirty="0" smtClean="0"/>
              <a:t> typ B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Typologie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Klasická teorie temperamentu:</a:t>
            </a:r>
          </a:p>
          <a:p>
            <a:pPr>
              <a:buNone/>
            </a:pPr>
            <a:r>
              <a:rPr lang="cs-CZ" b="1" dirty="0" smtClean="0"/>
              <a:t>Hippokrates</a:t>
            </a:r>
            <a:r>
              <a:rPr lang="cs-CZ" dirty="0" smtClean="0"/>
              <a:t> (460-370 př.n.l.) definoval 4 základní tělní tekutiny: </a:t>
            </a:r>
            <a:r>
              <a:rPr lang="cs-CZ" dirty="0" err="1" smtClean="0"/>
              <a:t>sanquis</a:t>
            </a:r>
            <a:r>
              <a:rPr lang="cs-CZ" dirty="0" smtClean="0"/>
              <a:t> (krev), </a:t>
            </a:r>
            <a:r>
              <a:rPr lang="cs-CZ" dirty="0" err="1" smtClean="0"/>
              <a:t>cholé</a:t>
            </a:r>
            <a:r>
              <a:rPr lang="cs-CZ" dirty="0" smtClean="0"/>
              <a:t> (žluč), </a:t>
            </a:r>
            <a:r>
              <a:rPr lang="cs-CZ" dirty="0" err="1" smtClean="0"/>
              <a:t>melancholé</a:t>
            </a:r>
            <a:r>
              <a:rPr lang="cs-CZ" dirty="0" smtClean="0"/>
              <a:t> (černá žluč) a flegma (sliz). Nadbytek některé z těchto životních šťáv pak ovlivňuje temperament člověka. </a:t>
            </a:r>
          </a:p>
          <a:p>
            <a:pPr>
              <a:buNone/>
            </a:pPr>
            <a:r>
              <a:rPr lang="cs-CZ" dirty="0" smtClean="0"/>
              <a:t>Později toto učení rozpracoval </a:t>
            </a:r>
            <a:r>
              <a:rPr lang="cs-CZ" dirty="0" err="1" smtClean="0"/>
              <a:t>Galénos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Moderní přepracování: Hans J. </a:t>
            </a:r>
            <a:r>
              <a:rPr lang="cs-CZ" dirty="0" err="1" smtClean="0"/>
              <a:t>Eysenck</a:t>
            </a:r>
            <a:r>
              <a:rPr lang="cs-CZ" dirty="0" smtClean="0"/>
              <a:t> (1916-1997): dimenze e</a:t>
            </a:r>
            <a:r>
              <a:rPr lang="cs-CZ" b="1" dirty="0" smtClean="0"/>
              <a:t>xtraverze-introverze </a:t>
            </a:r>
            <a:r>
              <a:rPr lang="cs-CZ" dirty="0" smtClean="0"/>
              <a:t>a </a:t>
            </a:r>
            <a:r>
              <a:rPr lang="cs-CZ" b="1" dirty="0" err="1" smtClean="0"/>
              <a:t>neuroticismus</a:t>
            </a:r>
            <a:r>
              <a:rPr lang="cs-CZ" b="1" dirty="0" smtClean="0"/>
              <a:t>-stabilita </a:t>
            </a:r>
            <a:r>
              <a:rPr lang="cs-CZ" dirty="0" smtClean="0"/>
              <a:t>(jedná se ovšem o rysový přístup)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cnx.org/resources/faf7167f94ffaac64ac444ff0d8c41110030debd/fig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592455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Klinické studium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Role psychických obran. Typy os. jsou založeny na psychoanalytických teoriích (E. </a:t>
            </a:r>
            <a:r>
              <a:rPr lang="cs-CZ" dirty="0" err="1" smtClean="0"/>
              <a:t>Ericson</a:t>
            </a:r>
            <a:r>
              <a:rPr lang="cs-CZ" dirty="0" smtClean="0"/>
              <a:t>, M. </a:t>
            </a:r>
            <a:r>
              <a:rPr lang="cs-CZ" dirty="0" err="1" smtClean="0"/>
              <a:t>Mahlerová</a:t>
            </a:r>
            <a:r>
              <a:rPr lang="cs-CZ" dirty="0" smtClean="0"/>
              <a:t> aj.)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Faktorový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 smtClean="0"/>
              <a:t>Raymond</a:t>
            </a:r>
            <a:r>
              <a:rPr lang="cs-CZ" dirty="0" smtClean="0"/>
              <a:t> </a:t>
            </a:r>
            <a:r>
              <a:rPr lang="cs-CZ" dirty="0" err="1" smtClean="0"/>
              <a:t>Cattell</a:t>
            </a:r>
            <a:r>
              <a:rPr lang="cs-CZ" dirty="0" smtClean="0"/>
              <a:t> (1905-1998) navázal na G. </a:t>
            </a:r>
            <a:r>
              <a:rPr lang="cs-CZ" dirty="0" err="1" smtClean="0"/>
              <a:t>Allporta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dirty="0" smtClean="0"/>
              <a:t>Neorientuje se na klinická pozorování ani na intuitivní názory na povahu člověka a využívá faktorovou analýzu.</a:t>
            </a:r>
          </a:p>
          <a:p>
            <a:pPr>
              <a:buNone/>
            </a:pPr>
            <a:r>
              <a:rPr lang="cs-CZ" dirty="0" smtClean="0"/>
              <a:t>Tento přístup je dnes považován za nejkomplexnější systém pojetí osobnosti, podložený mimořádně rozsáhlou výzkumnou činností.</a:t>
            </a:r>
          </a:p>
          <a:p>
            <a:pPr>
              <a:buNone/>
            </a:pPr>
            <a:r>
              <a:rPr lang="cs-CZ" dirty="0" smtClean="0"/>
              <a:t>Předpokládá, že jádro osobnostní struktury utvářejí rysy</a:t>
            </a:r>
          </a:p>
          <a:p>
            <a:pPr>
              <a:buNone/>
            </a:pPr>
            <a:r>
              <a:rPr lang="cs-CZ" dirty="0" smtClean="0"/>
              <a:t>Rysy jsou </a:t>
            </a:r>
            <a:r>
              <a:rPr lang="cs-CZ" b="1" dirty="0" smtClean="0"/>
              <a:t>obecné</a:t>
            </a:r>
            <a:r>
              <a:rPr lang="cs-CZ" dirty="0" smtClean="0"/>
              <a:t> a </a:t>
            </a:r>
            <a:r>
              <a:rPr lang="cs-CZ" b="1" dirty="0" smtClean="0"/>
              <a:t>jedinečné.</a:t>
            </a:r>
          </a:p>
          <a:p>
            <a:pPr>
              <a:buNone/>
            </a:pPr>
            <a:r>
              <a:rPr lang="cs-CZ" dirty="0" smtClean="0"/>
              <a:t>Vytvořil 16ti faktorový dotazník 16PF.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Psychologická pojetí osobnosti – řada různých 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Rozdělení podle řady různých kritérií </a:t>
            </a:r>
          </a:p>
          <a:p>
            <a:r>
              <a:rPr lang="cs-CZ" dirty="0" smtClean="0"/>
              <a:t>Podle Smékal (2004) – 6 složek osobnosti: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b="1" dirty="0" smtClean="0"/>
              <a:t>Stavba </a:t>
            </a:r>
            <a:r>
              <a:rPr lang="cs-CZ" b="1" dirty="0"/>
              <a:t>těla</a:t>
            </a:r>
            <a:r>
              <a:rPr lang="cs-CZ" dirty="0"/>
              <a:t>: </a:t>
            </a:r>
            <a:r>
              <a:rPr lang="cs-CZ" i="1" dirty="0"/>
              <a:t>Jak vypadá?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b="1" dirty="0" smtClean="0"/>
              <a:t>Temperament</a:t>
            </a:r>
            <a:r>
              <a:rPr lang="cs-CZ" dirty="0"/>
              <a:t>: </a:t>
            </a:r>
            <a:r>
              <a:rPr lang="cs-CZ" i="1" dirty="0"/>
              <a:t>Jak rychle a intenzivně prožívá, reaguje a jedná?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b="1" dirty="0" smtClean="0"/>
              <a:t>Zaměřenost</a:t>
            </a:r>
            <a:r>
              <a:rPr lang="cs-CZ" dirty="0"/>
              <a:t>: </a:t>
            </a:r>
            <a:r>
              <a:rPr lang="cs-CZ" i="1" dirty="0"/>
              <a:t>Co chce a co nechce, za čím jde a co odmítá?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b="1" dirty="0" smtClean="0"/>
              <a:t>Schopnosti </a:t>
            </a:r>
            <a:r>
              <a:rPr lang="cs-CZ" b="1" dirty="0"/>
              <a:t>a dovednosti</a:t>
            </a:r>
            <a:r>
              <a:rPr lang="cs-CZ" dirty="0"/>
              <a:t>: </a:t>
            </a:r>
            <a:r>
              <a:rPr lang="cs-CZ" i="1" dirty="0"/>
              <a:t>Co umí a dovede, co neumí a nedovede?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b="1" dirty="0" smtClean="0"/>
              <a:t>Charakter</a:t>
            </a:r>
            <a:r>
              <a:rPr lang="cs-CZ" dirty="0"/>
              <a:t>: </a:t>
            </a:r>
            <a:r>
              <a:rPr lang="cs-CZ" i="1" dirty="0"/>
              <a:t>Jaký ten člověk je, co je zač?</a:t>
            </a:r>
            <a:r>
              <a:rPr lang="cs-CZ" dirty="0"/>
              <a:t> (jeho mravní zásady, jeho pocit </a:t>
            </a:r>
            <a:r>
              <a:rPr lang="cs-CZ" dirty="0" smtClean="0"/>
              <a:t>odpovědnosti…)</a:t>
            </a:r>
            <a:endParaRPr lang="cs-CZ" dirty="0"/>
          </a:p>
          <a:p>
            <a:pPr marL="880110" lvl="1" indent="-514350">
              <a:buFont typeface="+mj-lt"/>
              <a:buAutoNum type="arabicPeriod"/>
            </a:pPr>
            <a:r>
              <a:rPr lang="cs-CZ" b="1" dirty="0" smtClean="0"/>
              <a:t>Životní </a:t>
            </a:r>
            <a:r>
              <a:rPr lang="cs-CZ" b="1" dirty="0"/>
              <a:t>dráha</a:t>
            </a:r>
            <a:r>
              <a:rPr lang="cs-CZ" dirty="0"/>
              <a:t>: </a:t>
            </a:r>
            <a:r>
              <a:rPr lang="cs-CZ" i="1" dirty="0"/>
              <a:t>Odkud a kam jde?</a:t>
            </a:r>
          </a:p>
          <a:p>
            <a:pPr marL="880110" lvl="1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655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McAdamsovo</a:t>
            </a:r>
            <a:r>
              <a:rPr lang="cs-CZ" dirty="0" smtClean="0"/>
              <a:t> pojetí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Tři úrovně osobnosti (</a:t>
            </a:r>
            <a:r>
              <a:rPr lang="cs-CZ" dirty="0" err="1" smtClean="0"/>
              <a:t>McAdams</a:t>
            </a:r>
            <a:r>
              <a:rPr lang="cs-CZ" dirty="0" smtClean="0"/>
              <a:t>, 1994)</a:t>
            </a:r>
          </a:p>
          <a:p>
            <a:pPr lvl="1"/>
            <a:r>
              <a:rPr lang="cs-CZ" dirty="0"/>
              <a:t>dispoziční rysy (</a:t>
            </a:r>
            <a:r>
              <a:rPr lang="cs-CZ" dirty="0" err="1"/>
              <a:t>dispositional</a:t>
            </a:r>
            <a:r>
              <a:rPr lang="cs-CZ" dirty="0"/>
              <a:t> </a:t>
            </a:r>
            <a:r>
              <a:rPr lang="cs-CZ" dirty="0" err="1"/>
              <a:t>traits</a:t>
            </a:r>
            <a:r>
              <a:rPr lang="cs-CZ" dirty="0"/>
              <a:t>)</a:t>
            </a:r>
          </a:p>
          <a:p>
            <a:pPr lvl="1"/>
            <a:r>
              <a:rPr lang="cs-CZ" dirty="0" smtClean="0"/>
              <a:t>osobní </a:t>
            </a:r>
            <a:r>
              <a:rPr lang="cs-CZ" dirty="0"/>
              <a:t>zaměřenost (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concerns</a:t>
            </a:r>
            <a:r>
              <a:rPr lang="cs-CZ" dirty="0"/>
              <a:t>)</a:t>
            </a:r>
          </a:p>
          <a:p>
            <a:pPr lvl="1"/>
            <a:r>
              <a:rPr lang="cs-CZ" dirty="0" smtClean="0"/>
              <a:t>životní </a:t>
            </a:r>
            <a:r>
              <a:rPr lang="cs-CZ" dirty="0"/>
              <a:t>příběh (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narrative</a:t>
            </a:r>
            <a:r>
              <a:rPr lang="cs-CZ" dirty="0"/>
              <a:t>). </a:t>
            </a:r>
            <a:endParaRPr lang="cs-CZ" dirty="0" smtClean="0"/>
          </a:p>
          <a:p>
            <a:pPr lvl="1"/>
            <a:endParaRPr lang="cs-CZ" dirty="0"/>
          </a:p>
          <a:p>
            <a:pPr marL="585216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750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Dispoziční rysy (</a:t>
            </a:r>
            <a:r>
              <a:rPr lang="cs-CZ" dirty="0" err="1" smtClean="0"/>
              <a:t>McAdams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Relativně nezávislé na vnějších vlivech a kontextu</a:t>
            </a:r>
          </a:p>
          <a:p>
            <a:r>
              <a:rPr lang="cs-CZ" dirty="0" smtClean="0"/>
              <a:t>Zdrojem srovnání lidí mezi sebou</a:t>
            </a:r>
          </a:p>
          <a:p>
            <a:r>
              <a:rPr lang="cs-CZ" dirty="0" smtClean="0"/>
              <a:t>Do jisté míry vrozené, během života relativně stabilní</a:t>
            </a:r>
          </a:p>
          <a:p>
            <a:r>
              <a:rPr lang="cs-CZ" dirty="0" smtClean="0"/>
              <a:t>V psychologii označovány jako </a:t>
            </a:r>
            <a:r>
              <a:rPr lang="cs-CZ" b="1" dirty="0" smtClean="0"/>
              <a:t>rysy osobnosti</a:t>
            </a:r>
          </a:p>
          <a:p>
            <a:pPr lvl="1"/>
            <a:r>
              <a:rPr lang="cs-CZ" dirty="0" smtClean="0"/>
              <a:t>např. Big </a:t>
            </a:r>
            <a:r>
              <a:rPr lang="cs-CZ" dirty="0" err="1" smtClean="0"/>
              <a:t>Five</a:t>
            </a:r>
            <a:r>
              <a:rPr lang="cs-CZ" dirty="0" smtClean="0"/>
              <a:t> (pětifaktorový </a:t>
            </a:r>
            <a:r>
              <a:rPr lang="cs-CZ" dirty="0"/>
              <a:t>model </a:t>
            </a:r>
            <a:r>
              <a:rPr lang="cs-CZ" dirty="0" smtClean="0"/>
              <a:t>osobnosti - dimenze </a:t>
            </a:r>
            <a:r>
              <a:rPr lang="cs-CZ" i="1" dirty="0" err="1" smtClean="0"/>
              <a:t>neuroticismus</a:t>
            </a:r>
            <a:r>
              <a:rPr lang="cs-CZ" i="1" dirty="0" smtClean="0"/>
              <a:t>, </a:t>
            </a:r>
            <a:r>
              <a:rPr lang="cs-CZ" i="1" dirty="0"/>
              <a:t>extraverze</a:t>
            </a:r>
            <a:r>
              <a:rPr lang="cs-CZ" i="1" dirty="0" smtClean="0"/>
              <a:t>, </a:t>
            </a:r>
            <a:r>
              <a:rPr lang="cs-CZ" i="1" dirty="0"/>
              <a:t>otevřenost vůči </a:t>
            </a:r>
            <a:r>
              <a:rPr lang="cs-CZ" i="1" dirty="0" smtClean="0"/>
              <a:t>zkušenosti, </a:t>
            </a:r>
            <a:r>
              <a:rPr lang="cs-CZ" i="1" dirty="0"/>
              <a:t>přívětivost, </a:t>
            </a:r>
            <a:r>
              <a:rPr lang="cs-CZ" i="1" dirty="0" smtClean="0"/>
              <a:t>svědomitost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Eysenck</a:t>
            </a:r>
            <a:r>
              <a:rPr lang="cs-CZ" dirty="0" smtClean="0"/>
              <a:t>: </a:t>
            </a:r>
            <a:r>
              <a:rPr lang="cs-CZ" i="1" dirty="0"/>
              <a:t>introverze – </a:t>
            </a:r>
            <a:r>
              <a:rPr lang="cs-CZ" i="1" dirty="0" smtClean="0"/>
              <a:t>extraverze</a:t>
            </a:r>
            <a:r>
              <a:rPr lang="cs-CZ" i="1" dirty="0"/>
              <a:t>, </a:t>
            </a:r>
            <a:r>
              <a:rPr lang="cs-CZ" i="1" dirty="0" err="1"/>
              <a:t>neuroticismus</a:t>
            </a:r>
            <a:r>
              <a:rPr lang="cs-CZ" i="1" dirty="0"/>
              <a:t> – stabilita, </a:t>
            </a:r>
            <a:r>
              <a:rPr lang="cs-CZ" i="1" dirty="0" err="1"/>
              <a:t>psychotismus</a:t>
            </a:r>
            <a:r>
              <a:rPr lang="cs-CZ" i="1" dirty="0"/>
              <a:t> – síla ega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řada dalších: podobných i nepodobných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091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Osobní zaměřenost (</a:t>
            </a:r>
            <a:r>
              <a:rPr lang="cs-CZ" dirty="0" err="1" smtClean="0"/>
              <a:t>McAdams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mtClean="0"/>
              <a:t>Co/čeho </a:t>
            </a:r>
            <a:r>
              <a:rPr lang="cs-CZ" dirty="0"/>
              <a:t>chce </a:t>
            </a:r>
            <a:r>
              <a:rPr lang="cs-CZ" dirty="0" smtClean="0"/>
              <a:t>člověk v </a:t>
            </a:r>
            <a:r>
              <a:rPr lang="cs-CZ" dirty="0"/>
              <a:t>určitém období svého života dosáhnout, </a:t>
            </a:r>
            <a:endParaRPr lang="cs-CZ" dirty="0" smtClean="0"/>
          </a:p>
          <a:p>
            <a:r>
              <a:rPr lang="cs-CZ" dirty="0" smtClean="0"/>
              <a:t>Ale </a:t>
            </a:r>
            <a:r>
              <a:rPr lang="cs-CZ" dirty="0"/>
              <a:t>také, co nechce dělat, čemu se chce vyhnout. </a:t>
            </a:r>
            <a:endParaRPr lang="cs-CZ" dirty="0" smtClean="0"/>
          </a:p>
          <a:p>
            <a:r>
              <a:rPr lang="cs-CZ" dirty="0" smtClean="0"/>
              <a:t>Konkretizace v podobě plánů, osobních cílů, i strategií. </a:t>
            </a:r>
          </a:p>
          <a:p>
            <a:endParaRPr lang="cs-CZ" dirty="0"/>
          </a:p>
          <a:p>
            <a:r>
              <a:rPr lang="cs-CZ" dirty="0" smtClean="0"/>
              <a:t>Kontextově ovlivněné i závislé</a:t>
            </a:r>
          </a:p>
          <a:p>
            <a:endParaRPr lang="cs-CZ" dirty="0" smtClean="0"/>
          </a:p>
          <a:p>
            <a:r>
              <a:rPr lang="cs-CZ" dirty="0" smtClean="0"/>
              <a:t>Řada teorií např.: osobní </a:t>
            </a:r>
            <a:r>
              <a:rPr lang="cs-CZ" dirty="0"/>
              <a:t>usilování o něco (</a:t>
            </a:r>
            <a:r>
              <a:rPr lang="cs-CZ" dirty="0" err="1"/>
              <a:t>Emmons</a:t>
            </a:r>
            <a:r>
              <a:rPr lang="cs-CZ" dirty="0"/>
              <a:t>, 1986), perspektivní motivace člověka (Pavelková, 1990, 2002), osobní projekty (</a:t>
            </a:r>
            <a:r>
              <a:rPr lang="cs-CZ" dirty="0" err="1"/>
              <a:t>Palys</a:t>
            </a:r>
            <a:r>
              <a:rPr lang="cs-CZ" dirty="0"/>
              <a:t>, </a:t>
            </a:r>
            <a:r>
              <a:rPr lang="cs-CZ" dirty="0" err="1"/>
              <a:t>Little</a:t>
            </a:r>
            <a:r>
              <a:rPr lang="cs-CZ" dirty="0"/>
              <a:t>, 1983), aktuální životní úkoly (</a:t>
            </a:r>
            <a:r>
              <a:rPr lang="cs-CZ" dirty="0" err="1"/>
              <a:t>Cantor</a:t>
            </a:r>
            <a:r>
              <a:rPr lang="cs-CZ" dirty="0"/>
              <a:t>, 1990)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Ovlivnitelné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44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097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Základní psychologické vědy jsou</a:t>
            </a:r>
            <a:r>
              <a:rPr lang="cs-CZ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obecná</a:t>
            </a:r>
            <a:r>
              <a:rPr lang="cs-CZ" dirty="0" smtClean="0"/>
              <a:t> 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vývojová</a:t>
            </a:r>
            <a:r>
              <a:rPr lang="cs-CZ" dirty="0" smtClean="0"/>
              <a:t> 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sociální</a:t>
            </a:r>
            <a:r>
              <a:rPr lang="cs-CZ" dirty="0" smtClean="0"/>
              <a:t> 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psychologie </a:t>
            </a:r>
            <a:r>
              <a:rPr lang="cs-CZ" b="1" dirty="0" smtClean="0"/>
              <a:t>osobnosti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kognitivní</a:t>
            </a:r>
            <a:r>
              <a:rPr lang="cs-CZ" dirty="0" smtClean="0"/>
              <a:t> 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patopsychologie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biologická</a:t>
            </a:r>
            <a:r>
              <a:rPr lang="cs-CZ" dirty="0" smtClean="0"/>
              <a:t> </a:t>
            </a:r>
            <a:r>
              <a:rPr lang="cs-CZ" dirty="0"/>
              <a:t>psychologie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Psychologie - systematika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95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příběh (</a:t>
            </a:r>
            <a:r>
              <a:rPr lang="cs-CZ" dirty="0" err="1" smtClean="0"/>
              <a:t>McAdams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Integrace, jednota, </a:t>
            </a:r>
            <a:r>
              <a:rPr lang="cs-CZ" dirty="0"/>
              <a:t>soudržnost dílčích složek, </a:t>
            </a:r>
            <a:r>
              <a:rPr lang="cs-CZ" dirty="0" smtClean="0"/>
              <a:t>celková </a:t>
            </a:r>
            <a:r>
              <a:rPr lang="cs-CZ" dirty="0"/>
              <a:t>zaměřenost osobnosti, její životní směřování, smysl života. </a:t>
            </a:r>
            <a:endParaRPr lang="cs-CZ" dirty="0" smtClean="0"/>
          </a:p>
          <a:p>
            <a:r>
              <a:rPr lang="cs-CZ" dirty="0" smtClean="0"/>
              <a:t>Tato </a:t>
            </a:r>
            <a:r>
              <a:rPr lang="cs-CZ" dirty="0"/>
              <a:t>úroveň se týká proměn jedincova „já</a:t>
            </a:r>
            <a:r>
              <a:rPr lang="cs-CZ" dirty="0" smtClean="0"/>
              <a:t>“(</a:t>
            </a:r>
            <a:r>
              <a:rPr lang="cs-CZ" dirty="0" err="1" smtClean="0"/>
              <a:t>self</a:t>
            </a:r>
            <a:r>
              <a:rPr lang="cs-CZ" dirty="0" smtClean="0"/>
              <a:t>), </a:t>
            </a:r>
            <a:r>
              <a:rPr lang="cs-CZ" dirty="0"/>
              <a:t>včetně jeho identity. </a:t>
            </a:r>
            <a:endParaRPr lang="cs-CZ" dirty="0" smtClean="0"/>
          </a:p>
          <a:p>
            <a:r>
              <a:rPr lang="cs-CZ" i="1" dirty="0" smtClean="0"/>
              <a:t>Identita </a:t>
            </a:r>
            <a:r>
              <a:rPr lang="cs-CZ" i="1" dirty="0"/>
              <a:t>je zde chápana jako vnitřní, rozvíjející se příběh, který v sobě integruje rekonstruovanou minulost, vnímanou přítomnost a anticipovanou budoucnost do koherentního, životadárného mýtu; tento životní mýtus posiluje daného člověka</a:t>
            </a:r>
            <a:r>
              <a:rPr lang="cs-CZ" dirty="0"/>
              <a:t> (</a:t>
            </a:r>
            <a:r>
              <a:rPr lang="cs-CZ" dirty="0" err="1"/>
              <a:t>McAdams</a:t>
            </a:r>
            <a:r>
              <a:rPr lang="cs-CZ" dirty="0"/>
              <a:t>, 1994, s. 306)</a:t>
            </a:r>
          </a:p>
        </p:txBody>
      </p:sp>
    </p:spTree>
    <p:extLst>
      <p:ext uri="{BB962C8B-B14F-4D97-AF65-F5344CB8AC3E}">
        <p14:creationId xmlns="" xmlns:p14="http://schemas.microsoft.com/office/powerpoint/2010/main" val="42140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Může se osobnost člověka </a:t>
            </a:r>
            <a:r>
              <a:rPr lang="cs-CZ" dirty="0" smtClean="0"/>
              <a:t>měnit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principu tři možné odpovědi: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Osobnost </a:t>
            </a:r>
            <a:r>
              <a:rPr lang="cs-CZ" b="1" dirty="0"/>
              <a:t>se nemění</a:t>
            </a:r>
            <a:r>
              <a:rPr lang="cs-CZ" dirty="0"/>
              <a:t>, je stabilní; proto </a:t>
            </a:r>
            <a:r>
              <a:rPr lang="cs-CZ" dirty="0" smtClean="0"/>
              <a:t>v psychologii používáme pojem osobnost.</a:t>
            </a:r>
            <a:endParaRPr lang="cs-CZ" dirty="0"/>
          </a:p>
          <a:p>
            <a:pPr marL="880110" lvl="1" indent="-514350">
              <a:buFont typeface="+mj-lt"/>
              <a:buAutoNum type="arabicPeriod"/>
            </a:pPr>
            <a:r>
              <a:rPr lang="cs-CZ" dirty="0" smtClean="0"/>
              <a:t>Osobnost </a:t>
            </a:r>
            <a:r>
              <a:rPr lang="cs-CZ" b="1" dirty="0"/>
              <a:t>se mění po celý život</a:t>
            </a:r>
            <a:r>
              <a:rPr lang="cs-CZ" dirty="0"/>
              <a:t>, vyvíjí se. </a:t>
            </a:r>
            <a:r>
              <a:rPr lang="cs-CZ" dirty="0" smtClean="0"/>
              <a:t>V některých obdobích rychleji a výrazně, v jiných pomalu a téměř nepozorovaně. </a:t>
            </a:r>
            <a:endParaRPr lang="cs-CZ" dirty="0"/>
          </a:p>
          <a:p>
            <a:pPr marL="880110" lvl="1" indent="-514350">
              <a:buFont typeface="+mj-lt"/>
              <a:buAutoNum type="arabicPeriod"/>
            </a:pPr>
            <a:r>
              <a:rPr lang="cs-CZ" dirty="0" smtClean="0"/>
              <a:t>Osobnost </a:t>
            </a:r>
            <a:r>
              <a:rPr lang="cs-CZ" dirty="0"/>
              <a:t>má </a:t>
            </a:r>
            <a:r>
              <a:rPr lang="cs-CZ" dirty="0" smtClean="0"/>
              <a:t>z hlediska struktury různé </a:t>
            </a:r>
            <a:r>
              <a:rPr lang="cs-CZ" dirty="0"/>
              <a:t>úrovně: </a:t>
            </a:r>
            <a:r>
              <a:rPr lang="cs-CZ" b="1" dirty="0"/>
              <a:t>některé se příliš nemění, jiné se mění výrazněji</a:t>
            </a:r>
            <a:r>
              <a:rPr lang="cs-CZ" dirty="0" smtClean="0"/>
              <a:t>.</a:t>
            </a:r>
          </a:p>
          <a:p>
            <a:pPr marL="365760" lvl="1" indent="0">
              <a:buNone/>
            </a:pPr>
            <a:endParaRPr lang="cs-CZ" dirty="0"/>
          </a:p>
          <a:p>
            <a:pPr marL="365760" lvl="1" indent="0">
              <a:buNone/>
            </a:pPr>
            <a:r>
              <a:rPr lang="cs-CZ" dirty="0" smtClean="0"/>
              <a:t>Takže? –Ano i </a:t>
            </a:r>
            <a:r>
              <a:rPr lang="cs-CZ" dirty="0"/>
              <a:t>ne.</a:t>
            </a:r>
          </a:p>
          <a:p>
            <a:pPr marL="365760" lvl="1" indent="0">
              <a:buNone/>
            </a:pPr>
            <a:endParaRPr lang="cs-CZ" dirty="0" smtClean="0"/>
          </a:p>
          <a:p>
            <a:pPr marL="585216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111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Stabilita a změny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různých složkách osobnosti různé, i z hlediska rychlosti a obsahu (srov. novorozenec, kojenec; dospívání…)</a:t>
            </a:r>
          </a:p>
          <a:p>
            <a:r>
              <a:rPr lang="cs-CZ" dirty="0" smtClean="0"/>
              <a:t>Osobnost nemůže být rigidně stabilní; musí reagovat na změny v sociálním (aj.) okolí</a:t>
            </a:r>
          </a:p>
          <a:p>
            <a:pPr lvl="1"/>
            <a:r>
              <a:rPr lang="cs-CZ" dirty="0" smtClean="0"/>
              <a:t>Vývojová, sociální psychologie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996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nezbytné </a:t>
            </a:r>
            <a:r>
              <a:rPr lang="cs-CZ" dirty="0"/>
              <a:t>v případech, kdy se člověk ocitne před novým, závažným adaptačním problémem (</a:t>
            </a:r>
            <a:r>
              <a:rPr lang="cs-CZ" dirty="0" err="1"/>
              <a:t>Weinberger</a:t>
            </a:r>
            <a:r>
              <a:rPr lang="cs-CZ" dirty="0"/>
              <a:t>, 1994, s. 339</a:t>
            </a:r>
            <a:r>
              <a:rPr lang="cs-CZ" dirty="0" smtClean="0"/>
              <a:t>). V zásadě tři možnosti:</a:t>
            </a:r>
          </a:p>
          <a:p>
            <a:pPr lvl="1"/>
            <a:r>
              <a:rPr lang="cs-CZ" dirty="0" smtClean="0"/>
              <a:t>systematickým </a:t>
            </a:r>
            <a:r>
              <a:rPr lang="cs-CZ" dirty="0"/>
              <a:t>dlouhodobým úsilím lidí kolem jedince (rodičů, učitelů, psychologů, trenérů)</a:t>
            </a:r>
          </a:p>
          <a:p>
            <a:pPr lvl="1"/>
            <a:r>
              <a:rPr lang="cs-CZ" dirty="0" smtClean="0"/>
              <a:t>jednorázově </a:t>
            </a:r>
            <a:r>
              <a:rPr lang="cs-CZ" dirty="0"/>
              <a:t>- vlivem těžké životní události, zažitého traumatu (nemoc, úraz, vážná nemoc či úmrtí v rodině, dopravní neštěstí, přírodní katastrofa atp.)</a:t>
            </a:r>
          </a:p>
          <a:p>
            <a:pPr lvl="1"/>
            <a:r>
              <a:rPr lang="cs-CZ" dirty="0" smtClean="0"/>
              <a:t>z </a:t>
            </a:r>
            <a:r>
              <a:rPr lang="cs-CZ" dirty="0"/>
              <a:t>iniciativy jedince samotného, který se snaží sám na sobě pracovat</a:t>
            </a:r>
            <a:r>
              <a:rPr lang="cs-CZ" dirty="0" smtClean="0"/>
              <a:t>. </a:t>
            </a:r>
          </a:p>
          <a:p>
            <a:pPr lvl="2"/>
            <a:r>
              <a:rPr lang="cs-CZ" dirty="0" smtClean="0"/>
              <a:t>Když </a:t>
            </a:r>
            <a:r>
              <a:rPr lang="en-US" dirty="0" err="1" smtClean="0"/>
              <a:t>vykrystaliz</a:t>
            </a:r>
            <a:r>
              <a:rPr lang="cs-CZ" dirty="0" err="1" smtClean="0"/>
              <a:t>uje</a:t>
            </a:r>
            <a:r>
              <a:rPr lang="cs-CZ" dirty="0" smtClean="0"/>
              <a:t> jeho</a:t>
            </a:r>
            <a:r>
              <a:rPr lang="en-US" dirty="0" smtClean="0"/>
              <a:t> </a:t>
            </a:r>
            <a:r>
              <a:rPr lang="en-US" dirty="0" err="1"/>
              <a:t>nespokojenost</a:t>
            </a:r>
            <a:r>
              <a:rPr lang="en-US" dirty="0"/>
              <a:t> s </a:t>
            </a:r>
            <a:r>
              <a:rPr lang="en-US" dirty="0" err="1"/>
              <a:t>dosavadním</a:t>
            </a:r>
            <a:r>
              <a:rPr lang="en-US" dirty="0"/>
              <a:t> </a:t>
            </a:r>
            <a:r>
              <a:rPr lang="en-US" dirty="0" err="1"/>
              <a:t>stavem</a:t>
            </a:r>
            <a:r>
              <a:rPr lang="en-US" dirty="0"/>
              <a:t> – crystallization of discontent (</a:t>
            </a:r>
            <a:r>
              <a:rPr lang="en-US" dirty="0" err="1"/>
              <a:t>Baumeister</a:t>
            </a:r>
            <a:r>
              <a:rPr lang="en-US" dirty="0"/>
              <a:t>, 1994)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17447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Drapela</a:t>
            </a:r>
            <a:r>
              <a:rPr lang="cs-CZ" dirty="0" smtClean="0"/>
              <a:t>, V.J</a:t>
            </a:r>
            <a:r>
              <a:rPr lang="cs-CZ" dirty="0"/>
              <a:t>. </a:t>
            </a:r>
            <a:r>
              <a:rPr lang="cs-CZ" dirty="0" smtClean="0"/>
              <a:t>(2011). </a:t>
            </a:r>
            <a:r>
              <a:rPr lang="cs-CZ" i="1" dirty="0"/>
              <a:t>Přehled teorií osobnosti</a:t>
            </a:r>
            <a:r>
              <a:rPr lang="cs-CZ" dirty="0"/>
              <a:t>. </a:t>
            </a:r>
            <a:r>
              <a:rPr lang="cs-CZ" dirty="0" smtClean="0"/>
              <a:t>6. vydání. Praha: Portál</a:t>
            </a:r>
            <a:r>
              <a:rPr lang="cs-CZ" dirty="0"/>
              <a:t>. </a:t>
            </a:r>
            <a:r>
              <a:rPr lang="cs-CZ" dirty="0" smtClean="0"/>
              <a:t>978-80-262-0040-6.</a:t>
            </a:r>
          </a:p>
          <a:p>
            <a:r>
              <a:rPr lang="cs-CZ" dirty="0" smtClean="0"/>
              <a:t>Smékal</a:t>
            </a:r>
            <a:r>
              <a:rPr lang="cs-CZ" dirty="0"/>
              <a:t>, V. (</a:t>
            </a:r>
            <a:r>
              <a:rPr lang="cs-CZ" dirty="0" smtClean="0"/>
              <a:t>2004). </a:t>
            </a:r>
            <a:r>
              <a:rPr lang="cs-CZ" i="1" dirty="0"/>
              <a:t>Pozvání do psychologie osobnosti</a:t>
            </a:r>
            <a:r>
              <a:rPr lang="cs-CZ" dirty="0" smtClean="0"/>
              <a:t>.</a:t>
            </a:r>
            <a:r>
              <a:rPr lang="cs-CZ" dirty="0"/>
              <a:t> 2., opravené vydání.</a:t>
            </a:r>
            <a:r>
              <a:rPr lang="cs-CZ" dirty="0" smtClean="0"/>
              <a:t> Brno: </a:t>
            </a:r>
            <a:r>
              <a:rPr lang="cs-CZ" dirty="0" err="1" smtClean="0"/>
              <a:t>Barrister</a:t>
            </a:r>
            <a:r>
              <a:rPr lang="cs-CZ" dirty="0" smtClean="0"/>
              <a:t> </a:t>
            </a:r>
            <a:r>
              <a:rPr lang="cs-CZ" dirty="0"/>
              <a:t>&amp; </a:t>
            </a:r>
            <a:r>
              <a:rPr lang="cs-CZ" dirty="0" err="1" smtClean="0"/>
              <a:t>Principal</a:t>
            </a:r>
            <a:r>
              <a:rPr lang="cs-CZ" dirty="0" smtClean="0"/>
              <a:t>. </a:t>
            </a:r>
            <a:r>
              <a:rPr lang="cs-CZ" dirty="0"/>
              <a:t>978-80-87029-62-6</a:t>
            </a:r>
            <a:r>
              <a:rPr lang="cs-CZ" dirty="0" smtClean="0"/>
              <a:t>.</a:t>
            </a:r>
          </a:p>
          <a:p>
            <a:r>
              <a:rPr lang="en-US" dirty="0"/>
              <a:t>McAdams, D. P. (</a:t>
            </a:r>
            <a:r>
              <a:rPr lang="en-US" dirty="0" smtClean="0"/>
              <a:t>1994). </a:t>
            </a:r>
            <a:r>
              <a:rPr lang="en-US" i="1" dirty="0"/>
              <a:t>The person: An introduction to personality </a:t>
            </a:r>
            <a:r>
              <a:rPr lang="en-US" i="1" dirty="0" smtClean="0"/>
              <a:t>psychology</a:t>
            </a:r>
            <a:r>
              <a:rPr lang="cs-CZ" i="1" dirty="0" smtClean="0"/>
              <a:t>.</a:t>
            </a:r>
            <a:r>
              <a:rPr lang="en-US" i="1" dirty="0" smtClean="0"/>
              <a:t> </a:t>
            </a:r>
            <a:r>
              <a:rPr lang="en-US" dirty="0" smtClean="0"/>
              <a:t>2nd ed. </a:t>
            </a:r>
            <a:r>
              <a:rPr lang="en-US" dirty="0"/>
              <a:t>Fort Worth: Harcourt Brace</a:t>
            </a:r>
            <a:r>
              <a:rPr lang="en-US" dirty="0" smtClean="0"/>
              <a:t>.</a:t>
            </a:r>
            <a:r>
              <a:rPr lang="cs-CZ" dirty="0" smtClean="0"/>
              <a:t> 978-0155012745.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691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Co ze základních </a:t>
            </a:r>
            <a:r>
              <a:rPr lang="cs-CZ" dirty="0" err="1" smtClean="0"/>
              <a:t>ps</a:t>
            </a:r>
            <a:r>
              <a:rPr lang="cs-CZ" dirty="0" smtClean="0"/>
              <a:t>. věd užít v učitelství?</a:t>
            </a:r>
          </a:p>
          <a:p>
            <a:pPr marL="0" indent="0">
              <a:buNone/>
            </a:pPr>
            <a:r>
              <a:rPr lang="cs-CZ" b="1" dirty="0" smtClean="0"/>
              <a:t>Obecná psychologie</a:t>
            </a:r>
            <a:r>
              <a:rPr lang="cs-CZ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vnímání: rozsah, poškození, školní zralost 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paměť</a:t>
            </a:r>
            <a:r>
              <a:rPr lang="cs-CZ" dirty="0" smtClean="0"/>
              <a:t>: členění paměti, poznatky o učení: učit </a:t>
            </a:r>
            <a:r>
              <a:rPr lang="cs-CZ" dirty="0" err="1" smtClean="0"/>
              <a:t>učit</a:t>
            </a:r>
            <a:r>
              <a:rPr lang="cs-CZ" dirty="0" smtClean="0"/>
              <a:t> 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pozornost=pracovní paměť: moduly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myšlení</a:t>
            </a:r>
            <a:r>
              <a:rPr lang="cs-CZ" dirty="0" smtClean="0"/>
              <a:t>: viz kognitivní 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obrazivost (imaginace): její vývoj, její konstanty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kapitoly o motivaci, o emocích, o regulaci emocí, o vůli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455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Vývojová psychologie</a:t>
            </a:r>
            <a:r>
              <a:rPr lang="cs-CZ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všechny vývojové fáze, zvláště: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rané fáze (kojenecká, batolecí)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fáze předškolního věku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fáze mladšího školního věku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607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Sociální psychologie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velice aplikovatelná: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sociální role, sociální vztahy, psychologie sociálních skupin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psychologie komunikace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sociální jevy (konformita, sociální facilitace, vliv autority, </a:t>
            </a:r>
            <a:r>
              <a:rPr lang="cs-CZ" dirty="0" err="1" smtClean="0"/>
              <a:t>deindividuace</a:t>
            </a:r>
            <a:r>
              <a:rPr lang="cs-CZ" dirty="0" smtClean="0"/>
              <a:t>, skupinová polarizace aj.)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sociální percepce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ovlivňování: výchova a výuka, socializace, institut školy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evoluce sociálních systémů, evoluce kultury (myšlenky a artefakty)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218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Psychologie osobnosti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meziosobní rozdíly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temperamentové</a:t>
            </a:r>
            <a:r>
              <a:rPr lang="cs-CZ" dirty="0" smtClean="0"/>
              <a:t> vlastnosti osobnosti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mechanismy vývoje a formování osobnosti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schopnosti (vlohy), nadání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rysy osobnosti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problematika tvorby osobnostních dotazníků apod. (</a:t>
            </a:r>
            <a:r>
              <a:rPr lang="cs-CZ" b="1" dirty="0" smtClean="0"/>
              <a:t>psychodiagnostika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565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839</TotalTime>
  <Words>3084</Words>
  <Application>Microsoft Office PowerPoint</Application>
  <PresentationFormat>Předvádění na obrazovce (4:3)</PresentationFormat>
  <Paragraphs>365</Paragraphs>
  <Slides>56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Vrchol</vt:lpstr>
      <vt:lpstr>Úvod do Psychologie a ps. Osobnosti</vt:lpstr>
      <vt:lpstr>Podmínky získání kreditů </vt:lpstr>
      <vt:lpstr>Předmět psychologie</vt:lpstr>
      <vt:lpstr>Systematika psychologie</vt:lpstr>
      <vt:lpstr>Psychologie - systematika</vt:lpstr>
      <vt:lpstr>Psychologie</vt:lpstr>
      <vt:lpstr>Psychologie</vt:lpstr>
      <vt:lpstr>Psychologie</vt:lpstr>
      <vt:lpstr>Psychologie</vt:lpstr>
      <vt:lpstr>Psychologie</vt:lpstr>
      <vt:lpstr>Psychologie</vt:lpstr>
      <vt:lpstr>Psychologie</vt:lpstr>
      <vt:lpstr>Metody zkoumání v psychologii</vt:lpstr>
      <vt:lpstr>Metody zkoumání v psychologii</vt:lpstr>
      <vt:lpstr>Psychologie osobnosti</vt:lpstr>
      <vt:lpstr>Doporučená literatura:</vt:lpstr>
      <vt:lpstr>Psychologie osobnosti</vt:lpstr>
      <vt:lpstr>Co je osobnost</vt:lpstr>
      <vt:lpstr>Hybné síly vývoje psychiky/osobnosti</vt:lpstr>
      <vt:lpstr>Hybné síly vývoje psychiky</vt:lpstr>
      <vt:lpstr>Trochu genetiky</vt:lpstr>
      <vt:lpstr>      Naše DNA</vt:lpstr>
      <vt:lpstr>Naše geny</vt:lpstr>
      <vt:lpstr>Snímek 24</vt:lpstr>
      <vt:lpstr>Implicitní teorie osobnosti</vt:lpstr>
      <vt:lpstr>Pojetí osobnosti</vt:lpstr>
      <vt:lpstr>Freudův strukturální model duše</vt:lpstr>
      <vt:lpstr>Snímek 28</vt:lpstr>
      <vt:lpstr>Naše zvíře: tělo, kůň, lev, čert</vt:lpstr>
      <vt:lpstr>Vlastní tvář a vlastní jméno</vt:lpstr>
      <vt:lpstr>Ego</vt:lpstr>
      <vt:lpstr>Hlasy významných osob</vt:lpstr>
      <vt:lpstr>Typologie osobnosti dle C. G. Junga</vt:lpstr>
      <vt:lpstr>Typologie osobnosti dle C. G. Junga</vt:lpstr>
      <vt:lpstr>Typologie osobnosti dle C. G. Junga</vt:lpstr>
      <vt:lpstr>Myers-Briggs Type Indicator (MBTI)</vt:lpstr>
      <vt:lpstr>Myers-Briggs Type Indicator (MBTI) KRITIKA</vt:lpstr>
      <vt:lpstr>Snímek 38</vt:lpstr>
      <vt:lpstr>Forerův efekt (Barnumův efekt)</vt:lpstr>
      <vt:lpstr>3 přístupy ke studiu osobnosti: dle Sedlákové (1975)</vt:lpstr>
      <vt:lpstr>1. Typologie</vt:lpstr>
      <vt:lpstr>1. Typologie</vt:lpstr>
      <vt:lpstr>Snímek 43</vt:lpstr>
      <vt:lpstr>2. Klinické studium osobnosti</vt:lpstr>
      <vt:lpstr>3. Faktorový přístup</vt:lpstr>
      <vt:lpstr>Psychologická pojetí osobnosti – řada různých pojetí</vt:lpstr>
      <vt:lpstr>McAdamsovo pojetí osobnosti</vt:lpstr>
      <vt:lpstr>Dispoziční rysy (McAdams)</vt:lpstr>
      <vt:lpstr>Osobní zaměřenost (McAdams)</vt:lpstr>
      <vt:lpstr>Životní příběh (McAdams)</vt:lpstr>
      <vt:lpstr>Může se osobnost člověka měnit?</vt:lpstr>
      <vt:lpstr>Stabilita a změny </vt:lpstr>
      <vt:lpstr>Změny osobnosti</vt:lpstr>
      <vt:lpstr>Diskuze</vt:lpstr>
      <vt:lpstr>Literatura</vt:lpstr>
      <vt:lpstr>Snímek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Osobnostní faktory ovlivňující procesy učení</dc:title>
  <dc:creator>Mares</dc:creator>
  <cp:lastModifiedBy>Krasa</cp:lastModifiedBy>
  <cp:revision>80</cp:revision>
  <dcterms:created xsi:type="dcterms:W3CDTF">2012-10-16T10:38:35Z</dcterms:created>
  <dcterms:modified xsi:type="dcterms:W3CDTF">2015-10-19T06:56:38Z</dcterms:modified>
</cp:coreProperties>
</file>