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20" r:id="rId3"/>
    <p:sldId id="357" r:id="rId4"/>
    <p:sldId id="327" r:id="rId5"/>
    <p:sldId id="355" r:id="rId6"/>
    <p:sldId id="344" r:id="rId7"/>
    <p:sldId id="356" r:id="rId8"/>
    <p:sldId id="347" r:id="rId9"/>
    <p:sldId id="348" r:id="rId10"/>
    <p:sldId id="329" r:id="rId11"/>
    <p:sldId id="330" r:id="rId12"/>
    <p:sldId id="346" r:id="rId13"/>
    <p:sldId id="331" r:id="rId14"/>
    <p:sldId id="328" r:id="rId15"/>
    <p:sldId id="353" r:id="rId16"/>
    <p:sldId id="354" r:id="rId17"/>
  </p:sldIdLst>
  <p:sldSz cx="9144000" cy="6858000" type="screen4x3"/>
  <p:notesSz cx="6858000" cy="97377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66FF33"/>
    <a:srgbClr val="FF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91" autoAdjust="0"/>
  </p:normalViewPr>
  <p:slideViewPr>
    <p:cSldViewPr>
      <p:cViewPr varScale="1">
        <p:scale>
          <a:sx n="68" d="100"/>
          <a:sy n="68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B9191A9-4637-4D2D-AE4C-03A574A1A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08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88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73D96B4-4A1C-432D-B093-C8DC6CF870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862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1200" b="0" i="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Samstag, 18. Oktober, 9.00-13.45 Uhr und Samstag, 22. November, 9.00-13.45</a:t>
            </a:r>
            <a:endParaRPr lang="de-A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D96B4-4A1C-432D-B093-C8DC6CF870B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255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0AC6D-FBC1-49A5-A571-1B47361017D0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33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431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C6F10-2CC3-4803-85AD-57D708B9C42A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68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A04FE-EF12-4EF8-8FE7-51B71CBC2AA4}" type="slidenum">
              <a:rPr lang="de-DE" smtClean="0">
                <a:latin typeface="Times New Roman" pitchFamily="18" charset="0"/>
              </a:rPr>
              <a:pPr/>
              <a:t>13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3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6F602-AE43-4E71-AE70-D38CDB7831DF}" type="slidenum">
              <a:rPr lang="de-DE" smtClean="0">
                <a:latin typeface="Times New Roman" pitchFamily="18" charset="0"/>
              </a:rPr>
              <a:pPr/>
              <a:t>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573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3AEB1-FEC7-4EEF-8F67-020F18F5666D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574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F92C3-E575-4DF7-9AB6-254EC6B66B46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45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C940F-DEC6-4253-BDF6-6A449F9C0712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40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47F00-1D69-480C-A4DE-ADCAA72F4F1C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94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0E914-8152-45C9-A1D5-10A20684BB83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71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  <a:p>
            <a:r>
              <a:rPr lang="de-DE" smtClean="0">
                <a:latin typeface="Times New Roman" pitchFamily="18" charset="0"/>
              </a:rPr>
              <a:t>Die Weintraube symbolisiert den einst blühenden Weinbau in Jena.</a:t>
            </a:r>
            <a:endParaRPr lang="cs-CZ" smtClean="0">
              <a:latin typeface="Times New Roman" pitchFamily="18" charset="0"/>
            </a:endParaRP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95629-3D00-4119-B6A9-413521C1D0F2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73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4C11D-45CC-4D2D-8DD5-BE87F744DD48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39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206A9-49A6-462D-8830-426270CB30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8C05-0EE5-4594-8796-6A6671F4C9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D373-9FEB-45B5-8BF6-17C7E580A8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539B4-767E-40D9-B5E5-FC02E86C82B1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4E17-1987-4CAA-8EB9-559EDC7439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625B-5EAF-45D5-9681-F37FDA26A355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A62B7-0455-4719-81C7-9C80365D0E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A10-F470-4F66-BFB5-D7CE06CCC300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A49D-7161-4108-90CF-BCC9CDE4AD3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33D7-5366-4B3B-94A1-7FE83D418D51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A5F4E-FF0D-480D-AAFC-6C9D336997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23977-3E6A-41EA-A9EF-A51EF883B466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01163-F59A-42F5-85A4-6C62F574ED2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B1E30-9F2A-4347-9990-10C587359302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FD9E-D402-49E2-AE06-86A0578E335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932CE-48C4-4ED3-84A0-5331AEA74192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29D1-438B-4F86-9F83-6B7EB0206A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3EF13-2510-4C04-A1A0-8841963C3CC6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B62B-CBC2-4AC0-B5B5-A831979EC3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57EF9-4AAF-4AE4-900B-2BF4B0FC8B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C59C-9A6B-4448-B80A-6FA72DBA503F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109AA-DF0E-4D54-A146-BB1B9DD89B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17A12-8ED2-425E-8ADF-8E101435F806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5EC1B-EE07-433F-84DB-05461D5F204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9349B-6DA0-49AB-81C2-DB33F4BC333F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C69C7-9944-432E-BCEE-368D2EF720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8A61-6B41-42A7-9C6B-A0280FD990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C37A-6D74-4D3B-8816-C5444AEDFC7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57D5-0F62-473F-AB9E-66EFCE54990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F08B1-F974-4B47-8118-E838D91A09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E50F-BFCE-46B7-B7DC-B8761ACE680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51299-763A-4E5D-8636-6542CE80E73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DCC2-3FBB-4C79-843C-A832419E60F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33598E7-6A8F-4730-9E94-902C15F5AC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504789B-384B-4F50-84F4-D1A471EDF082}" type="datetime4">
              <a:rPr lang="cs-CZ"/>
              <a:pPr>
                <a:defRPr/>
              </a:pPr>
              <a:t>7. října 2015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A20F2FCB-5ADE-47B2-A47E-67AA13534B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kana@univie.ac.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eon.niederlandistik.fu-berlin.de/textstat/" TargetMode="External"/><Relationship Id="rId2" Type="http://schemas.openxmlformats.org/officeDocument/2006/relationships/hyperlink" Target="http://www.linglit.tu-darmstadt.de/index.php?id=linguisti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sprache.at/" TargetMode="External"/><Relationship Id="rId2" Type="http://schemas.openxmlformats.org/officeDocument/2006/relationships/hyperlink" Target="http://www.dwds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77724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Möglichkeiten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 der)</a:t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Korpusanalyse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de-DE" sz="2000" dirty="0" err="1" smtClean="0">
                <a:solidFill>
                  <a:srgbClr val="FFFFFF"/>
                </a:solidFill>
                <a:latin typeface="Tahoma" pitchFamily="34" charset="0"/>
              </a:rPr>
              <a:t>Tomáš</a:t>
            </a:r>
            <a:r>
              <a:rPr lang="de-DE" sz="2000" dirty="0" smtClean="0">
                <a:solidFill>
                  <a:srgbClr val="FFFFFF"/>
                </a:solidFill>
                <a:latin typeface="Tahoma" pitchFamily="34" charset="0"/>
              </a:rPr>
              <a:t> Káňa</a:t>
            </a:r>
            <a:endParaRPr lang="cs-CZ" sz="2800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Konsultationen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per E-Mail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und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 nach jedem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block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E-mail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  <a:hlinkClick r:id="rId3"/>
              </a:rPr>
              <a:t>thomas.kana@univie.ac.at</a:t>
            </a:r>
            <a:endParaRPr lang="de-AT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Betreff: </a:t>
            </a:r>
            <a:r>
              <a:rPr lang="de-AT" sz="2400" dirty="0" err="1" smtClean="0">
                <a:solidFill>
                  <a:srgbClr val="FFFFFF"/>
                </a:solidFill>
                <a:latin typeface="Tahoma" pitchFamily="34" charset="0"/>
              </a:rPr>
              <a:t>ULDaF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 - .......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b="1" dirty="0" err="1" smtClean="0">
                <a:solidFill>
                  <a:srgbClr val="FFFFFF"/>
                </a:solidFill>
                <a:latin typeface="Tahoma" pitchFamily="34" charset="0"/>
              </a:rPr>
              <a:t>blöcke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 :</a:t>
            </a: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  </a:t>
            </a:r>
          </a:p>
          <a:p>
            <a:pPr lvl="1">
              <a:buFontTx/>
              <a:buNone/>
            </a:pP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9</a:t>
            </a: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. </a:t>
            </a: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Oktober		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13.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00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-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17.45</a:t>
            </a:r>
            <a:endParaRPr lang="de-AT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2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7</a:t>
            </a: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. </a:t>
            </a:r>
            <a:r>
              <a:rPr lang="de-AT" b="1" dirty="0" smtClean="0">
                <a:solidFill>
                  <a:srgbClr val="FFFFFF"/>
                </a:solidFill>
                <a:latin typeface="Tahoma" pitchFamily="34" charset="0"/>
              </a:rPr>
              <a:t>November	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13.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00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-</a:t>
            </a: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rgbClr val="FFFFFF"/>
                </a:solidFill>
                <a:latin typeface="Tahoma" pitchFamily="34" charset="0"/>
              </a:rPr>
              <a:t>17.45</a:t>
            </a:r>
            <a:endParaRPr lang="cs-CZ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				</a:t>
            </a:r>
            <a:endParaRPr lang="cs-CZ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Korpus/ Corpus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AT" sz="2400" b="1" baseline="30000" dirty="0" smtClean="0">
                <a:solidFill>
                  <a:srgbClr val="FFFFFF"/>
                </a:solidFill>
              </a:rPr>
              <a:t>1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der; -, -se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↑Körper]: </a:t>
            </a:r>
            <a:r>
              <a:rPr lang="de-AT" sz="2400" b="1" dirty="0" smtClean="0">
                <a:solidFill>
                  <a:srgbClr val="FFFFFF"/>
                </a:solidFill>
              </a:rPr>
              <a:t>1.</a:t>
            </a:r>
            <a:r>
              <a:rPr lang="de-AT" sz="2400" dirty="0" smtClean="0">
                <a:solidFill>
                  <a:srgbClr val="FFFFFF"/>
                </a:solidFill>
              </a:rPr>
              <a:t> (ugs. </a:t>
            </a:r>
            <a:r>
              <a:rPr lang="de-AT" sz="2400" dirty="0" err="1" smtClean="0">
                <a:solidFill>
                  <a:srgbClr val="FFFFFF"/>
                </a:solidFill>
              </a:rPr>
              <a:t>schrezh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menschlicher Körper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(</a:t>
            </a:r>
            <a:r>
              <a:rPr lang="de-AT" sz="2400" dirty="0" err="1" smtClean="0">
                <a:solidFill>
                  <a:srgbClr val="FFFFFF"/>
                </a:solidFill>
              </a:rPr>
              <a:t>bild</a:t>
            </a:r>
            <a:r>
              <a:rPr lang="de-AT" sz="2400" dirty="0" smtClean="0">
                <a:solidFill>
                  <a:srgbClr val="FFFFFF"/>
                </a:solidFill>
              </a:rPr>
              <a:t>. Kunst) </a:t>
            </a:r>
            <a:r>
              <a:rPr lang="de-AT" sz="2400" i="1" dirty="0" smtClean="0">
                <a:solidFill>
                  <a:srgbClr val="FFFFFF"/>
                </a:solidFill>
              </a:rPr>
              <a:t>Christusfigur am Kruzifix</a:t>
            </a:r>
            <a:r>
              <a:rPr lang="de-AT" sz="2400" dirty="0" smtClean="0">
                <a:solidFill>
                  <a:srgbClr val="FFFFFF"/>
                </a:solidFill>
              </a:rPr>
              <a:t>. </a:t>
            </a:r>
            <a:r>
              <a:rPr lang="de-AT" sz="2400" b="1" dirty="0" smtClean="0">
                <a:solidFill>
                  <a:srgbClr val="FFFFFF"/>
                </a:solidFill>
              </a:rPr>
              <a:t>3.</a:t>
            </a:r>
            <a:r>
              <a:rPr lang="de-AT" sz="2400" dirty="0" smtClean="0">
                <a:solidFill>
                  <a:srgbClr val="FFFFFF"/>
                </a:solidFill>
              </a:rPr>
              <a:t> &lt;o. Pl.&gt; (</a:t>
            </a:r>
            <a:r>
              <a:rPr lang="de-AT" sz="2400" dirty="0" err="1" smtClean="0">
                <a:solidFill>
                  <a:srgbClr val="FFFFFF"/>
                </a:solidFill>
              </a:rPr>
              <a:t>Fachspr</a:t>
            </a:r>
            <a:r>
              <a:rPr lang="de-AT" sz="2400" dirty="0" smtClean="0">
                <a:solidFill>
                  <a:srgbClr val="FFFFFF"/>
                </a:solidFill>
              </a:rPr>
              <a:t>.) (bei Möbeln) </a:t>
            </a:r>
            <a:r>
              <a:rPr lang="de-AT" sz="2400" i="1" dirty="0" smtClean="0">
                <a:solidFill>
                  <a:srgbClr val="FFFFFF"/>
                </a:solidFill>
              </a:rPr>
              <a:t>das massive, die eigentliche Gestalt ausmachende Teil ohne die Einsatzteile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4</a:t>
            </a:r>
            <a:r>
              <a:rPr lang="de-AT" sz="2400" dirty="0" smtClean="0">
                <a:solidFill>
                  <a:srgbClr val="FFFFFF"/>
                </a:solidFill>
              </a:rPr>
              <a:t>. (schweiz.) </a:t>
            </a:r>
            <a:r>
              <a:rPr lang="de-AT" sz="2400" i="1" dirty="0" smtClean="0">
                <a:solidFill>
                  <a:srgbClr val="FFFFFF"/>
                </a:solidFill>
              </a:rPr>
              <a:t>Ladentisch; [Büro]</a:t>
            </a:r>
            <a:r>
              <a:rPr lang="de-AT" sz="2400" i="1" dirty="0" err="1" smtClean="0">
                <a:solidFill>
                  <a:srgbClr val="FFFFFF"/>
                </a:solidFill>
              </a:rPr>
              <a:t>möbel</a:t>
            </a:r>
            <a:r>
              <a:rPr lang="de-AT" sz="2400" i="1" dirty="0" smtClean="0">
                <a:solidFill>
                  <a:srgbClr val="FFFFFF"/>
                </a:solidFill>
              </a:rPr>
              <a:t> mit Fächern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2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Corpus,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dirty="0" smtClean="0"/>
              <a:t>-</a:t>
            </a:r>
            <a:r>
              <a:rPr lang="de-AT" sz="2400" dirty="0" smtClean="0">
                <a:solidFill>
                  <a:srgbClr val="FFFFFF"/>
                </a:solidFill>
              </a:rPr>
              <a:t>, Korpora bzw.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= Gesamtwerk, Sammlung…]: </a:t>
            </a:r>
            <a:r>
              <a:rPr lang="de-AT" sz="2400" b="1" dirty="0" smtClean="0">
                <a:solidFill>
                  <a:srgbClr val="FFC000"/>
                </a:solidFill>
              </a:rPr>
              <a:t>1</a:t>
            </a:r>
            <a:r>
              <a:rPr lang="de-AT" sz="2400" dirty="0" smtClean="0">
                <a:solidFill>
                  <a:srgbClr val="FFC000"/>
                </a:solidFill>
              </a:rPr>
              <a:t>. (</a:t>
            </a:r>
            <a:r>
              <a:rPr lang="de-AT" sz="2400" dirty="0" err="1" smtClean="0">
                <a:solidFill>
                  <a:srgbClr val="FFC000"/>
                </a:solidFill>
              </a:rPr>
              <a:t>Sprachw</a:t>
            </a:r>
            <a:r>
              <a:rPr lang="de-AT" sz="2400" dirty="0" smtClean="0">
                <a:solidFill>
                  <a:srgbClr val="FFC000"/>
                </a:solidFill>
              </a:rPr>
              <a:t>.) </a:t>
            </a:r>
            <a:r>
              <a:rPr lang="de-AT" sz="2400" i="1" dirty="0" smtClean="0">
                <a:solidFill>
                  <a:srgbClr val="FFC000"/>
                </a:solidFill>
              </a:rPr>
              <a:t>Sammlung einer begrenzten Anzahl von Texten, Äußerungen o. Ä. als Grundlage für sprachwissenschaftliche Untersuchungen.</a:t>
            </a:r>
            <a:r>
              <a:rPr lang="de-AT" sz="2400" dirty="0" smtClean="0">
                <a:solidFill>
                  <a:srgbClr val="FFC000"/>
                </a:solidFill>
              </a:rPr>
              <a:t>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&lt;heute meist: der; o. Pl.&gt; </a:t>
            </a:r>
            <a:r>
              <a:rPr lang="de-AT" sz="2400" i="1" dirty="0" smtClean="0">
                <a:solidFill>
                  <a:srgbClr val="FFFFFF"/>
                </a:solidFill>
              </a:rPr>
              <a:t>Klangkörper bes. eines Saiteninstruments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3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die; (</a:t>
            </a:r>
            <a:r>
              <a:rPr lang="de-AT" sz="2400" dirty="0" err="1" smtClean="0">
                <a:solidFill>
                  <a:srgbClr val="FFFFFF"/>
                </a:solidFill>
              </a:rPr>
              <a:t>Druckw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Schriftgrad von 10 Punkt; Garmond</a:t>
            </a:r>
            <a:r>
              <a:rPr lang="de-AT" sz="2400" dirty="0" smtClean="0">
                <a:solidFill>
                  <a:srgbClr val="FFFFFF"/>
                </a:solidFill>
              </a:rPr>
              <a:t>.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cs-CZ" sz="2400" dirty="0" smtClean="0">
                <a:solidFill>
                  <a:srgbClr val="FFFFFF"/>
                </a:solidFill>
              </a:rPr>
              <a:t> </a:t>
            </a:r>
            <a:r>
              <a:rPr lang="cs-CZ" sz="1600" dirty="0" smtClean="0">
                <a:solidFill>
                  <a:srgbClr val="FFFFFF"/>
                </a:solidFill>
              </a:rPr>
              <a:t>(DUDEN </a:t>
            </a:r>
            <a:r>
              <a:rPr lang="cs-CZ" sz="1600" dirty="0" err="1" smtClean="0">
                <a:solidFill>
                  <a:srgbClr val="FFFFFF"/>
                </a:solidFill>
              </a:rPr>
              <a:t>Universalwb</a:t>
            </a:r>
            <a:r>
              <a:rPr lang="cs-CZ" sz="1600" dirty="0" smtClean="0">
                <a:solidFill>
                  <a:srgbClr val="FFFFFF"/>
                </a:solidFill>
              </a:rPr>
              <a:t>.(1996), 886)</a:t>
            </a: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CBCE0-1B32-4F3B-B8EE-CE121D58130B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dirty="0" smtClean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1" y="332656"/>
            <a:ext cx="825691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-)Korpus/Corpus</a:t>
            </a:r>
            <a:b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Definition</a:t>
            </a:r>
            <a:endParaRPr lang="cs-CZ" cap="small" dirty="0" smtClean="0"/>
          </a:p>
        </p:txBody>
      </p:sp>
      <p:sp>
        <p:nvSpPr>
          <p:cNvPr id="15363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/>
              <a:t>Vor-Computer-Ära</a:t>
            </a:r>
          </a:p>
        </p:txBody>
      </p:sp>
      <p:sp>
        <p:nvSpPr>
          <p:cNvPr id="1536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authentische Texte (Äußerungen)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relevante Textteile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strukturierte Kartei 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möglichst repräsentativ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manuelle Suche</a:t>
            </a:r>
            <a:endParaRPr lang="de-AT" dirty="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AT" dirty="0" smtClean="0"/>
          </a:p>
        </p:txBody>
      </p:sp>
      <p:sp>
        <p:nvSpPr>
          <p:cNvPr id="15365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smtClean="0"/>
              <a:t>Computerzeitalter</a:t>
            </a:r>
          </a:p>
        </p:txBody>
      </p:sp>
      <p:sp>
        <p:nvSpPr>
          <p:cNvPr id="15366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digitalisierte authentische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ganze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strukturierte Datenbank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möglichst groß=&gt;repräsentativ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Korpusmanager</a:t>
            </a:r>
            <a:endParaRPr lang="de-AT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Korpuslinguistik</a:t>
            </a:r>
            <a:endParaRPr lang="cs-CZ" cap="small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751387"/>
          </a:xfrm>
        </p:spPr>
        <p:txBody>
          <a:bodyPr/>
          <a:lstStyle/>
          <a:p>
            <a:r>
              <a:rPr lang="de-DE" sz="2400" smtClean="0">
                <a:solidFill>
                  <a:srgbClr val="FFFFFF"/>
                </a:solidFill>
                <a:latin typeface="Tahoma" pitchFamily="34" charset="0"/>
              </a:rPr>
              <a:t>untersucht Sprache(n) anhand gro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ßer Mengen von authentischen Äußerungen</a:t>
            </a:r>
          </a:p>
          <a:p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Ziel:</a:t>
            </a:r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 Beschreibung des tatsächlich existierenden Sprachgebildes</a:t>
            </a:r>
          </a:p>
          <a:p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Was ist typisch, was ist selten, was ist rar</a:t>
            </a:r>
            <a:endParaRPr lang="de-AT" sz="280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DE" sz="2800" smtClean="0">
              <a:solidFill>
                <a:srgbClr val="FFFFFF"/>
              </a:solidFill>
              <a:latin typeface="Tahoma" pitchFamily="34" charset="0"/>
            </a:endParaRPr>
          </a:p>
          <a:p>
            <a:r>
              <a:rPr lang="de-AT" sz="2400" smtClean="0">
                <a:latin typeface="Tahoma" pitchFamily="34" charset="0"/>
                <a:cs typeface="Times New Roman" pitchFamily="18" charset="0"/>
              </a:rPr>
              <a:t>keine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cs typeface="Times New Roman" pitchFamily="18" charset="0"/>
              </a:rPr>
              <a:t> neue philosophische Richtung oder Theorie der linguistischen Untersuchung</a:t>
            </a:r>
          </a:p>
          <a:p>
            <a:r>
              <a:rPr lang="de-AT" altLang="ja-JP" sz="24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eine</a:t>
            </a: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effektive Methode der Sprachforschung</a:t>
            </a:r>
            <a:endParaRPr lang="cs-CZ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  <a:p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Generativisten 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ea typeface="MS Mincho" pitchFamily="49" charset="-128"/>
                <a:sym typeface="Wingdings" pitchFamily="2" charset="2"/>
              </a:rPr>
              <a:t> 	Strukturalisten </a:t>
            </a:r>
            <a:endParaRPr lang="de-AT" sz="2400" smtClean="0">
              <a:solidFill>
                <a:srgbClr val="FFFFFF"/>
              </a:solidFill>
              <a:latin typeface="Tahoma" pitchFamily="34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  <a:latin typeface="Arial Black" pitchFamily="34" charset="0"/>
              </a:rPr>
              <a:t>Concordancer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rgbClr val="FFFFFF"/>
                </a:solidFill>
              </a:rPr>
              <a:t>WConcord</a:t>
            </a:r>
            <a:r>
              <a:rPr lang="en-US" b="1" dirty="0" smtClean="0">
                <a:solidFill>
                  <a:srgbClr val="FFFFFF"/>
                </a:solidFill>
              </a:rPr>
              <a:t> 3.0 </a:t>
            </a:r>
            <a:r>
              <a:rPr lang="cs-CZ" b="1" dirty="0" smtClean="0">
                <a:solidFill>
                  <a:srgbClr val="FFFFFF"/>
                </a:solidFill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</a:rPr>
              <a:t>(</a:t>
            </a:r>
            <a:r>
              <a:rPr lang="en-US" sz="2400" b="1" dirty="0" err="1" smtClean="0">
                <a:solidFill>
                  <a:srgbClr val="FFFFFF"/>
                </a:solidFill>
              </a:rPr>
              <a:t>Condcordancer</a:t>
            </a:r>
            <a:r>
              <a:rPr lang="en-US" sz="2400" b="1" dirty="0" smtClean="0">
                <a:solidFill>
                  <a:srgbClr val="FFFFFF"/>
                </a:solidFill>
              </a:rPr>
              <a:t> for Windows)</a:t>
            </a:r>
            <a:r>
              <a:rPr lang="cs-CZ" sz="2400" b="1" dirty="0" smtClean="0">
                <a:solidFill>
                  <a:srgbClr val="FFFFFF"/>
                </a:solidFill>
              </a:rPr>
              <a:t>: </a:t>
            </a:r>
            <a:endParaRPr lang="cs-CZ" b="1" dirty="0" smtClean="0">
              <a:solidFill>
                <a:srgbClr val="FFFFFF"/>
              </a:solidFill>
            </a:endParaRPr>
          </a:p>
          <a:p>
            <a:pPr lvl="1">
              <a:buFontTx/>
              <a:buNone/>
              <a:defRPr/>
            </a:pPr>
            <a:r>
              <a:rPr lang="cs-CZ" sz="2000" b="1" dirty="0" smtClean="0">
                <a:ea typeface="+mn-ea"/>
                <a:cs typeface="+mn-cs"/>
                <a:hlinkClick r:id="rId2"/>
              </a:rPr>
              <a:t>http://www.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linglit.tu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-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darmstadt.de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/index.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php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?id=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linguistics</a:t>
            </a:r>
            <a:endParaRPr lang="cs-CZ" sz="2000" b="1" dirty="0" smtClean="0">
              <a:ea typeface="+mn-ea"/>
              <a:cs typeface="+mn-cs"/>
            </a:endParaRPr>
          </a:p>
          <a:p>
            <a:pPr lvl="1">
              <a:buFontTx/>
              <a:buNone/>
              <a:defRPr/>
            </a:pPr>
            <a:endParaRPr lang="cs-CZ" sz="2000" b="1" dirty="0" smtClean="0">
              <a:ea typeface="+mn-ea"/>
              <a:cs typeface="+mn-cs"/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Monoconc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Paraconc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TextStat</a:t>
            </a:r>
            <a:r>
              <a:rPr lang="cs-CZ" b="1" dirty="0" smtClean="0">
                <a:solidFill>
                  <a:srgbClr val="FFFFFF"/>
                </a:solidFill>
              </a:rPr>
              <a:t>: </a:t>
            </a:r>
            <a:r>
              <a:rPr lang="en-US" sz="2000" b="1" dirty="0" smtClean="0">
                <a:hlinkClick r:id="rId3"/>
              </a:rPr>
              <a:t>http://neon.niederlandistik.fu-berlin.de/textstat/</a:t>
            </a:r>
            <a:endParaRPr lang="cs-CZ" sz="2000" b="1" dirty="0" smtClean="0"/>
          </a:p>
          <a:p>
            <a:pPr lvl="1">
              <a:buFontTx/>
              <a:buNone/>
              <a:defRPr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Zur</a:t>
            </a:r>
            <a:r>
              <a:rPr lang="cs-CZ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Diskussion</a:t>
            </a:r>
            <a:endParaRPr lang="cs-CZ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ein Wörterbuch ein Korpus? 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2"/>
              </a:rPr>
              <a:t>http://www.dwds.de/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adaba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ein Korpus?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3"/>
              </a:rPr>
              <a:t>http://www.aussprache.at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u="sng" dirty="0" smtClean="0">
                <a:solidFill>
                  <a:srgbClr val="FFFFCC"/>
                </a:solidFill>
                <a:latin typeface="Tahoma" pitchFamily="34" charset="0"/>
              </a:rPr>
              <a:t>Wo ist unser gemeinsamer Ausgangspunkt?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Fragebogen bitte anonym ausfüllen </a:t>
            </a:r>
          </a:p>
          <a:p>
            <a:pPr marL="914400" lvl="1" indent="-514350">
              <a:buFont typeface="Times New Roman" pitchFamily="18" charset="0"/>
              <a:buAutoNum type="alphaL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selbstständig</a:t>
            </a:r>
          </a:p>
          <a:p>
            <a:pPr marL="914400" lvl="1" indent="-514350">
              <a:buFont typeface="Times New Roman" pitchFamily="18" charset="0"/>
              <a:buAutoNum type="alphaL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 an Kolleginnen/ Kollegen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de-DE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Weitere Fragen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Die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verstehen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unter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dem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Begriff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Sprache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Wie versucht/ versuchte man die Sprache zu beschreiben? </a:t>
            </a: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Mit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welchen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Methoden der 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l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inguistischen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 Untersuchung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haben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E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rfahrungen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?</a:t>
            </a: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Über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die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7772400" cy="4322763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cs-CZ" sz="2800" b="1" dirty="0" err="1" smtClean="0">
                <a:solidFill>
                  <a:srgbClr val="FFFFFF"/>
                </a:solidFill>
                <a:latin typeface="Arial Black" pitchFamily="34" charset="0"/>
              </a:rPr>
              <a:t>Problemstellung</a:t>
            </a:r>
            <a:r>
              <a:rPr lang="cs-CZ" sz="2800" b="1" dirty="0" smtClean="0">
                <a:solidFill>
                  <a:srgbClr val="FFFFFF"/>
                </a:solidFill>
                <a:latin typeface="Arial Black" pitchFamily="34" charset="0"/>
              </a:rPr>
              <a:t>: </a:t>
            </a:r>
          </a:p>
          <a:p>
            <a:pPr marL="514350" indent="-514350">
              <a:buFontTx/>
              <a:buNone/>
              <a:defRPr/>
            </a:pPr>
            <a:r>
              <a:rPr lang="cs-CZ" b="1" dirty="0" smtClean="0">
                <a:solidFill>
                  <a:srgbClr val="FFFFFF"/>
                </a:solidFill>
                <a:latin typeface="Arial Black" pitchFamily="34" charset="0"/>
              </a:rPr>
              <a:t>	</a:t>
            </a:r>
            <a:r>
              <a:rPr lang="cs-CZ" b="1" dirty="0" err="1" smtClean="0">
                <a:solidFill>
                  <a:srgbClr val="FFFFFF"/>
                </a:solidFill>
                <a:latin typeface="Arial Black" pitchFamily="34" charset="0"/>
              </a:rPr>
              <a:t>Artikelgebrauch</a:t>
            </a:r>
            <a:endParaRPr lang="cs-CZ" b="1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sagen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? </a:t>
            </a: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Dschungel</a:t>
            </a:r>
            <a:endParaRPr lang="cs-CZ" sz="2200" i="1" dirty="0" smtClean="0">
              <a:solidFill>
                <a:srgbClr val="FFFFFF"/>
              </a:solidFill>
              <a:latin typeface="SFRM1000"/>
            </a:endParaRP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Keks</a:t>
            </a:r>
          </a:p>
          <a:p>
            <a:pPr marL="1371600" lvl="2" indent="-457200">
              <a:defRPr/>
            </a:pP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Konklave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ist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richtig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Bringen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Beispiele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im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Kontext</a:t>
            </a:r>
          </a:p>
          <a:p>
            <a:pPr marL="514350" indent="-514350">
              <a:buFont typeface="+mj-lt"/>
              <a:buAutoNum type="arabicParenR"/>
              <a:defRPr/>
            </a:pPr>
            <a:endParaRPr lang="cs-CZ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arenR"/>
              <a:defRPr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W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as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machen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Sie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…</a:t>
            </a:r>
            <a:endParaRPr lang="de-DE" b="1" u="sng" dirty="0" smtClean="0">
              <a:solidFill>
                <a:srgbClr val="FFFFCC"/>
              </a:solidFill>
              <a:latin typeface="Tahoma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etwas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über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Sprache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(n)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wissen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möchten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Materalien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Ihren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brauchen</a:t>
            </a:r>
            <a:r>
              <a:rPr lang="cs-CZ" sz="2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Was überwiegt?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laut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 Gen. o. Dat.?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geht sich (nicht) aus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„Österreichisch“ o. Allgemeindt.?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Seit wann heißt der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Schlager Hit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Erstellen Sie eine induktive Grammatikübung zum Gebrauch der Junktoren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als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und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wenn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(je 5 Sätze).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Sind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diese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den DaF/DaZ-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wichtig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611188" y="0"/>
            <a:ext cx="7772400" cy="6167438"/>
          </a:xfrm>
        </p:spPr>
        <p:txBody>
          <a:bodyPr/>
          <a:lstStyle/>
          <a:p>
            <a:pPr marL="514350" indent="-514350" algn="ctr">
              <a:buFontTx/>
              <a:buNone/>
            </a:pPr>
            <a:r>
              <a:rPr lang="cs-CZ" sz="2000" b="1" err="1" smtClean="0">
                <a:solidFill>
                  <a:srgbClr val="FFFFFF"/>
                </a:solidFill>
                <a:latin typeface="Arial Black" pitchFamily="34" charset="0"/>
              </a:rPr>
              <a:t>Aufgaben</a:t>
            </a:r>
            <a:r>
              <a:rPr lang="cs-CZ" sz="2000" b="1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de-AT" sz="2000" b="1" smtClean="0">
                <a:solidFill>
                  <a:srgbClr val="FFFFFF"/>
                </a:solidFill>
                <a:latin typeface="Arial Black" pitchFamily="34" charset="0"/>
              </a:rPr>
              <a:t>- </a:t>
            </a:r>
            <a:r>
              <a:rPr lang="cs-CZ" sz="2000" b="1" smtClean="0">
                <a:solidFill>
                  <a:srgbClr val="FFFFFF"/>
                </a:solidFill>
                <a:latin typeface="Arial Black" pitchFamily="34" charset="0"/>
              </a:rPr>
              <a:t>Gruppenarbeit</a:t>
            </a:r>
            <a:endParaRPr lang="cs-CZ" sz="2800" b="1" smtClean="0">
              <a:solidFill>
                <a:srgbClr val="FFFFFF"/>
              </a:solidFill>
              <a:latin typeface="Arial Black" pitchFamily="34" charset="0"/>
            </a:endParaRPr>
          </a:p>
          <a:p>
            <a:pPr marL="514350" indent="-514350">
              <a:buFontTx/>
              <a:buNone/>
            </a:pPr>
            <a:r>
              <a:rPr lang="cs-CZ" sz="1800" smtClean="0">
                <a:solidFill>
                  <a:srgbClr val="FFFFFF"/>
                </a:solidFill>
                <a:latin typeface="Palatino Linotype" pitchFamily="18" charset="0"/>
              </a:rPr>
              <a:t>Paronyma: </a:t>
            </a:r>
          </a:p>
          <a:p>
            <a:pPr marL="914400" lvl="1" indent="-514350">
              <a:buFontTx/>
              <a:buAutoNum type="arabicParenR"/>
            </a:pPr>
            <a:r>
              <a:rPr lang="cs-CZ" sz="1800" i="1" smtClean="0">
                <a:solidFill>
                  <a:srgbClr val="FFFFFF"/>
                </a:solidFill>
                <a:latin typeface="Palatino Linotype" pitchFamily="18" charset="0"/>
              </a:rPr>
              <a:t>nutzen 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-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nützen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;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drucken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–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drücken</a:t>
            </a:r>
            <a:endParaRPr lang="cs-CZ" sz="18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AutoNum type="arabicParenR"/>
            </a:pPr>
            <a:r>
              <a:rPr lang="de-DE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Str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e</a:t>
            </a:r>
            <a:r>
              <a:rPr lang="de-DE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itigkeiten</a:t>
            </a:r>
            <a:r>
              <a:rPr lang="de-DE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de-DE" sz="1800" i="1" dirty="0">
                <a:solidFill>
                  <a:srgbClr val="FFFFFF"/>
                </a:solidFill>
                <a:latin typeface="Palatino Linotype" pitchFamily="18" charset="0"/>
              </a:rPr>
              <a:t>x Streitereien</a:t>
            </a:r>
          </a:p>
          <a:p>
            <a:pPr marL="914400" lvl="1" indent="-514350">
              <a:buFontTx/>
              <a:buAutoNum type="arabicParenR"/>
            </a:pPr>
            <a:r>
              <a:rPr lang="de-DE" sz="1800" i="1" dirty="0">
                <a:solidFill>
                  <a:srgbClr val="FFFFFF"/>
                </a:solidFill>
                <a:latin typeface="Palatino Linotype" pitchFamily="18" charset="0"/>
              </a:rPr>
              <a:t>folgendermaßen x folgenderweise</a:t>
            </a:r>
          </a:p>
          <a:p>
            <a:pPr marL="514350" indent="-514350">
              <a:buFontTx/>
              <a:buNone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Wortstellung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am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Ende des NS (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aux-vv-mv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): </a:t>
            </a:r>
          </a:p>
          <a:p>
            <a:pPr marL="914400" lvl="1" indent="-514350">
              <a:buFontTx/>
              <a:buNone/>
            </a:pP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2)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hätte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machen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können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oder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machen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hätte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können</a:t>
            </a:r>
            <a:endParaRPr lang="cs-CZ" sz="18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514350" indent="-514350">
              <a:buFontTx/>
              <a:buNone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Rektion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: </a:t>
            </a: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3)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am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Tisch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/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beim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Tisch</a:t>
            </a:r>
            <a:endParaRPr lang="cs-CZ" sz="1800" i="1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514350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Kasus: </a:t>
            </a: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4)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wegen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+ 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Dat. o. Gen.</a:t>
            </a:r>
          </a:p>
          <a:p>
            <a:pPr marL="514350" indent="-514350">
              <a:buFontTx/>
              <a:buNone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Wortbildung</a:t>
            </a:r>
            <a:endParaRPr lang="cs-CZ" sz="1800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5) 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„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Was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für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Würste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gibt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es?“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Wurst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als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Basis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eines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Kompositums</a:t>
            </a:r>
            <a:endParaRPr lang="cs-CZ" sz="1800" dirty="0" smtClean="0">
              <a:solidFill>
                <a:srgbClr val="FFFFFF"/>
              </a:solidFill>
              <a:latin typeface="Palatino Linotype" pitchFamily="18" charset="0"/>
            </a:endParaRPr>
          </a:p>
          <a:p>
            <a:pPr marL="914400" lvl="1" indent="-514350">
              <a:buFontTx/>
              <a:buAutoNum type="arabicParenR" startAt="6"/>
            </a:pP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Wurst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als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Determinante (1.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Glied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eines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Kompositums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)</a:t>
            </a:r>
          </a:p>
          <a:p>
            <a:pPr marL="914400" lvl="1" indent="-514350">
              <a:buFontTx/>
              <a:buAutoNum type="arabicParenR" startAt="6"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Von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welchen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Verben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werden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Diminutive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auf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–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erln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gebildet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?</a:t>
            </a:r>
          </a:p>
          <a:p>
            <a:pPr marL="514350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Lexik</a:t>
            </a:r>
          </a:p>
          <a:p>
            <a:pPr marL="914400" lvl="1" indent="-514350">
              <a:buFontTx/>
              <a:buNone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8)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Bilden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Sie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5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Sätze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,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das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töricht</a:t>
            </a:r>
            <a:r>
              <a:rPr lang="cs-CZ" sz="1800" i="1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in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unterschiedlichen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Kontexten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vorkommt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. </a:t>
            </a:r>
          </a:p>
          <a:p>
            <a:pPr marL="914400" lvl="1" indent="-514350">
              <a:buFontTx/>
              <a:buAutoNum type="arabicParenR" startAt="9"/>
            </a:pP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In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welchem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Kontext/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welcher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Verbindung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finden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wir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das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  <a:latin typeface="Palatino Linotype" pitchFamily="18" charset="0"/>
              </a:rPr>
              <a:t>Wort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  <a:latin typeface="Palatino Linotype" pitchFamily="18" charset="0"/>
              </a:rPr>
              <a:t>Schani</a:t>
            </a:r>
            <a:r>
              <a:rPr lang="cs-CZ" sz="1800" dirty="0" smtClean="0">
                <a:solidFill>
                  <a:srgbClr val="FFFFFF"/>
                </a:solidFill>
                <a:latin typeface="Palatino Linotype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11A0C-2761-40B1-B9C7-59AB5FC67D7C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:</a:t>
            </a:r>
            <a:endParaRPr lang="de-AT" sz="3400" dirty="0" smtClean="0"/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 err="1" smtClean="0"/>
              <a:t>Partizip</a:t>
            </a:r>
            <a:r>
              <a:rPr lang="cs-CZ" sz="2800" b="1" dirty="0" smtClean="0"/>
              <a:t> I in </a:t>
            </a:r>
            <a:r>
              <a:rPr lang="cs-CZ" sz="2800" b="1" dirty="0" err="1" smtClean="0"/>
              <a:t>attributiver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Funktion</a:t>
            </a:r>
            <a:r>
              <a:rPr lang="cs-CZ" sz="2800" b="1" dirty="0" smtClean="0"/>
              <a:t>:</a:t>
            </a:r>
          </a:p>
          <a:p>
            <a:pPr>
              <a:buFontTx/>
              <a:buNone/>
            </a:pPr>
            <a:endParaRPr lang="cs-CZ" sz="2800" dirty="0" smtClean="0"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ihn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lobende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Lehrerin</a:t>
            </a:r>
            <a:r>
              <a:rPr lang="cs-CZ" sz="2800" i="1" dirty="0" smtClean="0">
                <a:solidFill>
                  <a:srgbClr val="FFFFFF"/>
                </a:solidFill>
              </a:rPr>
              <a:t>.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1984, 192)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err="1" smtClean="0">
                <a:solidFill>
                  <a:srgbClr val="FFFFFF"/>
                </a:solidFill>
              </a:rPr>
              <a:t>Am</a:t>
            </a:r>
            <a:r>
              <a:rPr lang="cs-CZ" sz="2800" i="1" dirty="0" smtClean="0">
                <a:solidFill>
                  <a:srgbClr val="FFFFFF"/>
                </a:solidFill>
              </a:rPr>
              <a:t> 20. </a:t>
            </a:r>
            <a:r>
              <a:rPr lang="cs-CZ" sz="2800" i="1" dirty="0" err="1" smtClean="0">
                <a:solidFill>
                  <a:srgbClr val="FFFFFF"/>
                </a:solidFill>
              </a:rPr>
              <a:t>März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telefonierte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lange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mit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ihrer</a:t>
            </a:r>
            <a:r>
              <a:rPr lang="cs-CZ" sz="2800" i="1" dirty="0" smtClean="0">
                <a:solidFill>
                  <a:srgbClr val="FFFFFF"/>
                </a:solidFill>
              </a:rPr>
              <a:t> in </a:t>
            </a:r>
            <a:r>
              <a:rPr lang="cs-CZ" sz="2800" i="1" dirty="0" err="1" smtClean="0">
                <a:solidFill>
                  <a:srgbClr val="FFFFFF"/>
                </a:solidFill>
              </a:rPr>
              <a:t>Berlin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wohnenden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Schwester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2005, 569)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gestern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noch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blühenden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Blumen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sind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heute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verdorrt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 u. 2005)</a:t>
            </a:r>
          </a:p>
          <a:p>
            <a:pPr>
              <a:buFontTx/>
              <a:buNone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32D8D-15EC-49D0-8ECE-89BE9FDC3193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1267" name="Nadpis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de-AT" dirty="0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smtClean="0"/>
              <a:t>Partizip I in attributiver Funktion</a:t>
            </a:r>
          </a:p>
          <a:p>
            <a:pPr>
              <a:buFontTx/>
              <a:buNone/>
            </a:pPr>
            <a:r>
              <a:rPr lang="cs-CZ" sz="2800" i="1" smtClean="0">
                <a:solidFill>
                  <a:srgbClr val="99FF99"/>
                </a:solidFill>
              </a:rPr>
              <a:t>Die ihn lobende Lehrerin.</a:t>
            </a:r>
            <a:r>
              <a:rPr lang="cs-CZ" sz="2800" smtClean="0">
                <a:solidFill>
                  <a:srgbClr val="99FF99"/>
                </a:solidFill>
                <a:latin typeface="SFRM1000"/>
              </a:rPr>
              <a:t> </a:t>
            </a:r>
            <a:r>
              <a:rPr lang="cs-CZ" sz="2000" smtClean="0">
                <a:solidFill>
                  <a:srgbClr val="99FF99"/>
                </a:solidFill>
                <a:latin typeface="Arial Narrow" pitchFamily="34" charset="0"/>
              </a:rPr>
              <a:t>(Duden 1984, 192)</a:t>
            </a:r>
            <a:endParaRPr lang="cs-CZ" sz="2800" smtClean="0">
              <a:solidFill>
                <a:srgbClr val="99FF99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smtClean="0">
                <a:solidFill>
                  <a:srgbClr val="FFFFFF"/>
                </a:solidFill>
              </a:rPr>
              <a:t>Jetzt gilt es: Den vielen lobenden Worten müssen nun auch handfeste Taten folgen.</a:t>
            </a:r>
            <a:r>
              <a:rPr lang="cs-CZ" sz="2800" i="1" smtClean="0">
                <a:solidFill>
                  <a:srgbClr val="FFFFFF"/>
                </a:solidFill>
              </a:rPr>
              <a:t>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smtClean="0">
                <a:solidFill>
                  <a:srgbClr val="FFFFFF"/>
                </a:solidFill>
              </a:rPr>
              <a:t>Am 20. März telefonierte sie lange mit ihrer in Berlin wohnenden Schwester. </a:t>
            </a:r>
            <a:r>
              <a:rPr lang="cs-CZ" sz="1800" smtClean="0">
                <a:solidFill>
                  <a:srgbClr val="FFFFFF"/>
                </a:solidFill>
                <a:latin typeface="Arial Narrow" pitchFamily="34" charset="0"/>
              </a:rPr>
              <a:t>(Duden 2005, 569; aus DeReKo)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smtClean="0">
                <a:solidFill>
                  <a:srgbClr val="99FF99"/>
                </a:solidFill>
              </a:rPr>
              <a:t>Die gestern noch blühenden Blumen sind heute verdorrt</a:t>
            </a:r>
            <a:r>
              <a:rPr lang="cs-CZ" sz="2000" i="1" smtClean="0">
                <a:solidFill>
                  <a:srgbClr val="99FF99"/>
                </a:solidFill>
              </a:rPr>
              <a:t>.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(Duden 1984 u. 2005)</a:t>
            </a: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smtClean="0">
                <a:solidFill>
                  <a:srgbClr val="FFFFFF"/>
                </a:solidFill>
              </a:rPr>
              <a:t>Die Weintraube symbolisiert den einst blühenden Weinbau in Jena.</a:t>
            </a:r>
            <a:r>
              <a:rPr lang="cs-CZ" sz="2800" i="1" smtClean="0">
                <a:solidFill>
                  <a:srgbClr val="FFFFFF"/>
                </a:solidFill>
              </a:rPr>
              <a:t> </a:t>
            </a:r>
            <a:r>
              <a:rPr lang="cs-CZ" sz="200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i="1" smtClean="0">
              <a:solidFill>
                <a:srgbClr val="FFFFFF"/>
              </a:solidFill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de-AT" sz="280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Corpus/ Korpus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288" y="1981200"/>
            <a:ext cx="8353425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AU" sz="2400" b="1" dirty="0" smtClean="0">
                <a:solidFill>
                  <a:srgbClr val="FFFFFF"/>
                </a:solidFill>
              </a:rPr>
              <a:t>Corpus</a:t>
            </a:r>
            <a:r>
              <a:rPr lang="en-AU" sz="2400" dirty="0" smtClean="0">
                <a:solidFill>
                  <a:srgbClr val="FFFFFF"/>
                </a:solidFill>
              </a:rPr>
              <a:t>, das; -, ...</a:t>
            </a:r>
            <a:r>
              <a:rPr lang="en-AU" sz="2400" dirty="0" err="1" smtClean="0">
                <a:solidFill>
                  <a:srgbClr val="FFFFFF"/>
                </a:solidFill>
              </a:rPr>
              <a:t>pora</a:t>
            </a:r>
            <a:r>
              <a:rPr lang="en-AU" sz="2400" dirty="0" smtClean="0">
                <a:solidFill>
                  <a:srgbClr val="FFFFFF"/>
                </a:solidFill>
              </a:rPr>
              <a:t> [lat. corpus]: </a:t>
            </a:r>
            <a:r>
              <a:rPr lang="en-AU" sz="2400" b="1" dirty="0" smtClean="0">
                <a:solidFill>
                  <a:srgbClr val="FFFFFF"/>
                </a:solidFill>
              </a:rPr>
              <a:t>1. </a:t>
            </a:r>
            <a:r>
              <a:rPr lang="de-AT" sz="2400" dirty="0" smtClean="0">
                <a:solidFill>
                  <a:srgbClr val="FFFFFF"/>
                </a:solidFill>
              </a:rPr>
              <a:t>(Med.) </a:t>
            </a:r>
            <a:r>
              <a:rPr lang="de-AT" sz="2400" i="1" dirty="0" smtClean="0">
                <a:solidFill>
                  <a:srgbClr val="FFFFFF"/>
                </a:solidFill>
              </a:rPr>
              <a:t>Hauptteil eines Organs od. Körperteils.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↑</a:t>
            </a:r>
            <a:r>
              <a:rPr lang="de-AT" sz="2400" baseline="30000" dirty="0" smtClean="0">
                <a:solidFill>
                  <a:srgbClr val="FFFFFF"/>
                </a:solidFill>
              </a:rPr>
              <a:t>2</a:t>
            </a:r>
            <a:r>
              <a:rPr lang="de-AT" sz="2400" dirty="0" smtClean="0">
                <a:solidFill>
                  <a:srgbClr val="FFFFFF"/>
                </a:solidFill>
              </a:rPr>
              <a:t>Korpus; </a:t>
            </a:r>
            <a:r>
              <a:rPr lang="de-AT" sz="2400" b="1" dirty="0" smtClean="0">
                <a:solidFill>
                  <a:srgbClr val="FFFFFF"/>
                </a:solidFill>
              </a:rPr>
              <a:t>Corpus Christi,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 [lat.] (kath. Kirche): </a:t>
            </a:r>
            <a:r>
              <a:rPr lang="de-AT" sz="2400" i="1" dirty="0" smtClean="0">
                <a:solidFill>
                  <a:srgbClr val="FFFFFF"/>
                </a:solidFill>
              </a:rPr>
              <a:t>der Leib Christi </a:t>
            </a:r>
            <a:r>
              <a:rPr lang="de-AT" sz="2400" dirty="0" smtClean="0">
                <a:solidFill>
                  <a:srgbClr val="FFFFFF"/>
                </a:solidFill>
              </a:rPr>
              <a:t>…; </a:t>
            </a:r>
            <a:r>
              <a:rPr lang="de-AT" sz="2400" b="1" dirty="0" smtClean="0">
                <a:solidFill>
                  <a:srgbClr val="FFFFFF"/>
                </a:solidFill>
              </a:rPr>
              <a:t>Corpus </a:t>
            </a:r>
            <a:r>
              <a:rPr lang="de-AT" sz="2400" b="1" dirty="0" err="1" smtClean="0">
                <a:solidFill>
                  <a:srgbClr val="FFFFFF"/>
                </a:solidFill>
              </a:rPr>
              <a:t>Delicti</a:t>
            </a:r>
            <a:r>
              <a:rPr lang="de-AT" sz="2400" b="1" dirty="0" smtClean="0">
                <a:solidFill>
                  <a:srgbClr val="FFFFFF"/>
                </a:solidFill>
              </a:rPr>
              <a:t>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-,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– [lat. = Gesamttatbestand eines Vergehens] (</a:t>
            </a:r>
            <a:r>
              <a:rPr lang="de-AT" sz="2400" dirty="0" err="1" smtClean="0">
                <a:solidFill>
                  <a:srgbClr val="FFFFFF"/>
                </a:solidFill>
              </a:rPr>
              <a:t>Rechtsspr</a:t>
            </a:r>
            <a:r>
              <a:rPr lang="de-AT" sz="2400" dirty="0" smtClean="0">
                <a:solidFill>
                  <a:srgbClr val="FFFFFF"/>
                </a:solidFill>
              </a:rPr>
              <a:t>.) …</a:t>
            </a:r>
            <a:r>
              <a:rPr lang="cs-CZ" sz="2400" dirty="0" smtClean="0">
                <a:solidFill>
                  <a:srgbClr val="FFFFFF"/>
                </a:solidFill>
              </a:rPr>
              <a:t>					</a:t>
            </a:r>
            <a:r>
              <a:rPr lang="cs-CZ" sz="1800" dirty="0" smtClean="0">
                <a:solidFill>
                  <a:srgbClr val="FFFFFF"/>
                </a:solidFill>
              </a:rPr>
              <a:t>(DUDEN </a:t>
            </a:r>
            <a:r>
              <a:rPr lang="cs-CZ" sz="1800" dirty="0" err="1" smtClean="0">
                <a:solidFill>
                  <a:srgbClr val="FFFFFF"/>
                </a:solidFill>
              </a:rPr>
              <a:t>Universalwb</a:t>
            </a:r>
            <a:r>
              <a:rPr lang="cs-CZ" sz="1800" dirty="0" smtClean="0">
                <a:solidFill>
                  <a:srgbClr val="FFFFFF"/>
                </a:solidFill>
              </a:rPr>
              <a:t>.(1996), 308)</a:t>
            </a:r>
          </a:p>
          <a:p>
            <a:pPr marL="0" indent="0">
              <a:buFontTx/>
              <a:buNone/>
              <a:defRPr/>
            </a:pPr>
            <a:endParaRPr lang="cs-CZ" sz="1800" dirty="0" smtClean="0">
              <a:solidFill>
                <a:srgbClr val="FFFFFF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vi-VN" sz="2400" dirty="0" smtClean="0">
                <a:solidFill>
                  <a:srgbClr val="FFFFFF"/>
                </a:solidFill>
              </a:rPr>
              <a:t>Cọr|pus Chrịs|ti,  </a:t>
            </a:r>
            <a:r>
              <a:rPr lang="vi-VN" sz="2400" dirty="0" smtClean="0"/>
              <a:t>das</a:t>
            </a:r>
            <a:r>
              <a:rPr lang="vi-VN" sz="2400" dirty="0" smtClean="0">
                <a:solidFill>
                  <a:srgbClr val="FFFFFF"/>
                </a:solidFill>
              </a:rPr>
              <a:t>; - - [lat.] (kath. Kirche): Leib Christi als Altarsakrament.</a:t>
            </a:r>
            <a:r>
              <a:rPr lang="cs-CZ" sz="2400" dirty="0" smtClean="0">
                <a:solidFill>
                  <a:srgbClr val="FFFFFF"/>
                </a:solidFill>
              </a:rPr>
              <a:t>	</a:t>
            </a: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© Duden – Deutsches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 Universalwörterbuch, 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6. Aufl. Mannheim 2006 [CD-ROM]. </a:t>
            </a:r>
          </a:p>
          <a:p>
            <a:pPr marL="0" indent="0" algn="r">
              <a:buFontTx/>
              <a:buNone/>
              <a:defRPr/>
            </a:pP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841</Words>
  <Application>Microsoft Office PowerPoint</Application>
  <PresentationFormat>Předvádění na obrazovce (4:3)</PresentationFormat>
  <Paragraphs>141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7" baseType="lpstr">
      <vt:lpstr>MS Mincho</vt:lpstr>
      <vt:lpstr>MS PGothic</vt:lpstr>
      <vt:lpstr>Arial</vt:lpstr>
      <vt:lpstr>Arial Black</vt:lpstr>
      <vt:lpstr>Arial Narrow</vt:lpstr>
      <vt:lpstr>Palatino Linotype</vt:lpstr>
      <vt:lpstr>SFRM1000</vt:lpstr>
      <vt:lpstr>Tahoma</vt:lpstr>
      <vt:lpstr>Times New Roman</vt:lpstr>
      <vt:lpstr>Wingdings</vt:lpstr>
      <vt:lpstr>Default Design</vt:lpstr>
      <vt:lpstr>1_Default Design</vt:lpstr>
      <vt:lpstr>(Möglichkeiten der) Korpusanalyse Tomáš Káňa</vt:lpstr>
      <vt:lpstr>Wo ist unser gemeinsamer Ausgangspunkt?</vt:lpstr>
      <vt:lpstr>Die Sprache</vt:lpstr>
      <vt:lpstr>Über die Sprache</vt:lpstr>
      <vt:lpstr>Was machen Sie…</vt:lpstr>
      <vt:lpstr>Prezentace aplikace PowerPoint</vt:lpstr>
      <vt:lpstr>Natürliche Sprache:</vt:lpstr>
      <vt:lpstr>Natürliche Sprache</vt:lpstr>
      <vt:lpstr>Corpus/ Korpus</vt:lpstr>
      <vt:lpstr>Korpus/ Corpus</vt:lpstr>
      <vt:lpstr>Prezentace aplikace PowerPoint</vt:lpstr>
      <vt:lpstr>(Sprach-)Korpus/Corpus Definition</vt:lpstr>
      <vt:lpstr>Korpuslinguistik</vt:lpstr>
      <vt:lpstr>Concordancer</vt:lpstr>
      <vt:lpstr>Zur Diskussion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K(C)orpuslinguistik - eine übersehene Herausforderung für den Deutschunterricht</dc:title>
  <dc:creator>Brigitte Sorger</dc:creator>
  <cp:lastModifiedBy>Tomas</cp:lastModifiedBy>
  <cp:revision>184</cp:revision>
  <dcterms:created xsi:type="dcterms:W3CDTF">2005-07-08T07:22:02Z</dcterms:created>
  <dcterms:modified xsi:type="dcterms:W3CDTF">2015-10-07T20:55:13Z</dcterms:modified>
</cp:coreProperties>
</file>