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FC1CC-AF5A-4BC0-990A-653B9B4D3B85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32E23-5486-4CC6-A55C-EE23E73E4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755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A49846D-15E2-4AB3-8FD6-FF81C7313CB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D3F74FA-B426-48A1-884F-7B7D881AF70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85FD0E6-2008-4E73-9DFB-D88F0DEAFFF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583548B-9BD9-4309-A2CA-439FEB8DEB2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C9B574A-9342-48CD-9F5C-C63CBB103DE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809C6A2-2F80-467C-A707-B09F6BA334E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63AC33B-1A7E-46BD-8A98-8EF0D9848FB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274E725-CA64-4146-98D9-9879289D3E0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C90983F-003B-4F63-A1AD-FBA85694B53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970331A-B30F-4C71-8954-1863EF532CC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EBFFD84-43E3-427D-9EDD-C4F1C7F60B8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16D64F25-CEA4-403E-96B5-99162FEC6FE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>
                <a:solidFill>
                  <a:srgbClr val="FFFFFF"/>
                </a:solidFill>
                <a:latin typeface="Arial Black" pitchFamily="34" charset="0"/>
              </a:rPr>
              <a:t>Übungsbeispiele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cs-CZ" sz="4400" dirty="0" err="1" smtClean="0">
                <a:solidFill>
                  <a:srgbClr val="FFFFFF"/>
                </a:solidFill>
                <a:latin typeface="Arial Black" pitchFamily="34" charset="0"/>
                <a:ea typeface="+mj-ea"/>
                <a:cs typeface="+mj-cs"/>
              </a:rPr>
              <a:t>Wortschatz</a:t>
            </a:r>
            <a:endParaRPr lang="cs-CZ" sz="4400" dirty="0" smtClean="0">
              <a:solidFill>
                <a:srgbClr val="FFFFFF"/>
              </a:solidFill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810000" cy="1371600"/>
          </a:xfrm>
        </p:spPr>
        <p:txBody>
          <a:bodyPr/>
          <a:lstStyle/>
          <a:p>
            <a:r>
              <a:rPr lang="en-US" sz="30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1. Determinant: [Regen*]</a:t>
            </a:r>
            <a:endParaRPr lang="cs-CZ" sz="3000" b="1" smtClean="0">
              <a:solidFill>
                <a:srgbClr val="FFFFFF"/>
              </a:solidFill>
              <a:latin typeface="Tahoma" pitchFamily="34" charset="0"/>
              <a:ea typeface="ＭＳ Ｐゴシック" charset="-128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81150"/>
            <a:ext cx="325755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581150"/>
            <a:ext cx="325755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029200" y="304800"/>
            <a:ext cx="373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000" b="1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Basis:</a:t>
            </a:r>
          </a:p>
          <a:p>
            <a:pPr algn="ctr" eaLnBrk="0" hangingPunct="0"/>
            <a:r>
              <a:rPr lang="en-US" sz="3000" b="1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 [*f</a:t>
            </a:r>
            <a:r>
              <a:rPr lang="de-AT" sz="3000" b="1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älle]</a:t>
            </a:r>
            <a:endParaRPr lang="cs-CZ" sz="3000" b="1">
              <a:solidFill>
                <a:srgbClr val="FFFFFF"/>
              </a:solidFill>
              <a:latin typeface="Tahoma" pitchFamily="34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de-AT" altLang="ja-JP" sz="2800" b="1" u="sng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Übungen – Wortbildung</a:t>
            </a:r>
            <a:r>
              <a:rPr lang="cs-CZ" altLang="ja-JP" sz="2800" b="1" u="sng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cs-CZ" altLang="ja-JP" sz="2800" b="1" u="sng" dirty="0" err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kontrastiv</a:t>
            </a:r>
            <a:endParaRPr lang="cs-CZ" sz="3600" b="1" u="sng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534400" cy="6096000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i="1" smtClean="0">
                <a:ea typeface="MS Mincho" pitchFamily="49" charset="-128"/>
              </a:rPr>
              <a:t>Setzen Sie passende Diminutivformen ein, falls dies möglich ist. </a:t>
            </a: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"Wir sind doch schon fertig, Danny. Oder war das </a:t>
            </a:r>
            <a:r>
              <a:rPr lang="de-AT" sz="2100" b="1" smtClean="0">
                <a:solidFill>
                  <a:srgbClr val="FFFFFF"/>
                </a:solidFill>
                <a:ea typeface="MS Mincho" pitchFamily="49" charset="-128"/>
              </a:rPr>
              <a:t>..................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? " (</a:t>
            </a:r>
            <a:r>
              <a:rPr lang="de-AT" sz="2100" b="1" smtClean="0">
                <a:ea typeface="MS Mincho" pitchFamily="49" charset="-128"/>
              </a:rPr>
              <a:t>Albert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)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"My už jsme hotoví, Danny. Nebo to byl </a:t>
            </a:r>
            <a:r>
              <a:rPr lang="de-AT" sz="2100" b="1" i="1" smtClean="0">
                <a:ea typeface="MS Mincho" pitchFamily="49" charset="-128"/>
              </a:rPr>
              <a:t>Bertík</a:t>
            </a: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?" 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--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"Hier, mein </a:t>
            </a:r>
            <a:r>
              <a:rPr lang="de-AT" sz="2100" b="1" smtClean="0">
                <a:solidFill>
                  <a:srgbClr val="FFFFFF"/>
                </a:solidFill>
                <a:ea typeface="MS Mincho" pitchFamily="49" charset="-128"/>
              </a:rPr>
              <a:t>..................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 (</a:t>
            </a:r>
            <a:r>
              <a:rPr lang="de-AT" sz="2100" b="1" smtClean="0">
                <a:ea typeface="MS Mincho" pitchFamily="49" charset="-128"/>
              </a:rPr>
              <a:t>Tochter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), fühle ich mich am besten. Sogar sterben möchte ich hier." 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"Tady já,</a:t>
            </a:r>
            <a:r>
              <a:rPr lang="de-AT" sz="2100" i="1" smtClean="0">
                <a:ea typeface="MS Mincho" pitchFamily="49" charset="-128"/>
              </a:rPr>
              <a:t> </a:t>
            </a:r>
            <a:r>
              <a:rPr lang="de-AT" sz="2100" b="1" i="1" smtClean="0">
                <a:ea typeface="MS Mincho" pitchFamily="49" charset="-128"/>
              </a:rPr>
              <a:t>cérečko</a:t>
            </a: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, mám sa najlepší. Aj umřít bych tu chtěl."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--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Ehe ich aber darauf zu sprechen komme, möchte ich die verehrte Frau Bednarek bitten, mir ein </a:t>
            </a:r>
            <a:r>
              <a:rPr lang="de-AT" sz="2100" b="1" smtClean="0">
                <a:solidFill>
                  <a:srgbClr val="FFFFFF"/>
                </a:solidFill>
                <a:ea typeface="MS Mincho" pitchFamily="49" charset="-128"/>
              </a:rPr>
              <a:t>..................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 (</a:t>
            </a:r>
            <a:r>
              <a:rPr lang="de-AT" sz="2100" b="1" smtClean="0">
                <a:ea typeface="MS Mincho" pitchFamily="49" charset="-128"/>
              </a:rPr>
              <a:t>Glas</a:t>
            </a:r>
            <a:r>
              <a:rPr lang="de-AT" sz="2100" smtClean="0">
                <a:ea typeface="MS Mincho" pitchFamily="49" charset="-128"/>
              </a:rPr>
              <a:t>, österr.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) mit Gespritztem zu bringen, weißen natürlich. 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Ale než se do toho pustím, požádal bych ctěnou Frau Bednarek, aby mi přinesla </a:t>
            </a:r>
            <a:r>
              <a:rPr lang="de-AT" sz="2100" b="1" i="1" smtClean="0">
                <a:ea typeface="MS Mincho" pitchFamily="49" charset="-128"/>
              </a:rPr>
              <a:t>sklenku</a:t>
            </a:r>
            <a:r>
              <a:rPr lang="de-AT" sz="2100" b="1" i="1" smtClean="0">
                <a:solidFill>
                  <a:srgbClr val="FFFFFF"/>
                </a:solidFill>
                <a:ea typeface="MS Mincho" pitchFamily="49" charset="-128"/>
              </a:rPr>
              <a:t> </a:t>
            </a: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vinného střiku, bílého samozřejmě.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--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Geruhten Sie gut zu </a:t>
            </a:r>
            <a:r>
              <a:rPr lang="de-AT" sz="2100" b="1" smtClean="0">
                <a:solidFill>
                  <a:srgbClr val="FFFFFF"/>
                </a:solidFill>
                <a:ea typeface="MS Mincho" pitchFamily="49" charset="-128"/>
              </a:rPr>
              <a:t>..................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 (</a:t>
            </a:r>
            <a:r>
              <a:rPr lang="de-AT" sz="2100" b="1" smtClean="0">
                <a:ea typeface="MS Mincho" pitchFamily="49" charset="-128"/>
              </a:rPr>
              <a:t>schlafen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)?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Ráčil jste </a:t>
            </a:r>
            <a:r>
              <a:rPr lang="de-AT" sz="2100" b="1" i="1" smtClean="0">
                <a:ea typeface="MS Mincho" pitchFamily="49" charset="-128"/>
              </a:rPr>
              <a:t>spinkat</a:t>
            </a: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, že? 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--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DAS MÄDCHEN LINKS: Schau </a:t>
            </a:r>
            <a:r>
              <a:rPr lang="de-AT" sz="2100" b="1" smtClean="0">
                <a:solidFill>
                  <a:srgbClr val="FFFFFF"/>
                </a:solidFill>
                <a:ea typeface="MS Mincho" pitchFamily="49" charset="-128"/>
              </a:rPr>
              <a:t>..................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 (</a:t>
            </a:r>
            <a:r>
              <a:rPr lang="de-AT" sz="2100" b="1" i="1" smtClean="0">
                <a:ea typeface="MS Mincho" pitchFamily="49" charset="-128"/>
              </a:rPr>
              <a:t>beliebige Anrede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), nimm's nicht so genau!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DĚVČE VLEVO: Hleď, </a:t>
            </a:r>
            <a:r>
              <a:rPr lang="de-AT" sz="2100" i="1" smtClean="0">
                <a:ea typeface="MS Mincho" pitchFamily="49" charset="-128"/>
              </a:rPr>
              <a:t>broučku</a:t>
            </a: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, nebuď přísný tak! </a:t>
            </a:r>
          </a:p>
          <a:p>
            <a:pPr marL="0" indent="0" algn="just">
              <a:lnSpc>
                <a:spcPct val="80000"/>
              </a:lnSpc>
              <a:buFontTx/>
              <a:buNone/>
            </a:pPr>
            <a:endParaRPr lang="cs-CZ" sz="2100" i="1" smtClean="0">
              <a:solidFill>
                <a:srgbClr val="FFFFFF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cs-CZ" b="1" u="sng" smtClean="0">
                <a:solidFill>
                  <a:srgbClr val="FFFFCC"/>
                </a:solidFill>
                <a:latin typeface="Tahoma" pitchFamily="34" charset="0"/>
              </a:rPr>
              <a:t>ÜBUNGEN</a:t>
            </a:r>
            <a:r>
              <a:rPr lang="cs-CZ" b="1" smtClean="0">
                <a:solidFill>
                  <a:srgbClr val="FFFFCC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AT" sz="2400" b="1" u="sng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Varianten/ reg. Tautonyma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[Matura] -  [Abitur] - [Maturität]</a:t>
            </a:r>
            <a:endParaRPr lang="de-AT" smtClean="0"/>
          </a:p>
          <a:p>
            <a:pPr>
              <a:lnSpc>
                <a:spcPct val="90000"/>
              </a:lnSpc>
            </a:pPr>
            <a:r>
              <a:rPr lang="cs-CZ" sz="2400" b="1" u="sng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semantisch nahe Wörter/ partielle Synonyme </a:t>
            </a:r>
            <a:endParaRPr lang="en-US" sz="2400" b="1" u="sng" smtClean="0">
              <a:solidFill>
                <a:srgbClr val="FFFFFF"/>
              </a:solidFill>
              <a:latin typeface="Tahoma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smtClean="0"/>
              <a:t>[schleppen] oder [ziehen]</a:t>
            </a:r>
            <a:endParaRPr lang="cs-CZ" smtClean="0"/>
          </a:p>
          <a:p>
            <a:pPr>
              <a:lnSpc>
                <a:spcPct val="90000"/>
              </a:lnSpc>
            </a:pPr>
            <a:r>
              <a:rPr lang="cs-CZ" sz="2400" b="1" u="sng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Paronyma</a:t>
            </a:r>
            <a:endParaRPr lang="en-US" sz="2400" b="1" u="sng" smtClean="0">
              <a:solidFill>
                <a:srgbClr val="FFFFFF"/>
              </a:solidFill>
              <a:latin typeface="Tahoma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smtClean="0"/>
              <a:t>[drucken] oder [dr</a:t>
            </a:r>
            <a:r>
              <a:rPr lang="de-AT" smtClean="0"/>
              <a:t>ücken</a:t>
            </a:r>
            <a:r>
              <a:rPr lang="en-US" smtClean="0"/>
              <a:t>]</a:t>
            </a:r>
          </a:p>
          <a:p>
            <a:pPr>
              <a:lnSpc>
                <a:spcPct val="90000"/>
              </a:lnSpc>
            </a:pPr>
            <a:r>
              <a:rPr lang="en-US" sz="2400" b="1" u="sng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Kollokationen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KWIC-Lücken</a:t>
            </a:r>
          </a:p>
          <a:p>
            <a:pPr>
              <a:lnSpc>
                <a:spcPct val="90000"/>
              </a:lnSpc>
            </a:pPr>
            <a:r>
              <a:rPr lang="de-AT" sz="2400" b="1" u="sng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Wortbildung</a:t>
            </a:r>
          </a:p>
          <a:p>
            <a:pPr lvl="1">
              <a:lnSpc>
                <a:spcPct val="90000"/>
              </a:lnSpc>
            </a:pPr>
            <a:r>
              <a:rPr lang="de-AT" smtClean="0"/>
              <a:t>Pluralformen, präfigierte Verben, Diminutiva...</a:t>
            </a:r>
          </a:p>
          <a:p>
            <a:pPr>
              <a:lnSpc>
                <a:spcPct val="90000"/>
              </a:lnSpc>
            </a:pPr>
            <a:endParaRPr lang="cs-CZ" smtClean="0"/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-5105400" y="823913"/>
            <a:ext cx="164957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40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MMM                  </a:t>
            </a:r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Wie ich meine  </a:t>
            </a:r>
            <a:r>
              <a:rPr lang="cs-CZ" sz="2400">
                <a:solidFill>
                  <a:srgbClr val="66FF33"/>
                </a:solidFill>
                <a:latin typeface="Courier New" pitchFamily="49" charset="0"/>
              </a:rPr>
              <a:t>   </a:t>
            </a:r>
            <a:r>
              <a:rPr lang="de-DE" sz="2400" b="1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Brot</a:t>
            </a:r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2400" b="1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und</a:t>
            </a:r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2400" b="1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Spiele</a:t>
            </a:r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  Eine riesige Freß-und</a:t>
            </a:r>
            <a:endParaRPr lang="de-DE" sz="2400">
              <a:solidFill>
                <a:srgbClr val="66FF33"/>
              </a:solidFill>
              <a:latin typeface="Times New Roman" pitchFamily="18" charset="0"/>
              <a:ea typeface="MS Mincho" pitchFamily="49" charset="-128"/>
            </a:endParaRPr>
          </a:p>
          <a:p>
            <a:pPr algn="ctr" eaLnBrk="0" hangingPunct="0"/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MMM    einer modernen Version von</a:t>
            </a:r>
            <a:r>
              <a:rPr lang="cs-CZ" sz="2400">
                <a:solidFill>
                  <a:srgbClr val="66FF33"/>
                </a:solidFill>
                <a:latin typeface="Courier New" pitchFamily="49" charset="0"/>
              </a:rPr>
              <a:t> </a:t>
            </a:r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„</a:t>
            </a:r>
            <a:r>
              <a:rPr lang="cs-CZ" sz="2400">
                <a:solidFill>
                  <a:srgbClr val="66FF33"/>
                </a:solidFill>
                <a:latin typeface="Courier New" pitchFamily="49" charset="0"/>
              </a:rPr>
              <a:t> </a:t>
            </a:r>
            <a:r>
              <a:rPr lang="de-DE" sz="2400" b="1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Brot</a:t>
            </a:r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2400" b="1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und</a:t>
            </a:r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2400" b="1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Spiele</a:t>
            </a:r>
            <a:r>
              <a:rPr lang="cs-CZ" sz="2400" b="1">
                <a:solidFill>
                  <a:srgbClr val="66FF33"/>
                </a:solidFill>
                <a:latin typeface="Courier New" pitchFamily="49" charset="0"/>
              </a:rPr>
              <a:t> </a:t>
            </a:r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" die Wettkämpfe im</a:t>
            </a:r>
            <a:endParaRPr lang="de-DE" sz="2400">
              <a:solidFill>
                <a:srgbClr val="66FF33"/>
              </a:solidFill>
              <a:latin typeface="Times New Roman" pitchFamily="18" charset="0"/>
              <a:ea typeface="MS Mincho" pitchFamily="49" charset="-128"/>
            </a:endParaRPr>
          </a:p>
          <a:p>
            <a:pPr algn="ctr" eaLnBrk="0" hangingPunct="0"/>
            <a:endParaRPr lang="cs-CZ" sz="2400">
              <a:solidFill>
                <a:srgbClr val="66FF33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autoUpdateAnimBg="0"/>
      <p:bldP spid="12595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de-AT" sz="3600" b="1" u="sng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Varianten/ reg. Tautonyma</a:t>
            </a:r>
            <a:endParaRPr lang="cs-CZ" sz="3600" b="1" u="sng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085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952500"/>
            <a:ext cx="8458200" cy="2933700"/>
          </a:xfrm>
        </p:spPr>
        <p:txBody>
          <a:bodyPr/>
          <a:lstStyle/>
          <a:p>
            <a:pPr marL="0" indent="0">
              <a:buFontTx/>
              <a:buNone/>
            </a:pPr>
            <a:endParaRPr lang="cs-CZ" altLang="ja-JP" sz="2000" b="1" u="sng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de-AT" altLang="ja-JP" sz="20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Welche Merkmale weisen die Texte auf, in denen die folgenden Wörter vorkommen?</a:t>
            </a:r>
          </a:p>
          <a:p>
            <a:pPr marL="763588" lvl="1"/>
            <a:r>
              <a:rPr lang="en-US" sz="2400" smtClean="0">
                <a:ea typeface="ＭＳ Ｐゴシック" charset="-128"/>
                <a:cs typeface="Times New Roman" pitchFamily="18" charset="0"/>
              </a:rPr>
              <a:t>[Matura]   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	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[Abitur] 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	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 [Maturität]</a:t>
            </a:r>
            <a:endParaRPr lang="de-AT" sz="2400" smtClean="0">
              <a:ea typeface="ＭＳ Ｐゴシック" charset="-128"/>
              <a:cs typeface="Times New Roman" pitchFamily="18" charset="0"/>
            </a:endParaRPr>
          </a:p>
          <a:p>
            <a:pPr marL="763588" lvl="1">
              <a:buFontTx/>
              <a:buNone/>
            </a:pPr>
            <a:r>
              <a:rPr lang="cs-CZ" altLang="ja-JP" sz="2400" smtClean="0">
                <a:ea typeface="ＭＳ Ｐゴシック" charset="-128"/>
                <a:cs typeface="Times New Roman" pitchFamily="18" charset="0"/>
              </a:rPr>
              <a:t>	</a:t>
            </a:r>
            <a:r>
              <a:rPr lang="de-AT" altLang="ja-JP" sz="2400" smtClean="0">
                <a:ea typeface="ＭＳ Ｐゴシック" charset="-128"/>
                <a:cs typeface="Times New Roman" pitchFamily="18" charset="0"/>
              </a:rPr>
              <a:t>7356</a:t>
            </a:r>
            <a:r>
              <a:rPr lang="cs-CZ" altLang="ja-JP" sz="2400" smtClean="0">
                <a:ea typeface="ＭＳ Ｐゴシック" charset="-128"/>
                <a:cs typeface="Times New Roman" pitchFamily="18" charset="0"/>
              </a:rPr>
              <a:t> 	 	</a:t>
            </a:r>
            <a:r>
              <a:rPr lang="de-AT" altLang="ja-JP" sz="2400" smtClean="0">
                <a:ea typeface="ＭＳ Ｐゴシック" charset="-128"/>
                <a:cs typeface="Times New Roman" pitchFamily="18" charset="0"/>
              </a:rPr>
              <a:t>8195</a:t>
            </a:r>
            <a:r>
              <a:rPr lang="cs-CZ" altLang="ja-JP" sz="2400" smtClean="0">
                <a:ea typeface="ＭＳ Ｐゴシック" charset="-128"/>
                <a:cs typeface="Times New Roman" pitchFamily="18" charset="0"/>
              </a:rPr>
              <a:t> 		171</a:t>
            </a:r>
            <a:endParaRPr lang="de-AT" altLang="ja-JP" sz="2400" smtClean="0">
              <a:ea typeface="ＭＳ Ｐゴシック" charset="-128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en-US" altLang="ja-JP" sz="2400" smtClean="0">
              <a:ea typeface="ＭＳ Ｐゴシック" charset="-128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cs-CZ" altLang="ja-JP" sz="20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W</a:t>
            </a:r>
            <a:r>
              <a:rPr lang="de-AT" altLang="ja-JP" sz="20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elche</a:t>
            </a:r>
            <a:r>
              <a:rPr lang="cs-CZ" altLang="ja-JP" sz="20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s</a:t>
            </a:r>
            <a:r>
              <a:rPr lang="de-AT" altLang="ja-JP" sz="20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cs-CZ" altLang="ja-JP" sz="20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Wort ist im Deutschen üblicher?</a:t>
            </a:r>
            <a:endParaRPr lang="de-AT" altLang="ja-JP" sz="2000" i="1" smtClean="0">
              <a:ea typeface="ＭＳ Ｐゴシック" charset="-128"/>
              <a:cs typeface="Times New Roman" pitchFamily="18" charset="0"/>
            </a:endParaRPr>
          </a:p>
          <a:p>
            <a:pPr marL="763588" lvl="1"/>
            <a:r>
              <a:rPr lang="en-US" sz="2400" smtClean="0">
                <a:ea typeface="ＭＳ Ｐゴシック" charset="-128"/>
                <a:cs typeface="Times New Roman" pitchFamily="18" charset="0"/>
              </a:rPr>
              <a:t>[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Gehweg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]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	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[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Gehsteig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]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	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[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Bürgersteig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]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 	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[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Trottoir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]</a:t>
            </a:r>
            <a:endParaRPr lang="cs-CZ" sz="2400" smtClean="0">
              <a:ea typeface="ＭＳ Ｐゴシック" charset="-128"/>
              <a:cs typeface="Times New Roman" pitchFamily="18" charset="0"/>
            </a:endParaRPr>
          </a:p>
          <a:p>
            <a:pPr marL="763588" lvl="1">
              <a:buFontTx/>
              <a:buNone/>
            </a:pPr>
            <a:endParaRPr lang="de-AT" sz="2400" smtClean="0">
              <a:ea typeface="ＭＳ Ｐゴシック" charset="-128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cs-CZ" altLang="ja-JP" sz="2000" i="1" smtClean="0">
              <a:ea typeface="ＭＳ Ｐゴシック" charset="-128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cs-CZ" altLang="ja-JP" sz="2000" i="1" smtClean="0">
              <a:ea typeface="ＭＳ Ｐゴシック" charset="-128"/>
              <a:cs typeface="Times New Roman" pitchFamily="18" charset="0"/>
            </a:endParaRPr>
          </a:p>
          <a:p>
            <a:pPr marL="0" indent="0" algn="r">
              <a:buFontTx/>
              <a:buNone/>
            </a:pPr>
            <a:endParaRPr lang="de-AT" altLang="ja-JP" sz="2000" i="1" smtClean="0">
              <a:ea typeface="ＭＳ Ｐゴシック" charset="-128"/>
              <a:cs typeface="Times New Roman" pitchFamily="18" charset="0"/>
            </a:endParaRPr>
          </a:p>
          <a:p>
            <a:pPr marL="0" indent="0" algn="r">
              <a:buFontTx/>
              <a:buNone/>
            </a:pPr>
            <a:endParaRPr lang="de-AT" altLang="ja-JP" sz="2000" i="1" smtClean="0">
              <a:ea typeface="ＭＳ Ｐゴシック" charset="-128"/>
              <a:cs typeface="Times New Roman" pitchFamily="18" charset="0"/>
            </a:endParaRPr>
          </a:p>
          <a:p>
            <a:pPr marL="0" indent="0" algn="r">
              <a:buFontTx/>
              <a:buNone/>
            </a:pPr>
            <a:endParaRPr lang="de-AT" altLang="ja-JP" sz="2000" i="1" smtClean="0">
              <a:ea typeface="ＭＳ Ｐゴシック" charset="-128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de-AT" altLang="ja-JP" sz="2000" i="1" smtClean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08548" name="Text Box 1028"/>
          <p:cNvSpPr txBox="1">
            <a:spLocks noChangeArrowheads="1"/>
          </p:cNvSpPr>
          <p:nvPr/>
        </p:nvSpPr>
        <p:spPr bwMode="auto">
          <a:xfrm>
            <a:off x="609600" y="4267200"/>
            <a:ext cx="81534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>
                <a:solidFill>
                  <a:srgbClr val="FFFFFF"/>
                </a:solidFill>
                <a:latin typeface="Times New Roman" pitchFamily="18" charset="0"/>
              </a:rPr>
              <a:t>1.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 [&amp;</a:t>
            </a:r>
            <a:r>
              <a:rPr lang="cs-CZ" sz="3200">
                <a:solidFill>
                  <a:srgbClr val="000000"/>
                </a:solidFill>
                <a:latin typeface="Times New Roman" pitchFamily="18" charset="0"/>
              </a:rPr>
              <a:t>Gehweg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] </a:t>
            </a:r>
            <a:r>
              <a:rPr lang="cs-CZ" sz="320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[&amp;</a:t>
            </a:r>
            <a:r>
              <a:rPr lang="cs-CZ" sz="3200">
                <a:solidFill>
                  <a:srgbClr val="000000"/>
                </a:solidFill>
                <a:latin typeface="Times New Roman" pitchFamily="18" charset="0"/>
              </a:rPr>
              <a:t>Gehsteig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] 	 	</a:t>
            </a:r>
          </a:p>
          <a:p>
            <a:pPr eaLnBrk="0" hangingPunct="0"/>
            <a:r>
              <a:rPr lang="cs-CZ" sz="3200">
                <a:solidFill>
                  <a:srgbClr val="000000"/>
                </a:solidFill>
                <a:latin typeface="Times New Roman" pitchFamily="18" charset="0"/>
              </a:rPr>
              <a:t>	    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5.431</a:t>
            </a:r>
            <a:r>
              <a:rPr lang="cs-CZ" sz="3200">
                <a:solidFill>
                  <a:srgbClr val="000000"/>
                </a:solidFill>
                <a:latin typeface="Times New Roman" pitchFamily="18" charset="0"/>
              </a:rPr>
              <a:t> 		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5.416</a:t>
            </a:r>
          </a:p>
          <a:p>
            <a:pPr eaLnBrk="0" hangingPunct="0"/>
            <a:r>
              <a:rPr lang="cs-CZ" sz="3200">
                <a:solidFill>
                  <a:srgbClr val="FFFFFF"/>
                </a:solidFill>
                <a:latin typeface="Times New Roman" pitchFamily="18" charset="0"/>
              </a:rPr>
              <a:t>2</a:t>
            </a:r>
            <a:r>
              <a:rPr lang="en-US" sz="3200">
                <a:solidFill>
                  <a:srgbClr val="FFFFFF"/>
                </a:solidFill>
                <a:latin typeface="Times New Roman" pitchFamily="18" charset="0"/>
              </a:rPr>
              <a:t>.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 [&amp;</a:t>
            </a:r>
            <a:r>
              <a:rPr lang="cs-CZ" sz="3200">
                <a:solidFill>
                  <a:srgbClr val="000000"/>
                </a:solidFill>
                <a:latin typeface="Times New Roman" pitchFamily="18" charset="0"/>
              </a:rPr>
              <a:t>Trottoir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] 		3.277</a:t>
            </a:r>
          </a:p>
          <a:p>
            <a:pPr eaLnBrk="0" hangingPunct="0"/>
            <a:r>
              <a:rPr lang="cs-CZ" sz="3200">
                <a:solidFill>
                  <a:srgbClr val="FFFFFF"/>
                </a:solidFill>
                <a:latin typeface="Times New Roman" pitchFamily="18" charset="0"/>
              </a:rPr>
              <a:t>3</a:t>
            </a:r>
            <a:r>
              <a:rPr lang="en-US" sz="3200">
                <a:solidFill>
                  <a:srgbClr val="FFFFFF"/>
                </a:solidFill>
                <a:latin typeface="Times New Roman" pitchFamily="18" charset="0"/>
              </a:rPr>
              <a:t>.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 [&amp;</a:t>
            </a:r>
            <a:r>
              <a:rPr lang="cs-CZ" sz="3200">
                <a:solidFill>
                  <a:srgbClr val="000000"/>
                </a:solidFill>
                <a:latin typeface="Times New Roman" pitchFamily="18" charset="0"/>
              </a:rPr>
              <a:t>Bürgersteig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] 	2.645</a:t>
            </a:r>
            <a:r>
              <a:rPr lang="cs-CZ" sz="3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utoUpdateAnimBg="0"/>
      <p:bldP spid="10854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02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28003" name="Rectangle 1027"/>
          <p:cNvSpPr>
            <a:spLocks noChangeArrowheads="1"/>
          </p:cNvSpPr>
          <p:nvPr/>
        </p:nvSpPr>
        <p:spPr bwMode="auto">
          <a:xfrm>
            <a:off x="4152900" y="1295400"/>
            <a:ext cx="838200" cy="40386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cs-CZ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4355976" y="980728"/>
            <a:ext cx="720080" cy="424731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b="1" smtClean="0">
                <a:solidFill>
                  <a:srgbClr val="FFFFFF"/>
                </a:solidFill>
                <a:latin typeface="Tahoma" pitchFamily="34" charset="0"/>
              </a:rPr>
              <a:t>Was fehlt hier?</a:t>
            </a:r>
            <a:endParaRPr lang="cs-CZ" b="1" smtClean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r>
              <a:rPr lang="de-DE" sz="28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de-DE" sz="2800" dirty="0" smtClean="0"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E97 avanciert ist: "Berger ist kein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.........."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 Ein neuer Dirigent für den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E97         Er sei ganz einfach ein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..........,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der nur Softhockey zulasse,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E97   aus der SVP als ewiggestriges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verspottet werden. Und für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E99  beispielsweise Andy Möller als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".........."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bezeichneten. Das stimmt so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E99         ein Windei und dann ein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gemacht. Ich wurde nicht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E99 der Leinwand sieht. Er ist kein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wie die </a:t>
            </a:r>
            <a:r>
              <a:rPr lang="de-DE" sz="1500" dirty="0" err="1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Teeniestars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, sondern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E00      Aufklärer Roland Koch, als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"..........",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und jetzt tönt der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E00  Nordens bezichtigt hatten, ein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zu sein. Derartige Sorgen um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I97 Katholik und nimmt als einziger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".........."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vor den Sticheleien der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endParaRPr lang="cs-CZ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b="1" smtClean="0">
                <a:solidFill>
                  <a:srgbClr val="FFFFFF"/>
                </a:solidFill>
                <a:latin typeface="Tahoma" pitchFamily="34" charset="0"/>
              </a:rPr>
              <a:t>Was fehlt hier?</a:t>
            </a:r>
            <a:endParaRPr lang="cs-CZ" b="1" smtClean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marL="0" indent="0"/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A01 Nie spielt er die beleidigte </a:t>
            </a:r>
            <a:r>
              <a:rPr lang="de-DE" sz="19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</a:t>
            </a:r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, wenn ich </a:t>
            </a:r>
            <a:r>
              <a:rPr lang="cs-CZ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de-DE" sz="1700" dirty="0" err="1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wischendurch</a:t>
            </a:r>
            <a:endParaRPr lang="de-DE" sz="1700" dirty="0" smtClean="0">
              <a:solidFill>
                <a:srgbClr val="FFFFFF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/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A01 ein Koch Sauerkraut, Blut- und </a:t>
            </a:r>
            <a:r>
              <a:rPr lang="de-DE" sz="19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in dieser feinen Art </a:t>
            </a:r>
          </a:p>
          <a:p>
            <a:pPr marL="0" indent="0"/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A01      öffentlich «beleidigte </a:t>
            </a:r>
            <a:r>
              <a:rPr lang="de-DE" sz="19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», weil seine Mannen </a:t>
            </a:r>
          </a:p>
          <a:p>
            <a:pPr marL="0" indent="0"/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A01        Manchmal bleibt eine </a:t>
            </a:r>
            <a:r>
              <a:rPr lang="de-DE" sz="19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übrig  Zwei, drei so </a:t>
            </a:r>
          </a:p>
          <a:p>
            <a:pPr marL="0" indent="0"/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A01     Köstlichkeiten: von der </a:t>
            </a:r>
            <a:r>
              <a:rPr lang="de-DE" sz="19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7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über das spezielle</a:t>
            </a:r>
          </a:p>
          <a:p>
            <a:pPr marL="0" indent="0"/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V98 nicht angenehm" Die "beleidigte </a:t>
            </a:r>
            <a:r>
              <a:rPr lang="de-DE" sz="19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" werde er nicht spielen,</a:t>
            </a:r>
          </a:p>
          <a:p>
            <a:pPr marL="0" indent="0"/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E97      wie eine angestochene </a:t>
            </a:r>
            <a:r>
              <a:rPr lang="de-DE" sz="19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  Mozzarella </a:t>
            </a:r>
            <a:r>
              <a:rPr lang="de-DE" sz="1700" dirty="0" err="1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Sticks</a:t>
            </a:r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ai</a:t>
            </a:r>
          </a:p>
          <a:p>
            <a:pPr marL="0" indent="0"/>
            <a:endParaRPr lang="cs-CZ" sz="17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848600" cy="990600"/>
          </a:xfrm>
        </p:spPr>
        <p:txBody>
          <a:bodyPr/>
          <a:lstStyle/>
          <a:p>
            <a:r>
              <a:rPr lang="de-AT" altLang="ja-JP" sz="33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Übungen – Wortschatzarbeit</a:t>
            </a:r>
            <a:br>
              <a:rPr lang="de-AT" altLang="ja-JP" sz="33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</a:br>
            <a:r>
              <a:rPr lang="de-AT" altLang="ja-JP" sz="33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(Kollokationen)</a:t>
            </a:r>
            <a:endParaRPr lang="cs-CZ" sz="3300" b="1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4953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AT" altLang="ja-JP" sz="2200" i="1" smtClean="0">
                <a:ea typeface="ＭＳ Ｐゴシック" charset="-128"/>
                <a:cs typeface="Times New Roman" pitchFamily="18" charset="0"/>
              </a:rPr>
              <a:t>Ergänzen Sie: </a:t>
            </a:r>
            <a:r>
              <a:rPr lang="cs-CZ" altLang="ja-JP" sz="2200" b="1" smtClean="0">
                <a:solidFill>
                  <a:srgbClr val="FFFFFF"/>
                </a:solidFill>
                <a:ea typeface="MS Mincho" pitchFamily="49" charset="-128"/>
                <a:cs typeface="Times New Roman" pitchFamily="18" charset="0"/>
              </a:rPr>
              <a:t>Honig, beleidigte Leberwurst, Süppchen</a:t>
            </a:r>
            <a:r>
              <a:rPr lang="cs-CZ" altLang="ja-JP" sz="2200" b="1" smtClean="0">
                <a:ea typeface="MS Mincho" pitchFamily="49" charset="-128"/>
                <a:cs typeface="Times New Roman" pitchFamily="18" charset="0"/>
              </a:rPr>
              <a:t> </a:t>
            </a:r>
            <a:r>
              <a:rPr lang="cs-CZ" altLang="ja-JP" sz="2200" smtClean="0">
                <a:ea typeface="MS Mincho" pitchFamily="49" charset="-128"/>
                <a:cs typeface="Times New Roman" pitchFamily="18" charset="0"/>
              </a:rPr>
              <a:t>oder</a:t>
            </a:r>
            <a:r>
              <a:rPr lang="cs-CZ" altLang="ja-JP" sz="2200" b="1" smtClean="0">
                <a:ea typeface="MS Mincho" pitchFamily="49" charset="-128"/>
                <a:cs typeface="Times New Roman" pitchFamily="18" charset="0"/>
              </a:rPr>
              <a:t> </a:t>
            </a:r>
            <a:r>
              <a:rPr lang="cs-CZ" altLang="ja-JP" sz="2200" b="1" smtClean="0">
                <a:solidFill>
                  <a:srgbClr val="FFFFFF"/>
                </a:solidFill>
                <a:ea typeface="MS Mincho" pitchFamily="49" charset="-128"/>
                <a:cs typeface="Times New Roman" pitchFamily="18" charset="0"/>
              </a:rPr>
              <a:t>Weichei</a:t>
            </a:r>
            <a:endParaRPr lang="de-AT" altLang="ja-JP" sz="2200" b="1" smtClean="0">
              <a:solidFill>
                <a:srgbClr val="FFFFFF"/>
              </a:solidFill>
              <a:ea typeface="ＭＳ Ｐゴシック" charset="-128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en-US" altLang="ja-JP" sz="2200" smtClean="0">
              <a:ea typeface="MS Mincho" pitchFamily="49" charset="-128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altLang="ja-JP" sz="2200" smtClean="0">
                <a:ea typeface="MS Mincho" pitchFamily="49" charset="-128"/>
              </a:rPr>
              <a:t>"wie sich einige Länder hie und da irgendein vergessenes historisches </a:t>
            </a:r>
            <a:r>
              <a:rPr lang="cs-CZ" altLang="ja-JP" sz="2200" b="1" smtClean="0">
                <a:ea typeface="MS Mincho" pitchFamily="49" charset="-128"/>
              </a:rPr>
              <a:t>……………</a:t>
            </a:r>
            <a:r>
              <a:rPr lang="cs-CZ" altLang="ja-JP" sz="2200" smtClean="0">
                <a:ea typeface="MS Mincho" pitchFamily="49" charset="-128"/>
              </a:rPr>
              <a:t> </a:t>
            </a:r>
            <a:r>
              <a:rPr lang="cs-CZ" altLang="ja-JP" sz="2200" smtClean="0">
                <a:solidFill>
                  <a:srgbClr val="FFFFFF"/>
                </a:solidFill>
                <a:ea typeface="MS Mincho" pitchFamily="49" charset="-128"/>
              </a:rPr>
              <a:t>aufwärmen</a:t>
            </a:r>
            <a:r>
              <a:rPr lang="cs-CZ" altLang="ja-JP" sz="2200" smtClean="0">
                <a:ea typeface="MS Mincho" pitchFamily="49" charset="-128"/>
              </a:rPr>
              <a:t>".</a:t>
            </a:r>
            <a:r>
              <a:rPr lang="cs-CZ" altLang="ja-JP" sz="2200" smtClean="0">
                <a:solidFill>
                  <a:srgbClr val="FF0000"/>
                </a:solidFill>
                <a:ea typeface="MS Mincho" pitchFamily="49" charset="-128"/>
              </a:rPr>
              <a:t> </a:t>
            </a:r>
            <a:endParaRPr lang="de-AT" altLang="ja-JP" sz="2200" smtClean="0">
              <a:solidFill>
                <a:srgbClr val="FF0000"/>
              </a:solidFill>
              <a:ea typeface="MS Mincho" pitchFamily="49" charset="-128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AT" altLang="ja-JP" sz="2200" smtClean="0">
                <a:ea typeface="ＭＳ Ｐゴシック" charset="-128"/>
              </a:rPr>
              <a:t>--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altLang="ja-JP" sz="2200" smtClean="0">
                <a:ea typeface="MS Mincho" pitchFamily="49" charset="-128"/>
              </a:rPr>
              <a:t>„</a:t>
            </a:r>
            <a:r>
              <a:rPr lang="cs-CZ" altLang="ja-JP" sz="2200" smtClean="0">
                <a:solidFill>
                  <a:srgbClr val="FFFFFF"/>
                </a:solidFill>
                <a:ea typeface="MS Mincho" pitchFamily="49" charset="-128"/>
              </a:rPr>
              <a:t>Sei</a:t>
            </a:r>
            <a:r>
              <a:rPr lang="cs-CZ" altLang="ja-JP" sz="2200" smtClean="0">
                <a:ea typeface="MS Mincho" pitchFamily="49" charset="-128"/>
              </a:rPr>
              <a:t> kein </a:t>
            </a:r>
            <a:r>
              <a:rPr lang="cs-CZ" altLang="ja-JP" sz="2200" b="1" smtClean="0">
                <a:ea typeface="MS Mincho" pitchFamily="49" charset="-128"/>
              </a:rPr>
              <a:t>………..</a:t>
            </a:r>
            <a:r>
              <a:rPr lang="cs-CZ" altLang="ja-JP" sz="2200" smtClean="0">
                <a:ea typeface="MS Mincho" pitchFamily="49" charset="-128"/>
              </a:rPr>
              <a:t>,</a:t>
            </a:r>
            <a:r>
              <a:rPr lang="cs-CZ" altLang="ja-JP" sz="2200" smtClean="0">
                <a:solidFill>
                  <a:srgbClr val="FF0000"/>
                </a:solidFill>
                <a:ea typeface="MS Mincho" pitchFamily="49" charset="-128"/>
              </a:rPr>
              <a:t> </a:t>
            </a:r>
            <a:r>
              <a:rPr lang="cs-CZ" altLang="ja-JP" sz="2200" smtClean="0">
                <a:ea typeface="MS Mincho" pitchFamily="49" charset="-128"/>
              </a:rPr>
              <a:t>laß Dir nichts gefallen.“</a:t>
            </a:r>
            <a:endParaRPr lang="de-AT" altLang="ja-JP" sz="2200" smtClean="0">
              <a:ea typeface="ＭＳ Ｐゴシック" charset="-128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AT" altLang="ja-JP" sz="2200" smtClean="0">
                <a:ea typeface="ＭＳ Ｐゴシック" charset="-128"/>
              </a:rPr>
              <a:t>--</a:t>
            </a:r>
            <a:endParaRPr lang="en-GB" altLang="ja-JP" sz="2200" smtClean="0">
              <a:ea typeface="ＭＳ Ｐゴシック" charset="-128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altLang="ja-JP" sz="2200" smtClean="0">
                <a:ea typeface="MS Mincho" pitchFamily="49" charset="-128"/>
              </a:rPr>
              <a:t>"Ich werde nicht die </a:t>
            </a:r>
            <a:r>
              <a:rPr lang="cs-CZ" altLang="ja-JP" sz="2200" b="1" smtClean="0">
                <a:ea typeface="MS Mincho" pitchFamily="49" charset="-128"/>
              </a:rPr>
              <a:t>………………………..</a:t>
            </a:r>
            <a:r>
              <a:rPr lang="cs-CZ" altLang="ja-JP" sz="2200" smtClean="0">
                <a:solidFill>
                  <a:srgbClr val="FF0000"/>
                </a:solidFill>
                <a:ea typeface="MS Mincho" pitchFamily="49" charset="-128"/>
              </a:rPr>
              <a:t> </a:t>
            </a:r>
            <a:r>
              <a:rPr lang="cs-CZ" altLang="ja-JP" sz="2200" smtClean="0">
                <a:solidFill>
                  <a:srgbClr val="FFFFFF"/>
                </a:solidFill>
                <a:ea typeface="MS Mincho" pitchFamily="49" charset="-128"/>
              </a:rPr>
              <a:t>spielen</a:t>
            </a:r>
            <a:r>
              <a:rPr lang="cs-CZ" altLang="ja-JP" sz="2200" smtClean="0">
                <a:ea typeface="MS Mincho" pitchFamily="49" charset="-128"/>
              </a:rPr>
              <a:t>, mich auch auf diesem Posten voll einsetzen. Aber ich will meinen alten Job zurückhaben. </a:t>
            </a:r>
            <a:endParaRPr lang="de-AT" altLang="ja-JP" sz="2200" smtClean="0">
              <a:ea typeface="MS Mincho" pitchFamily="49" charset="-128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AT" altLang="ja-JP" sz="2200" smtClean="0">
                <a:ea typeface="ＭＳ Ｐゴシック" charset="-128"/>
              </a:rPr>
              <a:t>--</a:t>
            </a:r>
            <a:endParaRPr lang="en-GB" altLang="ja-JP" sz="2200" smtClean="0">
              <a:ea typeface="ＭＳ Ｐゴシック" charset="-128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altLang="ja-JP" sz="2200" smtClean="0">
                <a:ea typeface="MS Mincho" pitchFamily="49" charset="-128"/>
              </a:rPr>
              <a:t>So wird er schnell herausfinden, was er von sich zu halten hat. Geschmeichelt oder </a:t>
            </a:r>
            <a:r>
              <a:rPr lang="cs-CZ" altLang="ja-JP" sz="2200" b="1" smtClean="0">
                <a:ea typeface="MS Mincho" pitchFamily="49" charset="-128"/>
              </a:rPr>
              <a:t>…………………………..</a:t>
            </a:r>
            <a:r>
              <a:rPr lang="cs-CZ" altLang="ja-JP" sz="2200" smtClean="0">
                <a:ea typeface="MS Mincho" pitchFamily="49" charset="-128"/>
              </a:rPr>
              <a:t> um den Bart </a:t>
            </a:r>
            <a:r>
              <a:rPr lang="cs-CZ" altLang="ja-JP" sz="2200" smtClean="0">
                <a:solidFill>
                  <a:srgbClr val="FFFFFF"/>
                </a:solidFill>
                <a:ea typeface="MS Mincho" pitchFamily="49" charset="-128"/>
              </a:rPr>
              <a:t>geschmiert</a:t>
            </a:r>
            <a:endParaRPr lang="de-AT" altLang="ja-JP" sz="2200" i="1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de-AT" altLang="ja-JP" sz="3600" b="1" u="sng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Übungen - Wortbildung</a:t>
            </a:r>
            <a:endParaRPr lang="cs-CZ" sz="3600" b="1" u="sng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01000" cy="5334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AT" sz="1800" i="1" smtClean="0">
                <a:ea typeface="MS Mincho" pitchFamily="49" charset="-128"/>
              </a:rPr>
              <a:t>Ergänzen Sie die Pluralformen mit diesen Basen</a:t>
            </a:r>
            <a:r>
              <a:rPr lang="de-AT" sz="1800" smtClean="0">
                <a:ea typeface="MS Mincho" pitchFamily="49" charset="-128"/>
              </a:rPr>
              <a:t>: -</a:t>
            </a:r>
            <a:r>
              <a:rPr lang="de-AT" sz="1800" b="1" smtClean="0">
                <a:ea typeface="MS Mincho" pitchFamily="49" charset="-128"/>
              </a:rPr>
              <a:t>fälle, -güsse, -köpfe, -stufen... </a:t>
            </a:r>
            <a:endParaRPr lang="de-AT" sz="1800" smtClean="0">
              <a:ea typeface="MS Mincho" pitchFamily="49" charset="-128"/>
            </a:endParaRP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RIO DE JANEIRO. Verheerende </a:t>
            </a:r>
            <a:r>
              <a:rPr lang="cs-CZ" sz="2000" b="1" smtClean="0">
                <a:solidFill>
                  <a:srgbClr val="FFFFFF"/>
                </a:solidFill>
                <a:ea typeface="MS Mincho" pitchFamily="49" charset="-128"/>
              </a:rPr>
              <a:t>Regen</a:t>
            </a:r>
            <a:r>
              <a:rPr lang="de-AT" sz="2000" b="1" smtClean="0">
                <a:solidFill>
                  <a:srgbClr val="000000"/>
                </a:solidFill>
                <a:ea typeface="MS Mincho" pitchFamily="49" charset="-128"/>
              </a:rPr>
              <a:t>...............</a:t>
            </a:r>
            <a:r>
              <a:rPr lang="de-AT" sz="2000" smtClean="0">
                <a:solidFill>
                  <a:srgbClr val="DAA520"/>
                </a:solidFill>
                <a:ea typeface="MS Mincho" pitchFamily="49" charset="-128"/>
              </a:rPr>
              <a:t> </a:t>
            </a: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haben in den brasilianischen Bundesstaaten Alagoas und Pernambuco bisher 56 Menschen das Leben gekostet.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--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Schließlich soll für jeden Geschmack und für alle </a:t>
            </a:r>
            <a:r>
              <a:rPr lang="cs-CZ" sz="2000" b="1" smtClean="0">
                <a:solidFill>
                  <a:srgbClr val="FFFFFF"/>
                </a:solidFill>
                <a:ea typeface="MS Mincho" pitchFamily="49" charset="-128"/>
              </a:rPr>
              <a:t>Alters</a:t>
            </a:r>
            <a:r>
              <a:rPr lang="de-AT" sz="2000" b="1" smtClean="0">
                <a:solidFill>
                  <a:srgbClr val="000000"/>
                </a:solidFill>
                <a:ea typeface="MS Mincho" pitchFamily="49" charset="-128"/>
              </a:rPr>
              <a:t>............... </a:t>
            </a: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etwas dabei sein. Mit der Konzeption hatte die Stadt die Sound of Frankfurt Veranstaltungs-GmbH beauftragt.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--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Die Umfrage des Verbandes zeigte: das Modell hat Mängel. Der Vorstand errechnete, dass es bei einer Realisierung unter den Gemeinden «mehr Pechvögel als </a:t>
            </a:r>
            <a:r>
              <a:rPr lang="cs-CZ" sz="2000" b="1" smtClean="0">
                <a:solidFill>
                  <a:srgbClr val="FFFFFF"/>
                </a:solidFill>
                <a:ea typeface="MS Mincho" pitchFamily="49" charset="-128"/>
              </a:rPr>
              <a:t>Glück</a:t>
            </a:r>
            <a:r>
              <a:rPr lang="de-AT" sz="2000" b="1" smtClean="0">
                <a:solidFill>
                  <a:srgbClr val="000000"/>
                </a:solidFill>
                <a:ea typeface="MS Mincho" pitchFamily="49" charset="-128"/>
              </a:rPr>
              <a:t>...............</a:t>
            </a: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»</a:t>
            </a:r>
            <a:r>
              <a:rPr lang="cs-CZ" sz="2000" b="1" smtClean="0">
                <a:solidFill>
                  <a:srgbClr val="DAA520"/>
                </a:solidFill>
                <a:ea typeface="MS Mincho" pitchFamily="49" charset="-128"/>
              </a:rPr>
              <a:t> </a:t>
            </a: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gäbe. Dem Modell wird angelastet: Es ist unausgereift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--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Echte Äpfel türmen sich zu bunten Bergen, </a:t>
            </a:r>
            <a:r>
              <a:rPr lang="cs-CZ" sz="2000" b="1" smtClean="0">
                <a:solidFill>
                  <a:srgbClr val="FFFFFF"/>
                </a:solidFill>
                <a:ea typeface="MS Mincho" pitchFamily="49" charset="-128"/>
              </a:rPr>
              <a:t>Koh</a:t>
            </a:r>
            <a:r>
              <a:rPr lang="de-AT" sz="2000" b="1" smtClean="0">
                <a:solidFill>
                  <a:srgbClr val="FFFFFF"/>
                </a:solidFill>
                <a:ea typeface="MS Mincho" pitchFamily="49" charset="-128"/>
              </a:rPr>
              <a:t>l</a:t>
            </a:r>
            <a:r>
              <a:rPr lang="de-AT" sz="2000" b="1" smtClean="0">
                <a:solidFill>
                  <a:srgbClr val="000000"/>
                </a:solidFill>
                <a:ea typeface="MS Mincho" pitchFamily="49" charset="-128"/>
              </a:rPr>
              <a:t>...............</a:t>
            </a: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 in allen Variationen liegen in den Steigen. Kartoffeln mit echten Erdresten sind in Säcke abgefüllt. 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--</a:t>
            </a:r>
            <a:endParaRPr lang="de-AT" sz="20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90000"/>
              </a:lnSpc>
              <a:buFontTx/>
              <a:buNone/>
            </a:pPr>
            <a:endParaRPr lang="cs-CZ" sz="2000" smtClean="0">
              <a:solidFill>
                <a:srgbClr val="FFFFFF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0099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CAA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009900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ACAA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718</Words>
  <Application>Microsoft Office PowerPoint</Application>
  <PresentationFormat>Předvádění na obrazovce (4:3)</PresentationFormat>
  <Paragraphs>103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20" baseType="lpstr">
      <vt:lpstr>MS Mincho</vt:lpstr>
      <vt:lpstr>ＭＳ Ｐゴシック</vt:lpstr>
      <vt:lpstr>Arial</vt:lpstr>
      <vt:lpstr>Arial Black</vt:lpstr>
      <vt:lpstr>Calibri</vt:lpstr>
      <vt:lpstr>Courier New</vt:lpstr>
      <vt:lpstr>Tahoma</vt:lpstr>
      <vt:lpstr>Times New Roman</vt:lpstr>
      <vt:lpstr>Default Design</vt:lpstr>
      <vt:lpstr>Übungsbeispiele</vt:lpstr>
      <vt:lpstr>ÜBUNGEN </vt:lpstr>
      <vt:lpstr>Varianten/ reg. Tautonyma</vt:lpstr>
      <vt:lpstr>Prezentace aplikace PowerPoint</vt:lpstr>
      <vt:lpstr>Prezentace aplikace PowerPoint</vt:lpstr>
      <vt:lpstr>Was fehlt hier?</vt:lpstr>
      <vt:lpstr>Was fehlt hier?</vt:lpstr>
      <vt:lpstr>Übungen – Wortschatzarbeit (Kollokationen)</vt:lpstr>
      <vt:lpstr>Übungen - Wortbildung</vt:lpstr>
      <vt:lpstr>1. Determinant: [Regen*]</vt:lpstr>
      <vt:lpstr>Übungen – Wortbildung kontrastiv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 Kana</dc:creator>
  <cp:lastModifiedBy>Tomas</cp:lastModifiedBy>
  <cp:revision>10</cp:revision>
  <dcterms:created xsi:type="dcterms:W3CDTF">2010-10-27T10:46:26Z</dcterms:created>
  <dcterms:modified xsi:type="dcterms:W3CDTF">2015-10-08T17:22:17Z</dcterms:modified>
</cp:coreProperties>
</file>