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82" r:id="rId12"/>
    <p:sldId id="275" r:id="rId13"/>
    <p:sldId id="277" r:id="rId14"/>
    <p:sldId id="279" r:id="rId15"/>
    <p:sldId id="280" r:id="rId16"/>
    <p:sldId id="283" r:id="rId17"/>
    <p:sldId id="284" r:id="rId18"/>
    <p:sldId id="290" r:id="rId19"/>
    <p:sldId id="291" r:id="rId20"/>
    <p:sldId id="292" r:id="rId21"/>
    <p:sldId id="293" r:id="rId22"/>
    <p:sldId id="296" r:id="rId23"/>
    <p:sldId id="297" r:id="rId24"/>
    <p:sldId id="298" r:id="rId25"/>
    <p:sldId id="299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0A47CD-1139-4DD0-BB82-B7047BB726D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Geopolitické teorie pro web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1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stát </a:t>
            </a:r>
            <a:r>
              <a:rPr lang="cs-CZ" dirty="0"/>
              <a:t>je </a:t>
            </a:r>
            <a:r>
              <a:rPr lang="cs-CZ" b="1" dirty="0"/>
              <a:t>biologický organismus</a:t>
            </a:r>
          </a:p>
          <a:p>
            <a:r>
              <a:rPr lang="cs-CZ" dirty="0"/>
              <a:t>Zákony prostorového růstu: </a:t>
            </a:r>
            <a:r>
              <a:rPr lang="cs-CZ" b="1" dirty="0"/>
              <a:t>Soupeření se sousedy</a:t>
            </a:r>
            <a:r>
              <a:rPr lang="cs-CZ" dirty="0"/>
              <a:t> o geograficky </a:t>
            </a:r>
            <a:r>
              <a:rPr lang="cs-CZ" dirty="0" smtClean="0"/>
              <a:t>cenné oblasti </a:t>
            </a:r>
          </a:p>
          <a:p>
            <a:r>
              <a:rPr lang="cs-CZ" dirty="0"/>
              <a:t>teorie </a:t>
            </a:r>
            <a:r>
              <a:rPr lang="cs-CZ" b="1" dirty="0"/>
              <a:t>životního </a:t>
            </a:r>
            <a:r>
              <a:rPr lang="cs-CZ" b="1" dirty="0" smtClean="0"/>
              <a:t>prostoru</a:t>
            </a:r>
            <a:r>
              <a:rPr lang="cs-CZ" dirty="0" smtClean="0"/>
              <a:t>(</a:t>
            </a:r>
            <a:r>
              <a:rPr lang="cs-CZ" i="1" dirty="0" smtClean="0"/>
              <a:t>Lebensraum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získání </a:t>
            </a:r>
            <a:r>
              <a:rPr lang="cs-CZ" dirty="0"/>
              <a:t>politicky cenných </a:t>
            </a:r>
            <a:r>
              <a:rPr lang="cs-CZ" dirty="0" smtClean="0"/>
              <a:t>oblastí</a:t>
            </a:r>
          </a:p>
          <a:p>
            <a:pPr lvl="1"/>
            <a:r>
              <a:rPr lang="cs-CZ" dirty="0" smtClean="0"/>
              <a:t>tendence </a:t>
            </a:r>
            <a:r>
              <a:rPr lang="cs-CZ" dirty="0"/>
              <a:t>vrůstat do přirozeně uzavřených </a:t>
            </a:r>
            <a:r>
              <a:rPr lang="cs-CZ" dirty="0" smtClean="0"/>
              <a:t>prostorů (</a:t>
            </a:r>
            <a:r>
              <a:rPr lang="cs-CZ" dirty="0"/>
              <a:t>např. povodí), tento sklon může být uspokojen pouze v hranicích světadílů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státy jsou </a:t>
            </a:r>
            <a:r>
              <a:rPr lang="cs-CZ" b="1" dirty="0"/>
              <a:t>reálné velmoci</a:t>
            </a:r>
            <a:r>
              <a:rPr lang="cs-CZ" dirty="0"/>
              <a:t>(</a:t>
            </a:r>
            <a:r>
              <a:rPr lang="cs-CZ" i="1" dirty="0" err="1"/>
              <a:t>Weltmacht</a:t>
            </a:r>
            <a:r>
              <a:rPr lang="cs-CZ" dirty="0"/>
              <a:t>)</a:t>
            </a:r>
          </a:p>
          <a:p>
            <a:r>
              <a:rPr lang="cs-CZ" dirty="0" smtClean="0"/>
              <a:t>Reálná velmoc - (velikostní) hranice, která zajišťuje státu bezpečnost před sousedy</a:t>
            </a:r>
          </a:p>
          <a:p>
            <a:r>
              <a:rPr lang="cs-CZ" dirty="0" smtClean="0"/>
              <a:t>v praxi 5 mil. km²</a:t>
            </a:r>
          </a:p>
          <a:p>
            <a:pPr lvl="1"/>
            <a:r>
              <a:rPr lang="cs-CZ" dirty="0" smtClean="0"/>
              <a:t>ČR </a:t>
            </a:r>
            <a:r>
              <a:rPr lang="cs-CZ" dirty="0"/>
              <a:t>78 866 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Rusko </a:t>
            </a:r>
            <a:r>
              <a:rPr lang="cs-CZ" dirty="0"/>
              <a:t>17 098 242 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USA </a:t>
            </a:r>
            <a:r>
              <a:rPr lang="cs-CZ" dirty="0"/>
              <a:t>9 826 675 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Kanada </a:t>
            </a:r>
            <a:r>
              <a:rPr lang="cs-CZ" dirty="0"/>
              <a:t>9 984 670 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Čína 9</a:t>
            </a:r>
            <a:r>
              <a:rPr lang="cs-CZ" dirty="0"/>
              <a:t> 706 961 km²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6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ALFRED T. MAHAN (1840-1914)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Vliv námořní síly na dějiny (1790)</a:t>
            </a:r>
          </a:p>
          <a:p>
            <a:r>
              <a:rPr lang="cs-CZ" dirty="0" smtClean="0"/>
              <a:t>Pojetí světa:</a:t>
            </a:r>
          </a:p>
          <a:p>
            <a:pPr lvl="1"/>
            <a:r>
              <a:rPr lang="cs-CZ" dirty="0" smtClean="0"/>
              <a:t>Světový oceán</a:t>
            </a:r>
          </a:p>
          <a:p>
            <a:pPr lvl="1"/>
            <a:r>
              <a:rPr lang="cs-CZ" dirty="0" smtClean="0"/>
              <a:t>Rusko-transkontinentální stát </a:t>
            </a:r>
            <a:r>
              <a:rPr lang="cs-CZ" dirty="0"/>
              <a:t>bez přístupu k </a:t>
            </a:r>
            <a:r>
              <a:rPr lang="cs-CZ" dirty="0" smtClean="0"/>
              <a:t>oceánu</a:t>
            </a:r>
          </a:p>
          <a:p>
            <a:pPr marL="617220" lvl="1" indent="-342900"/>
            <a:r>
              <a:rPr lang="cs-CZ" dirty="0" smtClean="0"/>
              <a:t>Evropské a asijské státy </a:t>
            </a:r>
            <a:r>
              <a:rPr lang="cs-CZ" dirty="0"/>
              <a:t>s přístupem k </a:t>
            </a:r>
            <a:r>
              <a:rPr lang="cs-CZ" dirty="0" smtClean="0"/>
              <a:t>moři</a:t>
            </a:r>
          </a:p>
          <a:p>
            <a:pPr marL="617220" lvl="1" indent="-342900"/>
            <a:r>
              <a:rPr lang="cs-CZ" dirty="0" smtClean="0"/>
              <a:t>3 ostrovní státy nevázané na </a:t>
            </a:r>
            <a:r>
              <a:rPr lang="cs-CZ" dirty="0"/>
              <a:t>euroasijský </a:t>
            </a:r>
            <a:r>
              <a:rPr lang="cs-CZ" dirty="0" smtClean="0"/>
              <a:t>kontinent</a:t>
            </a:r>
          </a:p>
          <a:p>
            <a:pPr marL="274320" lvl="1" indent="0">
              <a:buNone/>
            </a:pPr>
            <a:r>
              <a:rPr lang="cs-CZ" dirty="0" smtClean="0"/>
              <a:t>     USA</a:t>
            </a:r>
            <a:r>
              <a:rPr lang="cs-CZ" dirty="0"/>
              <a:t>, </a:t>
            </a:r>
            <a:r>
              <a:rPr lang="cs-CZ" dirty="0" smtClean="0"/>
              <a:t>Spojené království</a:t>
            </a:r>
            <a:r>
              <a:rPr lang="cs-CZ" dirty="0"/>
              <a:t>, Japonsko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upload.wikimedia.org/wikipedia/commons/thumb/9/9e/Alfred_thayer_mahan.jpg/225px-Alfred_thayer_ma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1431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teze:</a:t>
            </a:r>
          </a:p>
          <a:p>
            <a:endParaRPr lang="cs-CZ" dirty="0"/>
          </a:p>
          <a:p>
            <a:r>
              <a:rPr lang="cs-CZ" dirty="0" smtClean="0"/>
              <a:t>Světová rovnováha </a:t>
            </a:r>
            <a:r>
              <a:rPr lang="cs-CZ" dirty="0"/>
              <a:t>je dána soupeřením </a:t>
            </a:r>
            <a:r>
              <a:rPr lang="cs-CZ" dirty="0" smtClean="0"/>
              <a:t>námořní a pozemní moci</a:t>
            </a:r>
            <a:endParaRPr lang="cs-CZ" dirty="0"/>
          </a:p>
          <a:p>
            <a:r>
              <a:rPr lang="cs-CZ" dirty="0" smtClean="0"/>
              <a:t>pro </a:t>
            </a:r>
            <a:r>
              <a:rPr lang="cs-CZ" dirty="0"/>
              <a:t>osudy </a:t>
            </a:r>
            <a:r>
              <a:rPr lang="cs-CZ" dirty="0" smtClean="0"/>
              <a:t>států je důležitější než pevninské území kontrola </a:t>
            </a:r>
            <a:r>
              <a:rPr lang="cs-CZ" dirty="0"/>
              <a:t>moře, protože </a:t>
            </a:r>
            <a:r>
              <a:rPr lang="cs-CZ" dirty="0" smtClean="0"/>
              <a:t>platí teze Waltera </a:t>
            </a:r>
            <a:r>
              <a:rPr lang="cs-CZ" dirty="0" err="1" smtClean="0"/>
              <a:t>Raleigha</a:t>
            </a:r>
            <a:r>
              <a:rPr lang="cs-CZ" dirty="0" smtClean="0"/>
              <a:t>(1552–1618</a:t>
            </a:r>
            <a:r>
              <a:rPr lang="cs-CZ" dirty="0"/>
              <a:t>):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Kdo </a:t>
            </a:r>
            <a:r>
              <a:rPr lang="cs-CZ" b="1" i="1" dirty="0"/>
              <a:t>vládne na moři, vládne obchodu, kdo vládne obchodu, disponuje bohatstvím světa, kdo disponuje bohatstvím světa, je vládce světa.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4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Námořní moc</a:t>
            </a:r>
            <a:r>
              <a:rPr lang="cs-CZ" dirty="0"/>
              <a:t>: </a:t>
            </a:r>
            <a:r>
              <a:rPr lang="cs-CZ" dirty="0" smtClean="0"/>
              <a:t>hlavně Spojené království a USA snaží se </a:t>
            </a:r>
            <a:r>
              <a:rPr lang="cs-CZ" dirty="0"/>
              <a:t>vybudovat </a:t>
            </a:r>
            <a:r>
              <a:rPr lang="cs-CZ" dirty="0" smtClean="0"/>
              <a:t>silné loďstvo </a:t>
            </a:r>
            <a:r>
              <a:rPr lang="cs-CZ" dirty="0"/>
              <a:t>a </a:t>
            </a:r>
            <a:r>
              <a:rPr lang="cs-CZ" dirty="0" smtClean="0"/>
              <a:t>námořní opěrné body </a:t>
            </a:r>
            <a:r>
              <a:rPr lang="cs-CZ" dirty="0"/>
              <a:t>(základny) po celém světě</a:t>
            </a:r>
          </a:p>
          <a:p>
            <a:endParaRPr lang="cs-CZ" dirty="0"/>
          </a:p>
          <a:p>
            <a:r>
              <a:rPr lang="cs-CZ" dirty="0" smtClean="0"/>
              <a:t>Pozemní moci</a:t>
            </a:r>
            <a:r>
              <a:rPr lang="cs-CZ" dirty="0"/>
              <a:t>: zejména </a:t>
            </a:r>
            <a:r>
              <a:rPr lang="cs-CZ" dirty="0" smtClean="0"/>
              <a:t>Rusko snaží se </a:t>
            </a:r>
            <a:r>
              <a:rPr lang="cs-CZ" dirty="0"/>
              <a:t>dosáhnout široký přístup k moři a tím participovat na výhodách námořních mocností</a:t>
            </a:r>
          </a:p>
          <a:p>
            <a:endParaRPr lang="cs-CZ" dirty="0"/>
          </a:p>
          <a:p>
            <a:r>
              <a:rPr lang="cs-CZ" dirty="0" smtClean="0"/>
              <a:t>Hlavní konfliktní zónou </a:t>
            </a:r>
            <a:r>
              <a:rPr lang="cs-CZ" dirty="0"/>
              <a:t>je </a:t>
            </a:r>
            <a:r>
              <a:rPr lang="cs-CZ" dirty="0" smtClean="0"/>
              <a:t>Asie </a:t>
            </a:r>
          </a:p>
        </p:txBody>
      </p:sp>
    </p:spTree>
    <p:extLst>
      <p:ext uri="{BB962C8B-B14F-4D97-AF65-F5344CB8AC3E}">
        <p14:creationId xmlns:p14="http://schemas.microsoft.com/office/powerpoint/2010/main" val="1183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Strategie Anakondy: 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globálním měřítku je nutné, aby </a:t>
            </a:r>
            <a:r>
              <a:rPr lang="cs-CZ" dirty="0" smtClean="0"/>
              <a:t>námořní moc izolovala kontinentální části území protivníků</a:t>
            </a:r>
            <a:endParaRPr lang="cs-CZ" dirty="0"/>
          </a:p>
          <a:p>
            <a:r>
              <a:rPr lang="cs-CZ" dirty="0"/>
              <a:t>bránila vzniku koalicí, </a:t>
            </a:r>
            <a:r>
              <a:rPr lang="cs-CZ" dirty="0" smtClean="0"/>
              <a:t>které by </a:t>
            </a:r>
            <a:r>
              <a:rPr lang="cs-CZ" dirty="0"/>
              <a:t>umožnily </a:t>
            </a:r>
            <a:r>
              <a:rPr lang="cs-CZ" dirty="0" smtClean="0"/>
              <a:t>pozemní moci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podílet </a:t>
            </a:r>
            <a:r>
              <a:rPr lang="cs-CZ" dirty="0"/>
              <a:t>se na výhodách moci námořní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42" y="3645024"/>
            <a:ext cx="3168884" cy="24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RUDOLF KJÉLLEN (1864-1922)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Doslovné chápání </a:t>
            </a:r>
            <a:r>
              <a:rPr lang="cs-CZ" dirty="0" err="1" smtClean="0"/>
              <a:t>Ratzelových</a:t>
            </a:r>
            <a:r>
              <a:rPr lang="cs-CZ" dirty="0" smtClean="0"/>
              <a:t> analogií</a:t>
            </a:r>
            <a:endParaRPr lang="cs-CZ" dirty="0"/>
          </a:p>
          <a:p>
            <a:r>
              <a:rPr lang="cs-CZ" dirty="0"/>
              <a:t>Stát je </a:t>
            </a:r>
            <a:r>
              <a:rPr lang="cs-CZ" dirty="0" smtClean="0"/>
              <a:t>smyslově rozumná bytost</a:t>
            </a:r>
            <a:r>
              <a:rPr lang="cs-CZ" dirty="0"/>
              <a:t>, organismus vyššího řádu („tělo</a:t>
            </a:r>
            <a:r>
              <a:rPr lang="cs-CZ" dirty="0" smtClean="0"/>
              <a:t>“ je </a:t>
            </a:r>
            <a:r>
              <a:rPr lang="cs-CZ" dirty="0"/>
              <a:t>území, „duše</a:t>
            </a:r>
            <a:r>
              <a:rPr lang="cs-CZ" dirty="0" smtClean="0"/>
              <a:t>“ je </a:t>
            </a:r>
            <a:r>
              <a:rPr lang="cs-CZ" dirty="0"/>
              <a:t>obyvatelstvo</a:t>
            </a:r>
            <a:r>
              <a:rPr lang="cs-CZ" dirty="0" smtClean="0"/>
              <a:t>) má zvláštní druh </a:t>
            </a:r>
            <a:r>
              <a:rPr lang="cs-CZ" dirty="0"/>
              <a:t>rozumu a vůli k moci</a:t>
            </a:r>
          </a:p>
          <a:p>
            <a:r>
              <a:rPr lang="pt-BR" dirty="0"/>
              <a:t>vede permanentníboj o svou existenci</a:t>
            </a:r>
          </a:p>
          <a:p>
            <a:endParaRPr lang="cs-CZ" dirty="0"/>
          </a:p>
          <a:p>
            <a:r>
              <a:rPr lang="cs-CZ" dirty="0"/>
              <a:t>Státy </a:t>
            </a:r>
            <a:r>
              <a:rPr lang="cs-CZ" dirty="0" smtClean="0"/>
              <a:t>podléhají biologickým </a:t>
            </a:r>
            <a:r>
              <a:rPr lang="cs-CZ" dirty="0"/>
              <a:t>procesům (růst, stáří, choroby)</a:t>
            </a:r>
          </a:p>
          <a:p>
            <a:r>
              <a:rPr lang="cs-CZ" dirty="0"/>
              <a:t>Vztahy </a:t>
            </a:r>
            <a:r>
              <a:rPr lang="cs-CZ" dirty="0" smtClean="0"/>
              <a:t>států se řídí zákony </a:t>
            </a:r>
            <a:r>
              <a:rPr lang="cs-CZ" dirty="0"/>
              <a:t>přírodního výběru, </a:t>
            </a:r>
            <a:r>
              <a:rPr lang="cs-CZ" dirty="0" smtClean="0"/>
              <a:t>nevyhnutelné jsou </a:t>
            </a:r>
            <a:r>
              <a:rPr lang="cs-CZ" dirty="0"/>
              <a:t>konflikty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VELMOCI:</a:t>
            </a:r>
          </a:p>
          <a:p>
            <a:r>
              <a:rPr lang="cs-CZ" dirty="0" smtClean="0"/>
              <a:t>2 </a:t>
            </a:r>
            <a:r>
              <a:rPr lang="cs-CZ" dirty="0"/>
              <a:t>typy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světové</a:t>
            </a:r>
            <a:endParaRPr lang="cs-CZ" dirty="0"/>
          </a:p>
          <a:p>
            <a:pPr lvl="1"/>
            <a:r>
              <a:rPr lang="cs-CZ" dirty="0" smtClean="0"/>
              <a:t>velké</a:t>
            </a:r>
            <a:endParaRPr lang="cs-CZ" dirty="0"/>
          </a:p>
          <a:p>
            <a:r>
              <a:rPr lang="cs-CZ" dirty="0" smtClean="0"/>
              <a:t>ÚZEMÍ je důležitější než obyvatelstvo</a:t>
            </a:r>
            <a:endParaRPr lang="cs-CZ" dirty="0"/>
          </a:p>
          <a:p>
            <a:pPr lvl="1"/>
            <a:r>
              <a:rPr lang="cs-CZ" dirty="0"/>
              <a:t>ztráta obyvatelstva (emigrace</a:t>
            </a:r>
            <a:r>
              <a:rPr lang="cs-CZ" dirty="0" smtClean="0"/>
              <a:t>, válka</a:t>
            </a:r>
            <a:r>
              <a:rPr lang="cs-CZ" dirty="0"/>
              <a:t>) </a:t>
            </a:r>
            <a:r>
              <a:rPr lang="cs-CZ" dirty="0" smtClean="0"/>
              <a:t>nemusí mít </a:t>
            </a:r>
            <a:r>
              <a:rPr lang="cs-CZ" dirty="0"/>
              <a:t>pro stát </a:t>
            </a:r>
            <a:r>
              <a:rPr lang="cs-CZ" dirty="0" smtClean="0"/>
              <a:t>negativní následky</a:t>
            </a:r>
            <a:endParaRPr lang="cs-CZ" dirty="0"/>
          </a:p>
          <a:p>
            <a:pPr lvl="1"/>
            <a:r>
              <a:rPr lang="cs-CZ" dirty="0" smtClean="0"/>
              <a:t>ztráta území je </a:t>
            </a:r>
            <a:r>
              <a:rPr lang="cs-CZ" dirty="0"/>
              <a:t>ale </a:t>
            </a:r>
            <a:r>
              <a:rPr lang="cs-CZ" dirty="0" smtClean="0"/>
              <a:t>má vždy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2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Halford</a:t>
            </a:r>
            <a:r>
              <a:rPr lang="cs-CZ" dirty="0"/>
              <a:t> John </a:t>
            </a:r>
            <a:r>
              <a:rPr lang="cs-CZ" dirty="0" err="1"/>
              <a:t>Mackinder</a:t>
            </a:r>
            <a:r>
              <a:rPr lang="cs-CZ" dirty="0"/>
              <a:t> (1861–1947)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Technologický vývoj: </a:t>
            </a:r>
            <a:endParaRPr lang="cs-CZ" dirty="0"/>
          </a:p>
          <a:p>
            <a:pPr lvl="1"/>
            <a:r>
              <a:rPr lang="cs-CZ" dirty="0"/>
              <a:t>během 19. </a:t>
            </a:r>
            <a:r>
              <a:rPr lang="cs-CZ" dirty="0" smtClean="0"/>
              <a:t>století se </a:t>
            </a:r>
            <a:r>
              <a:rPr lang="cs-CZ" dirty="0"/>
              <a:t>rozvíjela železnice </a:t>
            </a:r>
            <a:r>
              <a:rPr lang="cs-CZ" dirty="0" smtClean="0"/>
              <a:t>– pozemní doprava už rychlostí a operativností za námořní nezaostávala</a:t>
            </a:r>
          </a:p>
          <a:p>
            <a:endParaRPr lang="cs-CZ" dirty="0"/>
          </a:p>
          <a:p>
            <a:r>
              <a:rPr lang="cs-CZ" dirty="0" smtClean="0"/>
              <a:t>Světová rovnováha </a:t>
            </a:r>
            <a:r>
              <a:rPr lang="cs-CZ" dirty="0"/>
              <a:t>je dána soupeřením </a:t>
            </a:r>
            <a:r>
              <a:rPr lang="cs-CZ" dirty="0" smtClean="0"/>
              <a:t>námořní a pozemní moci</a:t>
            </a:r>
            <a:endParaRPr lang="cs-CZ" dirty="0"/>
          </a:p>
          <a:p>
            <a:r>
              <a:rPr lang="cs-CZ" dirty="0"/>
              <a:t>převaha </a:t>
            </a:r>
            <a:r>
              <a:rPr lang="cs-CZ" dirty="0" smtClean="0"/>
              <a:t>jedné nad </a:t>
            </a:r>
            <a:r>
              <a:rPr lang="cs-CZ" dirty="0"/>
              <a:t>druhou se </a:t>
            </a:r>
            <a:r>
              <a:rPr lang="cs-CZ" dirty="0" smtClean="0"/>
              <a:t>mění v </a:t>
            </a:r>
            <a:r>
              <a:rPr lang="cs-CZ" dirty="0"/>
              <a:t>čase</a:t>
            </a:r>
            <a:r>
              <a:rPr lang="cs-CZ" dirty="0" smtClean="0"/>
              <a:t>: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3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Globální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Světový ostrov</a:t>
            </a:r>
            <a:r>
              <a:rPr lang="cs-CZ" dirty="0"/>
              <a:t>(</a:t>
            </a:r>
            <a:r>
              <a:rPr lang="cs-CZ" i="1" dirty="0" err="1"/>
              <a:t>WorldIsland</a:t>
            </a:r>
            <a:r>
              <a:rPr lang="cs-CZ" dirty="0"/>
              <a:t>) </a:t>
            </a:r>
            <a:r>
              <a:rPr lang="cs-CZ" dirty="0" smtClean="0"/>
              <a:t>– souvislý </a:t>
            </a:r>
            <a:r>
              <a:rPr lang="cs-CZ" dirty="0"/>
              <a:t>kus pevniny, Evropa, Asie a </a:t>
            </a:r>
            <a:r>
              <a:rPr lang="cs-CZ" dirty="0" smtClean="0"/>
              <a:t>Afrika</a:t>
            </a:r>
          </a:p>
          <a:p>
            <a:r>
              <a:rPr lang="cs-CZ" b="1" dirty="0" smtClean="0"/>
              <a:t>Světový </a:t>
            </a:r>
            <a:r>
              <a:rPr lang="cs-CZ" b="1" dirty="0"/>
              <a:t>oceán</a:t>
            </a:r>
            <a:r>
              <a:rPr lang="cs-CZ" dirty="0"/>
              <a:t>(</a:t>
            </a:r>
            <a:r>
              <a:rPr lang="cs-CZ" i="1" dirty="0" err="1"/>
              <a:t>WorldOcean</a:t>
            </a:r>
            <a:r>
              <a:rPr lang="cs-CZ" dirty="0"/>
              <a:t>) </a:t>
            </a:r>
            <a:r>
              <a:rPr lang="cs-CZ" dirty="0" smtClean="0"/>
              <a:t>– soubor </a:t>
            </a:r>
            <a:r>
              <a:rPr lang="cs-CZ" dirty="0"/>
              <a:t>všech </a:t>
            </a:r>
            <a:r>
              <a:rPr lang="cs-CZ" dirty="0" smtClean="0"/>
              <a:t>moří na </a:t>
            </a:r>
            <a:r>
              <a:rPr lang="cs-CZ" dirty="0"/>
              <a:t>Zemi</a:t>
            </a:r>
          </a:p>
          <a:p>
            <a:r>
              <a:rPr lang="cs-CZ" dirty="0" smtClean="0"/>
              <a:t>ostrovy </a:t>
            </a:r>
            <a:r>
              <a:rPr lang="cs-CZ" dirty="0"/>
              <a:t>ve Světovém oceánu (Amerika, Austrálie, Británie, Japonsko …) </a:t>
            </a:r>
            <a:r>
              <a:rPr lang="cs-CZ" dirty="0" smtClean="0"/>
              <a:t>– jakási oceánská periférie</a:t>
            </a:r>
            <a:r>
              <a:rPr lang="cs-CZ" dirty="0"/>
              <a:t>, </a:t>
            </a:r>
            <a:r>
              <a:rPr lang="cs-CZ" dirty="0" smtClean="0"/>
              <a:t>která bude aktivně přispívat </a:t>
            </a:r>
            <a:r>
              <a:rPr lang="cs-CZ" dirty="0"/>
              <a:t>do historie </a:t>
            </a:r>
            <a:r>
              <a:rPr lang="cs-CZ" dirty="0" smtClean="0"/>
              <a:t>až v </a:t>
            </a:r>
            <a:r>
              <a:rPr lang="cs-CZ" dirty="0"/>
              <a:t>(blízké) budoucnosti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geopolitické práce - východiska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nejasný </a:t>
            </a:r>
            <a:r>
              <a:rPr lang="cs-CZ" dirty="0"/>
              <a:t>podíl dědičnosti a vlivu </a:t>
            </a:r>
            <a:r>
              <a:rPr lang="cs-CZ" dirty="0" smtClean="0"/>
              <a:t>prostředí na </a:t>
            </a:r>
            <a:r>
              <a:rPr lang="cs-CZ" dirty="0"/>
              <a:t>vlastnosti jedince 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1028" name="Picture 4" descr="http://dxline.info/img/new_ail/dn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125746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pásma na pevnině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i="1" dirty="0" err="1"/>
              <a:t>Heartland</a:t>
            </a:r>
            <a:r>
              <a:rPr lang="cs-CZ" dirty="0"/>
              <a:t>* = </a:t>
            </a:r>
            <a:r>
              <a:rPr lang="cs-CZ" dirty="0" smtClean="0"/>
              <a:t>vnitrozemí Světového </a:t>
            </a:r>
            <a:r>
              <a:rPr lang="cs-CZ" dirty="0"/>
              <a:t>ostrova bez přístupu k nezamrzajícím mořím</a:t>
            </a:r>
          </a:p>
          <a:p>
            <a:r>
              <a:rPr lang="cs-CZ" b="1" i="1" dirty="0" smtClean="0"/>
              <a:t>Vnitřní půlměsíc </a:t>
            </a:r>
            <a:r>
              <a:rPr lang="cs-CZ" dirty="0" smtClean="0"/>
              <a:t>(</a:t>
            </a:r>
            <a:r>
              <a:rPr lang="cs-CZ" i="1" dirty="0" err="1" smtClean="0"/>
              <a:t>Inneror</a:t>
            </a:r>
            <a:r>
              <a:rPr lang="cs-CZ" i="1" dirty="0" smtClean="0"/>
              <a:t> </a:t>
            </a:r>
            <a:r>
              <a:rPr lang="cs-CZ" i="1" dirty="0" err="1" smtClean="0"/>
              <a:t>Marginal</a:t>
            </a:r>
            <a:r>
              <a:rPr lang="cs-CZ" i="1" dirty="0" smtClean="0"/>
              <a:t> </a:t>
            </a:r>
            <a:r>
              <a:rPr lang="cs-CZ" i="1" dirty="0" err="1" smtClean="0"/>
              <a:t>Crescent</a:t>
            </a:r>
            <a:r>
              <a:rPr lang="cs-CZ" dirty="0"/>
              <a:t>) = zbytek </a:t>
            </a:r>
            <a:r>
              <a:rPr lang="cs-CZ" dirty="0" smtClean="0"/>
              <a:t>pevninské Evropy </a:t>
            </a:r>
            <a:r>
              <a:rPr lang="cs-CZ" dirty="0"/>
              <a:t>a Asie, </a:t>
            </a:r>
            <a:r>
              <a:rPr lang="cs-CZ" dirty="0" smtClean="0"/>
              <a:t>severní Afrika</a:t>
            </a:r>
            <a:endParaRPr lang="cs-CZ" dirty="0"/>
          </a:p>
          <a:p>
            <a:r>
              <a:rPr lang="cs-CZ" b="1" i="1" dirty="0" smtClean="0"/>
              <a:t>Vnější půlměsíc </a:t>
            </a:r>
            <a:r>
              <a:rPr lang="cs-CZ" dirty="0" smtClean="0"/>
              <a:t>(</a:t>
            </a:r>
            <a:r>
              <a:rPr lang="cs-CZ" i="1" dirty="0" err="1" smtClean="0"/>
              <a:t>Outeror</a:t>
            </a:r>
            <a:r>
              <a:rPr lang="cs-CZ" i="1" dirty="0" smtClean="0"/>
              <a:t> </a:t>
            </a:r>
            <a:r>
              <a:rPr lang="cs-CZ" i="1" dirty="0" err="1" smtClean="0"/>
              <a:t>Insular</a:t>
            </a:r>
            <a:r>
              <a:rPr lang="cs-CZ" i="1" dirty="0" smtClean="0"/>
              <a:t> </a:t>
            </a:r>
            <a:r>
              <a:rPr lang="cs-CZ" i="1" dirty="0" err="1" smtClean="0"/>
              <a:t>Crescent</a:t>
            </a:r>
            <a:r>
              <a:rPr lang="cs-CZ" dirty="0"/>
              <a:t>) = „ostrovy</a:t>
            </a:r>
            <a:r>
              <a:rPr lang="cs-CZ" dirty="0" smtClean="0"/>
              <a:t>“ ve </a:t>
            </a:r>
            <a:r>
              <a:rPr lang="cs-CZ" dirty="0"/>
              <a:t>Světovém oceánu (vč. Británie a Japonska) a </a:t>
            </a:r>
            <a:r>
              <a:rPr lang="cs-CZ" dirty="0" smtClean="0"/>
              <a:t>subsaharská Afrika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7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Platí, že: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Kdo </a:t>
            </a:r>
            <a:r>
              <a:rPr lang="cs-CZ" b="1" i="1" dirty="0"/>
              <a:t>vládne východní Evropě*, ovládá </a:t>
            </a:r>
            <a:r>
              <a:rPr lang="cs-CZ" b="1" i="1" dirty="0" err="1"/>
              <a:t>Heartland</a:t>
            </a:r>
            <a:r>
              <a:rPr lang="cs-CZ" b="1" i="1" dirty="0"/>
              <a:t>. Kdo vládne </a:t>
            </a:r>
            <a:r>
              <a:rPr lang="cs-CZ" b="1" i="1" dirty="0" err="1"/>
              <a:t>Heartlandu</a:t>
            </a:r>
            <a:r>
              <a:rPr lang="cs-CZ" b="1" i="1" dirty="0"/>
              <a:t>, ovládá Světový ostrov. Kdo vládne Světovému ostrovu, ovládá svět.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8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Nicholas </a:t>
            </a:r>
            <a:r>
              <a:rPr lang="cs-CZ" dirty="0" err="1"/>
              <a:t>Spykman</a:t>
            </a:r>
            <a:r>
              <a:rPr lang="cs-CZ" dirty="0"/>
              <a:t> (1893–1943)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Vychází z </a:t>
            </a:r>
            <a:r>
              <a:rPr lang="cs-CZ" dirty="0" err="1"/>
              <a:t>Mackindera</a:t>
            </a:r>
            <a:r>
              <a:rPr lang="cs-CZ" dirty="0"/>
              <a:t>, ale modifikuje ho podle </a:t>
            </a:r>
            <a:r>
              <a:rPr lang="cs-CZ" dirty="0" smtClean="0"/>
              <a:t>zkušeností z </a:t>
            </a:r>
            <a:r>
              <a:rPr lang="cs-CZ" dirty="0"/>
              <a:t>2. </a:t>
            </a:r>
            <a:r>
              <a:rPr lang="cs-CZ" dirty="0" smtClean="0"/>
              <a:t>světové války</a:t>
            </a:r>
            <a:r>
              <a:rPr lang="cs-CZ" dirty="0"/>
              <a:t>, zabýval se </a:t>
            </a:r>
            <a:r>
              <a:rPr lang="cs-CZ" dirty="0" smtClean="0"/>
              <a:t>hlavně problémem </a:t>
            </a:r>
            <a:r>
              <a:rPr lang="cs-CZ" b="1" dirty="0"/>
              <a:t>bezpečnosti</a:t>
            </a:r>
            <a:endParaRPr lang="cs-CZ" dirty="0"/>
          </a:p>
          <a:p>
            <a:r>
              <a:rPr lang="cs-CZ" dirty="0" smtClean="0"/>
              <a:t>geopolitickými </a:t>
            </a:r>
            <a:r>
              <a:rPr lang="cs-CZ" dirty="0"/>
              <a:t>hráči jsou pouze </a:t>
            </a:r>
            <a:r>
              <a:rPr lang="cs-CZ" b="1" i="1" dirty="0"/>
              <a:t>velmoci</a:t>
            </a:r>
            <a:endParaRPr lang="cs-CZ" dirty="0"/>
          </a:p>
          <a:p>
            <a:r>
              <a:rPr lang="cs-CZ" b="1" i="1" dirty="0" smtClean="0"/>
              <a:t>Malé státy </a:t>
            </a:r>
            <a:r>
              <a:rPr lang="cs-CZ" dirty="0" smtClean="0"/>
              <a:t>mají podřízené postavení</a:t>
            </a:r>
            <a:endParaRPr lang="cs-CZ" dirty="0"/>
          </a:p>
          <a:p>
            <a:r>
              <a:rPr lang="cs-CZ" dirty="0" smtClean="0"/>
              <a:t>Platí představa </a:t>
            </a:r>
            <a:r>
              <a:rPr lang="cs-CZ" dirty="0"/>
              <a:t>o </a:t>
            </a:r>
            <a:r>
              <a:rPr lang="cs-CZ" dirty="0" smtClean="0"/>
              <a:t>soupeření pozemní a námořní mocnosti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8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se podobá </a:t>
            </a:r>
            <a:r>
              <a:rPr lang="cs-CZ" dirty="0" err="1" smtClean="0"/>
              <a:t>Mackinderovu</a:t>
            </a:r>
            <a:r>
              <a:rPr lang="cs-CZ" dirty="0" smtClean="0"/>
              <a:t>, ale…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 </a:t>
            </a:r>
            <a:r>
              <a:rPr lang="cs-CZ" dirty="0"/>
              <a:t>se dělí na:</a:t>
            </a:r>
          </a:p>
          <a:p>
            <a:r>
              <a:rPr lang="cs-CZ" b="1" i="1" dirty="0" err="1" smtClean="0"/>
              <a:t>Heartland</a:t>
            </a:r>
            <a:r>
              <a:rPr lang="cs-CZ" b="1" i="1" dirty="0" smtClean="0"/>
              <a:t> </a:t>
            </a:r>
            <a:r>
              <a:rPr lang="cs-CZ" dirty="0" smtClean="0"/>
              <a:t>(vnitrozemí Eurasie</a:t>
            </a:r>
            <a:r>
              <a:rPr lang="cs-CZ" dirty="0"/>
              <a:t>)</a:t>
            </a:r>
          </a:p>
          <a:p>
            <a:r>
              <a:rPr lang="cs-CZ" b="1" i="1" dirty="0" smtClean="0"/>
              <a:t>Vnější ostrovy </a:t>
            </a:r>
            <a:r>
              <a:rPr lang="cs-CZ" b="1" i="1" dirty="0"/>
              <a:t>a kontinenty </a:t>
            </a:r>
            <a:r>
              <a:rPr lang="cs-CZ" i="1" dirty="0"/>
              <a:t>(</a:t>
            </a:r>
            <a:r>
              <a:rPr lang="cs-CZ" i="1" dirty="0" err="1"/>
              <a:t>OffshoreIslandsandContinents</a:t>
            </a:r>
            <a:r>
              <a:rPr lang="cs-CZ" i="1" dirty="0"/>
              <a:t>)</a:t>
            </a:r>
            <a:endParaRPr lang="cs-CZ" dirty="0"/>
          </a:p>
          <a:p>
            <a:r>
              <a:rPr lang="cs-CZ" b="1" i="1" dirty="0" err="1" smtClean="0"/>
              <a:t>Rimland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dirty="0"/>
              <a:t>pásmo </a:t>
            </a:r>
            <a:r>
              <a:rPr lang="cs-CZ" dirty="0" smtClean="0"/>
              <a:t>izolující </a:t>
            </a:r>
            <a:r>
              <a:rPr lang="cs-CZ" dirty="0" err="1" smtClean="0"/>
              <a:t>Heartlandod</a:t>
            </a:r>
            <a:r>
              <a:rPr lang="cs-CZ" dirty="0" smtClean="0"/>
              <a:t> </a:t>
            </a:r>
            <a:r>
              <a:rPr lang="cs-CZ" dirty="0"/>
              <a:t>nezamrzajících moří, </a:t>
            </a:r>
            <a:r>
              <a:rPr lang="cs-CZ" dirty="0" smtClean="0"/>
              <a:t>územně totožný </a:t>
            </a:r>
            <a:r>
              <a:rPr lang="cs-CZ" dirty="0"/>
              <a:t>s </a:t>
            </a:r>
            <a:r>
              <a:rPr lang="cs-CZ" dirty="0" err="1" smtClean="0"/>
              <a:t>Mackinderovým</a:t>
            </a:r>
            <a:r>
              <a:rPr lang="cs-CZ" dirty="0" smtClean="0"/>
              <a:t> vnitřním </a:t>
            </a:r>
            <a:r>
              <a:rPr lang="cs-CZ" dirty="0"/>
              <a:t>půlměsícem)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…jiné chápání významu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klíčový význam </a:t>
            </a:r>
            <a:r>
              <a:rPr lang="cs-CZ" dirty="0" smtClean="0"/>
              <a:t>nemá </a:t>
            </a:r>
            <a:r>
              <a:rPr lang="cs-CZ" dirty="0" err="1" smtClean="0"/>
              <a:t>Heartland</a:t>
            </a:r>
            <a:r>
              <a:rPr lang="cs-CZ" dirty="0"/>
              <a:t>, ale </a:t>
            </a:r>
            <a:r>
              <a:rPr lang="cs-CZ" dirty="0" err="1" smtClean="0"/>
              <a:t>Rimland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platí</a:t>
            </a:r>
            <a:r>
              <a:rPr lang="cs-CZ" dirty="0"/>
              <a:t>:</a:t>
            </a:r>
          </a:p>
          <a:p>
            <a:r>
              <a:rPr lang="cs-CZ" b="1" i="1" dirty="0"/>
              <a:t>…kdo vládne </a:t>
            </a:r>
            <a:r>
              <a:rPr lang="cs-CZ" b="1" i="1" dirty="0" err="1"/>
              <a:t>Rimlandu</a:t>
            </a:r>
            <a:r>
              <a:rPr lang="cs-CZ" b="1" i="1" dirty="0"/>
              <a:t>, vládne Eurasii, a kdo vládne Eurasii, vládne světu.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                                         </a:t>
            </a:r>
            <a:r>
              <a:rPr lang="en-US" i="1" dirty="0" smtClean="0"/>
              <a:t>(</a:t>
            </a:r>
            <a:r>
              <a:rPr lang="en-US" i="1" dirty="0"/>
              <a:t>The Geography of Peace, </a:t>
            </a:r>
            <a:r>
              <a:rPr lang="en-US" dirty="0"/>
              <a:t>1944)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9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Karl </a:t>
            </a:r>
            <a:r>
              <a:rPr lang="cs-CZ" b="0" dirty="0" err="1"/>
              <a:t>Haushofer</a:t>
            </a:r>
            <a:r>
              <a:rPr lang="cs-CZ" b="0" dirty="0"/>
              <a:t> (1869–1946)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Německo po první světové válce nebylo v nejlepší kondici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i="1" dirty="0"/>
              <a:t>Je třeba, aby všechny složky národa chápaly jednotně a rozhodně, že životní prostor, který má Německo dnes, nestačí a jeho hranice jsou neudržitelné. Německý národ si s přispěním geopolitiky musí uvědomit stísněnost prostoru.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                                                                      K</a:t>
            </a:r>
            <a:r>
              <a:rPr lang="cs-CZ" i="1" dirty="0"/>
              <a:t>. </a:t>
            </a:r>
            <a:r>
              <a:rPr lang="cs-CZ" i="1" dirty="0" err="1" smtClean="0"/>
              <a:t>Haushofer</a:t>
            </a:r>
            <a:endParaRPr lang="cs-CZ" i="1" dirty="0" smtClean="0"/>
          </a:p>
          <a:p>
            <a:r>
              <a:rPr lang="cs-CZ" i="1" dirty="0" smtClean="0"/>
              <a:t>Dobytí </a:t>
            </a:r>
            <a:r>
              <a:rPr lang="cs-CZ" i="1" dirty="0" err="1"/>
              <a:t>H</a:t>
            </a:r>
            <a:r>
              <a:rPr lang="cs-CZ" i="1" dirty="0" err="1" smtClean="0"/>
              <a:t>eartlandu</a:t>
            </a:r>
            <a:r>
              <a:rPr lang="cs-CZ" i="1" dirty="0" smtClean="0"/>
              <a:t> umožní Německu ovládnutí světa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868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pojmy:</a:t>
            </a:r>
          </a:p>
          <a:p>
            <a:pPr lvl="1"/>
            <a:endParaRPr lang="cs-CZ" dirty="0"/>
          </a:p>
          <a:p>
            <a:pPr lvl="1"/>
            <a:r>
              <a:rPr lang="cs-CZ" b="1" dirty="0" smtClean="0"/>
              <a:t>Životní prostor</a:t>
            </a:r>
            <a:r>
              <a:rPr lang="cs-CZ" dirty="0" smtClean="0"/>
              <a:t>(</a:t>
            </a:r>
            <a:r>
              <a:rPr lang="cs-CZ" i="1" dirty="0" smtClean="0"/>
              <a:t>Lebensraum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hlediska potřeby životního </a:t>
            </a:r>
            <a:r>
              <a:rPr lang="cs-CZ" dirty="0" smtClean="0"/>
              <a:t>prostoru </a:t>
            </a:r>
            <a:r>
              <a:rPr lang="cs-CZ" dirty="0"/>
              <a:t>jsou 2 druhy národů</a:t>
            </a:r>
            <a:r>
              <a:rPr lang="cs-CZ" dirty="0" smtClean="0"/>
              <a:t>:</a:t>
            </a:r>
          </a:p>
          <a:p>
            <a:pPr lvl="2"/>
            <a:r>
              <a:rPr lang="cs-CZ" b="1" dirty="0" smtClean="0"/>
              <a:t>Statické národy</a:t>
            </a:r>
            <a:endParaRPr lang="cs-CZ" dirty="0" smtClean="0"/>
          </a:p>
          <a:p>
            <a:pPr lvl="2"/>
            <a:r>
              <a:rPr lang="cs-CZ" b="1" dirty="0" smtClean="0"/>
              <a:t>Dynamické národy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Dynamické národy získávají potřebný </a:t>
            </a:r>
            <a:r>
              <a:rPr lang="cs-CZ" dirty="0"/>
              <a:t>prostor </a:t>
            </a:r>
            <a:r>
              <a:rPr lang="cs-CZ" dirty="0" smtClean="0"/>
              <a:t>válkami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1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b="1" dirty="0"/>
              <a:t>hranice</a:t>
            </a:r>
            <a:r>
              <a:rPr lang="cs-CZ" dirty="0"/>
              <a:t>(</a:t>
            </a:r>
            <a:r>
              <a:rPr lang="cs-CZ" i="1" dirty="0" err="1"/>
              <a:t>Grenze</a:t>
            </a:r>
            <a:r>
              <a:rPr lang="cs-CZ" i="1" dirty="0"/>
              <a:t>, </a:t>
            </a:r>
            <a:r>
              <a:rPr lang="cs-CZ" i="1" dirty="0" err="1"/>
              <a:t>Volksgrenze</a:t>
            </a:r>
            <a:r>
              <a:rPr lang="cs-CZ" dirty="0"/>
              <a:t>)</a:t>
            </a:r>
          </a:p>
          <a:p>
            <a:r>
              <a:rPr lang="cs-CZ" dirty="0"/>
              <a:t>…jsou odrazem permanentního bojového pole, místem, kde národy </a:t>
            </a:r>
            <a:r>
              <a:rPr lang="cs-CZ" dirty="0" smtClean="0"/>
              <a:t>osvědčují svoji zdatnost</a:t>
            </a:r>
            <a:endParaRPr lang="cs-CZ" dirty="0"/>
          </a:p>
          <a:p>
            <a:pPr lvl="1"/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b="1" dirty="0"/>
              <a:t>soběstačnost</a:t>
            </a:r>
            <a:r>
              <a:rPr lang="cs-CZ" dirty="0"/>
              <a:t>(</a:t>
            </a:r>
            <a:r>
              <a:rPr lang="cs-CZ" i="1" dirty="0"/>
              <a:t>Autarkie</a:t>
            </a:r>
            <a:r>
              <a:rPr lang="cs-CZ" dirty="0"/>
              <a:t>)</a:t>
            </a:r>
          </a:p>
          <a:p>
            <a:r>
              <a:rPr lang="cs-CZ" dirty="0"/>
              <a:t>cílem </a:t>
            </a:r>
            <a:r>
              <a:rPr lang="cs-CZ" dirty="0" smtClean="0"/>
              <a:t>šíření státu </a:t>
            </a:r>
            <a:r>
              <a:rPr lang="cs-CZ" dirty="0"/>
              <a:t>je </a:t>
            </a:r>
            <a:r>
              <a:rPr lang="cs-CZ" dirty="0" smtClean="0"/>
              <a:t>získání takových </a:t>
            </a:r>
            <a:r>
              <a:rPr lang="cs-CZ" dirty="0"/>
              <a:t>oblastí, kterému </a:t>
            </a:r>
            <a:r>
              <a:rPr lang="cs-CZ" dirty="0" smtClean="0"/>
              <a:t>zajistí soběstačnost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7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b="1" dirty="0" err="1" smtClean="0"/>
              <a:t>Panregiony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Pan-</a:t>
            </a:r>
            <a:r>
              <a:rPr lang="cs-CZ" i="1" dirty="0" err="1" smtClean="0"/>
              <a:t>Regionen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sz="2800" dirty="0" err="1" smtClean="0"/>
              <a:t>Panregiony</a:t>
            </a:r>
            <a:r>
              <a:rPr lang="cs-CZ" sz="2800" dirty="0" smtClean="0"/>
              <a:t> jsou transkontinentální bloky spojené </a:t>
            </a:r>
            <a:r>
              <a:rPr lang="cs-CZ" dirty="0" smtClean="0"/>
              <a:t>ekonomicky </a:t>
            </a:r>
            <a:r>
              <a:rPr lang="cs-CZ" dirty="0"/>
              <a:t>(jsou hospodářsky soběstačné, </a:t>
            </a:r>
            <a:r>
              <a:rPr lang="cs-CZ" dirty="0" smtClean="0"/>
              <a:t>nezávislé na </a:t>
            </a:r>
            <a:r>
              <a:rPr lang="cs-CZ" dirty="0"/>
              <a:t>ostatních </a:t>
            </a:r>
            <a:r>
              <a:rPr lang="cs-CZ" dirty="0" err="1"/>
              <a:t>panregionech</a:t>
            </a:r>
            <a:r>
              <a:rPr lang="cs-CZ" dirty="0"/>
              <a:t>)</a:t>
            </a:r>
          </a:p>
          <a:p>
            <a:r>
              <a:rPr lang="cs-CZ" dirty="0"/>
              <a:t>ideologicky (</a:t>
            </a:r>
            <a:r>
              <a:rPr lang="cs-CZ" dirty="0" smtClean="0"/>
              <a:t>dominují jim </a:t>
            </a:r>
            <a:r>
              <a:rPr lang="cs-CZ" i="1" dirty="0"/>
              <a:t>pan-ideje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 smtClean="0"/>
              <a:t>státy </a:t>
            </a:r>
            <a:r>
              <a:rPr lang="cs-CZ" dirty="0"/>
              <a:t>si </a:t>
            </a:r>
            <a:r>
              <a:rPr lang="cs-CZ" dirty="0" smtClean="0"/>
              <a:t>konkurují životním </a:t>
            </a:r>
            <a:r>
              <a:rPr lang="cs-CZ" dirty="0"/>
              <a:t>prostorem (pouze) v rámci jednoho </a:t>
            </a:r>
            <a:r>
              <a:rPr lang="cs-CZ" dirty="0" err="1"/>
              <a:t>panregionu</a:t>
            </a:r>
            <a:r>
              <a:rPr lang="cs-CZ" dirty="0"/>
              <a:t>, ne přes jeho hranice</a:t>
            </a:r>
          </a:p>
          <a:p>
            <a:endParaRPr lang="cs-CZ" dirty="0" smtClean="0"/>
          </a:p>
          <a:p>
            <a:r>
              <a:rPr lang="cs-CZ" dirty="0" smtClean="0"/>
              <a:t>Struktura </a:t>
            </a:r>
            <a:r>
              <a:rPr lang="cs-CZ" dirty="0" err="1" smtClean="0"/>
              <a:t>panregionu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pt-BR" dirty="0" smtClean="0"/>
              <a:t>Jádro</a:t>
            </a:r>
            <a:endParaRPr lang="cs-CZ" dirty="0"/>
          </a:p>
          <a:p>
            <a:pPr lvl="1"/>
            <a:r>
              <a:rPr lang="cs-CZ" dirty="0" smtClean="0"/>
              <a:t>Periférie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 byl </a:t>
            </a:r>
            <a:r>
              <a:rPr lang="cs-CZ" dirty="0" smtClean="0"/>
              <a:t>reálná překážka </a:t>
            </a:r>
            <a:r>
              <a:rPr lang="cs-CZ" dirty="0"/>
              <a:t>v pohybu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nd02.jxs.cz/824/763/dc087370dc_59586154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6763"/>
            <a:ext cx="89535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2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„nepřátelé</a:t>
            </a:r>
            <a:r>
              <a:rPr lang="cs-CZ" dirty="0" smtClean="0"/>
              <a:t>“ byli </a:t>
            </a:r>
            <a:r>
              <a:rPr lang="cs-CZ" dirty="0"/>
              <a:t>fyzicky odděleni</a:t>
            </a:r>
          </a:p>
          <a:p>
            <a:endParaRPr lang="cs-CZ" dirty="0"/>
          </a:p>
        </p:txBody>
      </p:sp>
      <p:pic>
        <p:nvPicPr>
          <p:cNvPr id="4" name="Picture 2" descr="http://upload.wikimedia.org/wikipedia/commons/thumb/5/5a/Russian_Troops_NGM-v31-p379.jpg/381px-Russian_Troops_NGM-v31-p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6290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Geografický determinismus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představa, že charakter </a:t>
            </a:r>
            <a:r>
              <a:rPr lang="cs-CZ" b="1" i="1" dirty="0" smtClean="0"/>
              <a:t>socioekonomické sféry </a:t>
            </a:r>
            <a:r>
              <a:rPr lang="cs-CZ" dirty="0" smtClean="0"/>
              <a:t>je </a:t>
            </a:r>
            <a:r>
              <a:rPr lang="cs-CZ" dirty="0"/>
              <a:t>úzce </a:t>
            </a:r>
            <a:r>
              <a:rPr lang="cs-CZ" dirty="0" smtClean="0"/>
              <a:t>příčinně spjat </a:t>
            </a:r>
            <a:r>
              <a:rPr lang="cs-CZ" dirty="0"/>
              <a:t>s vlastnostmi </a:t>
            </a:r>
            <a:r>
              <a:rPr lang="cs-CZ" b="1" i="1" dirty="0" err="1" smtClean="0"/>
              <a:t>fyzickogeografické</a:t>
            </a:r>
            <a:r>
              <a:rPr lang="cs-CZ" b="1" i="1" dirty="0" smtClean="0"/>
              <a:t> sféry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4" descr="http://dxline.info/img/new_ail/dn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7"/>
            <a:ext cx="1418482" cy="18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png;base64,iVBORw0KGgoAAAANSUhEUgAAAOEAAADhCAMAAAAJbSJIAAAAMFBMVEX///8AAADNzc1hYWFRUVElJSUwMDAZGRnPz89jY2NOTk5dXV0qKiodHR1wcHBra2vHXTZtAAAA2ElEQVR4nO3duRXDMAxEQfmW5UP9d+sW+BCYS2qmAvx0EywLAAAAAAAAAAAAAAAAzfbLGL7lws9pDO9y4a336Y3uChXGU6gwn0KF+RQqzKdQYT6FCvMpVJhPocJ8ChXmU6gwn0KF+RQqzKdQYT6FRy7sfXmrR7lwPY9hLRcCAAAAwH/Mv7X13kFb1ffS+TdvhSkUKsynUGE+hQrzKVSYT6HCfAoV5lOoMJ9ChfkUKsynUGE+hQrzKVSYT6HCfPXC+X8jvLbrCLZnuRAAAAAAAAAAAAAAAOCAfpjTRNG/e6X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http://pixabay.com/static/uploads/photo/2012/04/11/11/21/action-2751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8410"/>
            <a:ext cx="1512168" cy="14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napajedla.cz/old/mapa/images/map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60948"/>
            <a:ext cx="3168704" cy="18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Tam </a:t>
            </a:r>
            <a:r>
              <a:rPr lang="cs-CZ" b="1" i="1" dirty="0"/>
              <a:t>příroda a spolu i jiné síly vytvořily z člověka bytost </a:t>
            </a:r>
            <a:r>
              <a:rPr lang="cs-CZ" i="1" dirty="0"/>
              <a:t>podnikavou, pracovitou, energickou a zdravou, tu bytost lenivou s duší až zatemnělou, osudově vyčkávající běh věcí, tam zdravou, statnou, silnou, tu vyzáblou, nemocnou, slabou, tam výbojnou, tu podléhající nadvládě jiných, tam veselou, tu smutnou, tam v pravém slova smyslu žijící, tu vegetující. Někde jako by příroda shrnula až nadbytek svých darů k vyvolené </a:t>
            </a:r>
            <a:r>
              <a:rPr lang="cs-CZ" i="1" dirty="0" err="1"/>
              <a:t>ethnické</a:t>
            </a:r>
            <a:r>
              <a:rPr lang="cs-CZ" i="1" dirty="0"/>
              <a:t> skupině, jinde však zase jako by skoupě a nerada poskytla zbytečky toho, co udělila jiným až v přehojné míře. A přitom všude zachovává onen </a:t>
            </a:r>
            <a:r>
              <a:rPr lang="cs-CZ" b="1" i="1" dirty="0"/>
              <a:t>dravý životní zákon, podle něhož jest život bojem od vzniku až do zániku, v němž vítězí jen silný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(Král, Jiří: Zeměpis člověka 1946, str</a:t>
            </a:r>
            <a:r>
              <a:rPr lang="cs-CZ" dirty="0"/>
              <a:t>. 10–11) </a:t>
            </a:r>
          </a:p>
        </p:txBody>
      </p:sp>
    </p:spTree>
    <p:extLst>
      <p:ext uri="{BB962C8B-B14F-4D97-AF65-F5344CB8AC3E}">
        <p14:creationId xmlns:p14="http://schemas.microsoft.com/office/powerpoint/2010/main" val="26174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Černá rasa je nyní ve velmi zaostalé sociální situaci. Taková zaostalost však napomáhá získání početní převahy černých, protože jejich nízká životní úroveň je uchránila před poznáním způsobu kontroly porodů a plánování rodiny. Rovněž jejich zaostalé společenské tradice jsou důvodem, proč tu není omezováno manželství, což vede k jejich neomezenému rozmnožování, zatímco populace ostatních ras se snižuje vlivem kontroly porodů, omezování počtu manželství a pokračující zaměstnaností. Na rozdíl od černých, </a:t>
            </a:r>
            <a:r>
              <a:rPr lang="cs-CZ" b="1" i="1" dirty="0" err="1"/>
              <a:t>kteříjsou</a:t>
            </a:r>
            <a:r>
              <a:rPr lang="cs-CZ" b="1" i="1" dirty="0"/>
              <a:t> ve svém stále horkém podnebí leniví</a:t>
            </a:r>
            <a:r>
              <a:rPr lang="cs-CZ" i="1" dirty="0"/>
              <a:t>. </a:t>
            </a:r>
            <a:endParaRPr lang="cs-CZ" dirty="0"/>
          </a:p>
          <a:p>
            <a:r>
              <a:rPr lang="cs-CZ" dirty="0" smtClean="0"/>
              <a:t>(</a:t>
            </a:r>
            <a:r>
              <a:rPr lang="cs-CZ" dirty="0" err="1" smtClean="0"/>
              <a:t>Kaddáfí</a:t>
            </a:r>
            <a:r>
              <a:rPr lang="cs-CZ" dirty="0" smtClean="0"/>
              <a:t>, M. Zelená kniha, str</a:t>
            </a:r>
            <a:r>
              <a:rPr lang="cs-CZ" dirty="0"/>
              <a:t>. 141–142) </a:t>
            </a:r>
          </a:p>
        </p:txBody>
      </p:sp>
    </p:spTree>
    <p:extLst>
      <p:ext uri="{BB962C8B-B14F-4D97-AF65-F5344CB8AC3E}">
        <p14:creationId xmlns:p14="http://schemas.microsoft.com/office/powerpoint/2010/main" val="3061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Geopolitické teorie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Friedrich </a:t>
            </a:r>
            <a:r>
              <a:rPr lang="cs-CZ" dirty="0" err="1" smtClean="0"/>
              <a:t>Ratzel</a:t>
            </a:r>
            <a:r>
              <a:rPr lang="cs-CZ" dirty="0" smtClean="0"/>
              <a:t> (1844-1904)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Stát – organismus, který se vyvíjí</a:t>
            </a:r>
            <a:endParaRPr lang="cs-CZ" dirty="0"/>
          </a:p>
          <a:p>
            <a:r>
              <a:rPr lang="cs-CZ" dirty="0" smtClean="0"/>
              <a:t>vlastnosti </a:t>
            </a:r>
            <a:r>
              <a:rPr lang="cs-CZ" dirty="0"/>
              <a:t>státu jsou </a:t>
            </a:r>
            <a:r>
              <a:rPr lang="cs-CZ" dirty="0" smtClean="0"/>
              <a:t>kombinací charakteru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národa </a:t>
            </a:r>
            <a:r>
              <a:rPr lang="cs-CZ" dirty="0"/>
              <a:t>(</a:t>
            </a:r>
            <a:r>
              <a:rPr lang="cs-CZ" i="1" dirty="0" err="1" smtClean="0"/>
              <a:t>Volk</a:t>
            </a:r>
            <a:r>
              <a:rPr lang="cs-CZ" dirty="0" smtClean="0"/>
              <a:t>) a půdy </a:t>
            </a:r>
            <a:r>
              <a:rPr lang="cs-CZ" dirty="0"/>
              <a:t>(</a:t>
            </a:r>
            <a:r>
              <a:rPr lang="cs-CZ" i="1" dirty="0" err="1"/>
              <a:t>Boden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Rozhodující přírodní vlastnosti:</a:t>
            </a:r>
          </a:p>
          <a:p>
            <a:pPr lvl="1"/>
            <a:r>
              <a:rPr lang="cs-CZ" dirty="0" smtClean="0"/>
              <a:t>Rozloha</a:t>
            </a:r>
            <a:endParaRPr lang="cs-CZ" dirty="0"/>
          </a:p>
          <a:p>
            <a:pPr lvl="1"/>
            <a:r>
              <a:rPr lang="cs-CZ" dirty="0" smtClean="0"/>
              <a:t>Poloha </a:t>
            </a:r>
            <a:r>
              <a:rPr lang="cs-CZ" dirty="0"/>
              <a:t>a </a:t>
            </a:r>
            <a:r>
              <a:rPr lang="cs-CZ" dirty="0" smtClean="0"/>
              <a:t>hranice</a:t>
            </a:r>
          </a:p>
          <a:p>
            <a:pPr lvl="1"/>
            <a:r>
              <a:rPr lang="cs-CZ" dirty="0" smtClean="0"/>
              <a:t>Půda </a:t>
            </a:r>
            <a:r>
              <a:rPr lang="cs-CZ" dirty="0"/>
              <a:t>a </a:t>
            </a:r>
            <a:r>
              <a:rPr lang="cs-CZ" dirty="0" smtClean="0"/>
              <a:t>vegetace</a:t>
            </a:r>
          </a:p>
          <a:p>
            <a:pPr lvl="1"/>
            <a:r>
              <a:rPr lang="cs-CZ" dirty="0" smtClean="0"/>
              <a:t>Vztah k ostatním částem zemského povrchu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146" name="Picture 2" descr="http://upload.wikimedia.org/wikipedia/commons/7/72/Friedrich_Ratz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6860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210</TotalTime>
  <Words>1152</Words>
  <Application>Microsoft Office PowerPoint</Application>
  <PresentationFormat>Předvádění na obrazovce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Došky</vt:lpstr>
      <vt:lpstr>Geopolitika</vt:lpstr>
      <vt:lpstr>První geopolitické práce - východiska</vt:lpstr>
      <vt:lpstr>Prezentace aplikace PowerPoint</vt:lpstr>
      <vt:lpstr>Prezentace aplikace PowerPoint</vt:lpstr>
      <vt:lpstr>Geografický determinismus</vt:lpstr>
      <vt:lpstr>Prezentace aplikace PowerPoint</vt:lpstr>
      <vt:lpstr>Prezentace aplikace PowerPoint</vt:lpstr>
      <vt:lpstr>Geopolitické teorie</vt:lpstr>
      <vt:lpstr>Friedrich Ratzel (1844-1904)</vt:lpstr>
      <vt:lpstr>Prezentace aplikace PowerPoint</vt:lpstr>
      <vt:lpstr>Prezentace aplikace PowerPoint</vt:lpstr>
      <vt:lpstr>ALFRED T. MAHAN (1840-1914)</vt:lpstr>
      <vt:lpstr>Prezentace aplikace PowerPoint</vt:lpstr>
      <vt:lpstr>Prezentace aplikace PowerPoint</vt:lpstr>
      <vt:lpstr>Prezentace aplikace PowerPoint</vt:lpstr>
      <vt:lpstr>RUDOLF KJÉLLEN (1864-1922)</vt:lpstr>
      <vt:lpstr>Prezentace aplikace PowerPoint</vt:lpstr>
      <vt:lpstr>Halford John Mackinder (1861–1947)</vt:lpstr>
      <vt:lpstr>Globální model</vt:lpstr>
      <vt:lpstr>3 pásma na pevnině</vt:lpstr>
      <vt:lpstr>Prezentace aplikace PowerPoint</vt:lpstr>
      <vt:lpstr>Prezentace aplikace PowerPoint</vt:lpstr>
      <vt:lpstr>Nicholas Spykman (1893–1943)</vt:lpstr>
      <vt:lpstr>Model se podobá Mackinderovu, ale…</vt:lpstr>
      <vt:lpstr>…jiné chápání významu</vt:lpstr>
      <vt:lpstr>Karl Haushofer (1869–1946)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ASUS</dc:creator>
  <cp:lastModifiedBy>ASUS</cp:lastModifiedBy>
  <cp:revision>24</cp:revision>
  <dcterms:created xsi:type="dcterms:W3CDTF">2014-09-24T06:00:54Z</dcterms:created>
  <dcterms:modified xsi:type="dcterms:W3CDTF">2015-01-28T15:24:56Z</dcterms:modified>
</cp:coreProperties>
</file>