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0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18E696E-803D-42CD-8491-8B76F972CC3D}" type="datetimeFigureOut">
              <a:rPr lang="cs-CZ" smtClean="0"/>
              <a:pPr/>
              <a:t>1. 11. 2015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AA059C4-8D22-451E-A5B5-8FE27F9F97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vp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Problémy a radosti ve výuce ruského jazyka </a:t>
            </a:r>
            <a:br>
              <a:rPr lang="cs-CZ" dirty="0" smtClean="0"/>
            </a:br>
            <a:r>
              <a:rPr lang="cs-CZ" dirty="0" smtClean="0"/>
              <a:t>na základní škole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131048"/>
          </a:xfrm>
        </p:spPr>
        <p:txBody>
          <a:bodyPr>
            <a:normAutofit/>
          </a:bodyPr>
          <a:lstStyle/>
          <a:p>
            <a:r>
              <a:rPr lang="cs-CZ" dirty="0" smtClean="0"/>
              <a:t>Mgr. Jaroslava Pumprlová 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Ruský jazyk – druhý cizí jazyk na ZŠ, od 7. r.</a:t>
            </a:r>
          </a:p>
          <a:p>
            <a:r>
              <a:rPr lang="cs-CZ" dirty="0" smtClean="0"/>
              <a:t>Vzdělávací obor – Další cizí jazyk 5.1.3.</a:t>
            </a:r>
          </a:p>
          <a:p>
            <a:r>
              <a:rPr lang="cs-CZ" dirty="0" smtClean="0"/>
              <a:t>2 vyučovací hodiny týdně</a:t>
            </a:r>
          </a:p>
          <a:p>
            <a:r>
              <a:rPr lang="cs-CZ" dirty="0" smtClean="0"/>
              <a:t>   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mi můžete poradit?</a:t>
            </a:r>
          </a:p>
          <a:p>
            <a:r>
              <a:rPr lang="cs-CZ" dirty="0" smtClean="0"/>
              <a:t>Co chcete vědět? Otázky a odpovědi.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Mnoho úspěchů ve vaší práci.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Dokumentace k předmětu</a:t>
            </a:r>
          </a:p>
          <a:p>
            <a:r>
              <a:rPr lang="cs-CZ" dirty="0" smtClean="0"/>
              <a:t>Učebnice a pomůcky, materiály k výuce</a:t>
            </a:r>
          </a:p>
          <a:p>
            <a:r>
              <a:rPr lang="cs-CZ" dirty="0" smtClean="0"/>
              <a:t>Formy a metody výuky</a:t>
            </a:r>
          </a:p>
          <a:p>
            <a:r>
              <a:rPr lang="cs-CZ" dirty="0" smtClean="0"/>
              <a:t>Osobnost žáka – motivace</a:t>
            </a:r>
          </a:p>
          <a:p>
            <a:pPr marL="64008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smtClean="0"/>
              <a:t>                           - SPU</a:t>
            </a:r>
            <a:endParaRPr lang="cs-CZ" dirty="0" smtClean="0"/>
          </a:p>
          <a:p>
            <a:pPr marL="64008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smtClean="0"/>
              <a:t>                           - </a:t>
            </a:r>
            <a:r>
              <a:rPr lang="cs-CZ" dirty="0" smtClean="0"/>
              <a:t>klasifikace, sebehodnocení</a:t>
            </a:r>
          </a:p>
          <a:p>
            <a:r>
              <a:rPr lang="cs-CZ" dirty="0" smtClean="0"/>
              <a:t>Osobnost pedagoga</a:t>
            </a:r>
          </a:p>
          <a:p>
            <a:r>
              <a:rPr lang="cs-CZ" dirty="0" smtClean="0"/>
              <a:t>Komunikace s rodiči</a:t>
            </a:r>
          </a:p>
          <a:p>
            <a:r>
              <a:rPr lang="cs-CZ" dirty="0" smtClean="0"/>
              <a:t>Diskuze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k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 </a:t>
            </a:r>
            <a:r>
              <a:rPr lang="cs-CZ" sz="5400" dirty="0" smtClean="0">
                <a:hlinkClick r:id="rId2"/>
              </a:rPr>
              <a:t>www.rvp.cz</a:t>
            </a:r>
            <a:r>
              <a:rPr lang="cs-CZ" sz="5400" dirty="0" smtClean="0"/>
              <a:t> </a:t>
            </a:r>
            <a:endParaRPr lang="cs-CZ" dirty="0" smtClean="0"/>
          </a:p>
          <a:p>
            <a:r>
              <a:rPr lang="cs-CZ" sz="3200" dirty="0" smtClean="0"/>
              <a:t>ŠVP – </a:t>
            </a:r>
            <a:r>
              <a:rPr lang="cs-CZ" sz="3200" dirty="0" smtClean="0"/>
              <a:t>Školní vzdělávací program</a:t>
            </a:r>
          </a:p>
          <a:p>
            <a:pPr marL="64008" indent="0">
              <a:buNone/>
            </a:pPr>
            <a:r>
              <a:rPr lang="cs-CZ" sz="3200" dirty="0" smtClean="0"/>
              <a:t>	    - </a:t>
            </a:r>
            <a:r>
              <a:rPr lang="cs-CZ" sz="3200" dirty="0" err="1" smtClean="0"/>
              <a:t>tématický</a:t>
            </a:r>
            <a:r>
              <a:rPr lang="cs-CZ" sz="3200" dirty="0" smtClean="0"/>
              <a:t> </a:t>
            </a:r>
            <a:r>
              <a:rPr lang="cs-CZ" sz="3200" dirty="0" smtClean="0"/>
              <a:t>a časový plán</a:t>
            </a:r>
          </a:p>
          <a:p>
            <a:r>
              <a:rPr lang="cs-CZ" sz="3200" dirty="0" smtClean="0"/>
              <a:t>Třídní kniha</a:t>
            </a:r>
          </a:p>
          <a:p>
            <a:r>
              <a:rPr lang="cs-CZ" sz="3200" dirty="0" smtClean="0"/>
              <a:t>Zápisy ze schůzek předmětové komise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Učebnice a pomůcky, materiály k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Učebnice</a:t>
            </a:r>
          </a:p>
          <a:p>
            <a:r>
              <a:rPr lang="cs-CZ" dirty="0" smtClean="0"/>
              <a:t>Pracovní sešit</a:t>
            </a:r>
          </a:p>
          <a:p>
            <a:r>
              <a:rPr lang="cs-CZ" dirty="0" smtClean="0"/>
              <a:t>Metodická příručka</a:t>
            </a:r>
          </a:p>
          <a:p>
            <a:r>
              <a:rPr lang="cs-CZ" dirty="0" smtClean="0"/>
              <a:t>CD</a:t>
            </a:r>
          </a:p>
          <a:p>
            <a:endParaRPr lang="cs-CZ" dirty="0" smtClean="0"/>
          </a:p>
          <a:p>
            <a:r>
              <a:rPr lang="cs-CZ" dirty="0" smtClean="0"/>
              <a:t>Nástěnné tabule</a:t>
            </a:r>
          </a:p>
          <a:p>
            <a:r>
              <a:rPr lang="cs-CZ" dirty="0" smtClean="0"/>
              <a:t>Slovníky</a:t>
            </a:r>
          </a:p>
          <a:p>
            <a:r>
              <a:rPr lang="cs-CZ" dirty="0" smtClean="0"/>
              <a:t>Literatura</a:t>
            </a:r>
          </a:p>
          <a:p>
            <a:r>
              <a:rPr lang="cs-CZ" dirty="0" smtClean="0"/>
              <a:t>Materiály z internetu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Formy výuky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Frontální ( hromadná )</a:t>
            </a:r>
          </a:p>
          <a:p>
            <a:r>
              <a:rPr lang="cs-CZ" dirty="0" smtClean="0"/>
              <a:t>Skupinová</a:t>
            </a:r>
          </a:p>
          <a:p>
            <a:r>
              <a:rPr lang="cs-CZ" dirty="0" smtClean="0"/>
              <a:t>Individuální</a:t>
            </a:r>
          </a:p>
          <a:p>
            <a:r>
              <a:rPr lang="cs-CZ" dirty="0" smtClean="0"/>
              <a:t>Projektová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slovní ( monolog, dialog )</a:t>
            </a:r>
          </a:p>
          <a:p>
            <a:r>
              <a:rPr lang="cs-CZ" dirty="0" smtClean="0"/>
              <a:t>Práce s učebnicí, s textem</a:t>
            </a:r>
          </a:p>
          <a:p>
            <a:r>
              <a:rPr lang="cs-CZ" dirty="0" smtClean="0"/>
              <a:t>Řešení problému – cvičení, křížovky</a:t>
            </a:r>
          </a:p>
          <a:p>
            <a:r>
              <a:rPr lang="cs-CZ" dirty="0" smtClean="0"/>
              <a:t>Metody praktické – didaktické hry, dramatizace, </a:t>
            </a:r>
            <a:r>
              <a:rPr lang="cs-CZ" dirty="0" smtClean="0"/>
              <a:t>písničky, práce na PC</a:t>
            </a:r>
          </a:p>
          <a:p>
            <a:endParaRPr lang="cs-CZ" dirty="0" smtClean="0"/>
          </a:p>
          <a:p>
            <a:r>
              <a:rPr lang="cs-CZ" dirty="0" smtClean="0"/>
              <a:t>! Princip přiměřenosti.</a:t>
            </a:r>
          </a:p>
          <a:p>
            <a:r>
              <a:rPr lang="cs-CZ" dirty="0" smtClean="0"/>
              <a:t>! Zpětná vazba.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SPU ( specifické poruchy učení )</a:t>
            </a:r>
          </a:p>
          <a:p>
            <a:pPr marL="64008" indent="0">
              <a:buNone/>
            </a:pPr>
            <a:r>
              <a:rPr lang="cs-CZ" dirty="0" smtClean="0"/>
              <a:t>        dyslexie, dysgrafie, dysortografie</a:t>
            </a:r>
          </a:p>
          <a:p>
            <a:pPr marL="64008" indent="0">
              <a:buNone/>
            </a:pPr>
            <a:r>
              <a:rPr lang="cs-CZ" dirty="0" smtClean="0"/>
              <a:t>       </a:t>
            </a:r>
            <a:r>
              <a:rPr lang="cs-CZ" dirty="0" smtClean="0"/>
              <a:t>! Doporučení PPP</a:t>
            </a:r>
          </a:p>
          <a:p>
            <a:r>
              <a:rPr lang="cs-CZ" dirty="0" smtClean="0"/>
              <a:t>Klasifikace – papírová a elektronická ŽK</a:t>
            </a:r>
          </a:p>
          <a:p>
            <a:pPr marL="64008" indent="0">
              <a:buNone/>
            </a:pPr>
            <a:r>
              <a:rPr lang="cs-CZ" dirty="0" smtClean="0"/>
              <a:t>                        </a:t>
            </a:r>
            <a:r>
              <a:rPr lang="cs-CZ" dirty="0" smtClean="0"/>
              <a:t>- bodování a hodnocení (slovní)</a:t>
            </a:r>
          </a:p>
          <a:p>
            <a:r>
              <a:rPr lang="cs-CZ" dirty="0" smtClean="0"/>
              <a:t>Sebehodnocení, sebereflexe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Klima třídy             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Osobnost pedagoga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996952"/>
            <a:ext cx="8064896" cy="196862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Vzdělávání se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Komunikace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Syndrom vyhoření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„Dobrý pedagog je ten, který na sobě pracuje.“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s rodiči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Slušnost, ohleduplnost</a:t>
            </a:r>
          </a:p>
          <a:p>
            <a:r>
              <a:rPr lang="cs-CZ" dirty="0" smtClean="0"/>
              <a:t>Asertivita</a:t>
            </a:r>
          </a:p>
          <a:p>
            <a:r>
              <a:rPr lang="cs-CZ" dirty="0" smtClean="0"/>
              <a:t>Ústní a písemná komunikace, konzultace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E7DEC9"/>
      </a:lt2>
      <a:accent1>
        <a:srgbClr val="FEB80A"/>
      </a:accent1>
      <a:accent2>
        <a:srgbClr val="FEB80A"/>
      </a:accent2>
      <a:accent3>
        <a:srgbClr val="C32D2E"/>
      </a:accent3>
      <a:accent4>
        <a:srgbClr val="84AA33"/>
      </a:accent4>
      <a:accent5>
        <a:srgbClr val="000000"/>
      </a:accent5>
      <a:accent6>
        <a:srgbClr val="475A8D"/>
      </a:accent6>
      <a:hlink>
        <a:srgbClr val="8DC765"/>
      </a:hlink>
      <a:folHlink>
        <a:srgbClr val="AA8A14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118</TotalTime>
  <Words>243</Words>
  <Application>Microsoft Office PowerPoint</Application>
  <PresentationFormat>Předvádění na obrazovce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Gothic</vt:lpstr>
      <vt:lpstr>Verdana</vt:lpstr>
      <vt:lpstr>Wingdings 2</vt:lpstr>
      <vt:lpstr>Talent</vt:lpstr>
      <vt:lpstr>Problémy a radosti ve výuce ruského jazyka  na základní škole</vt:lpstr>
      <vt:lpstr>Osnova:</vt:lpstr>
      <vt:lpstr>Dokumentace k předmětu</vt:lpstr>
      <vt:lpstr>Učebnice a pomůcky, materiály k výuce</vt:lpstr>
      <vt:lpstr>Formy výuky </vt:lpstr>
      <vt:lpstr>Metody výuky</vt:lpstr>
      <vt:lpstr>Osobnost žáka</vt:lpstr>
      <vt:lpstr>Osobnost pedagoga </vt:lpstr>
      <vt:lpstr>Komunikace s rodiči</vt:lpstr>
      <vt:lpstr>Diskuze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a radosti ve výuce ruského jazyka</dc:title>
  <dc:creator>Alena Pumprlová</dc:creator>
  <cp:lastModifiedBy>Alena Pumprlová</cp:lastModifiedBy>
  <cp:revision>15</cp:revision>
  <dcterms:created xsi:type="dcterms:W3CDTF">2015-01-10T15:32:26Z</dcterms:created>
  <dcterms:modified xsi:type="dcterms:W3CDTF">2015-11-01T20:52:52Z</dcterms:modified>
</cp:coreProperties>
</file>