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A4A16-FE63-4A9B-A588-6559C0978ADF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EAE13-4A44-4AEA-9D5A-635A4CB36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5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EAE13-4A44-4AEA-9D5A-635A4CB3640D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82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34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14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0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34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03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16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40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4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13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5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90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5246-8FDF-40DC-93DB-FB71A8D02FA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8A63A-7C89-463D-85B7-BB2F85BA3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2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8107" y="682388"/>
            <a:ext cx="8598089" cy="1514902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</a:pPr>
            <a:r>
              <a:rPr lang="ru-RU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1.    Морфема как объект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морфемики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1569" y="2074460"/>
            <a:ext cx="10604311" cy="454470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Вводные сведения о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морфемике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словообразовании и морфологии.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Понятие морфемы.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Морфема, морф, алломорф,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субморф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Типы морфем.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русской орфографии.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03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без корня</a:t>
            </a:r>
            <a:endParaRPr lang="ru-RU" sz="7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Вы-ну-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вы-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яти (брать)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5853684" y="436098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5819335" y="297793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311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корни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</a:t>
            </a:r>
            <a:r>
              <a:rPr lang="ru-RU" sz="4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ть; </a:t>
            </a:r>
            <a:endParaRPr lang="ru-RU" sz="4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4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</a:t>
            </a:r>
            <a:r>
              <a:rPr lang="ru-RU" sz="4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ть; </a:t>
            </a:r>
            <a:endParaRPr lang="ru-RU" sz="4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4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бав</a:t>
            </a: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ить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</a:t>
            </a:r>
            <a:r>
              <a:rPr lang="ru-RU" sz="4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бав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ить, </a:t>
            </a: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4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бав</a:t>
            </a:r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ить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227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окончаний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4526"/>
            <a:ext cx="10515600" cy="4975959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наречия 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хорошо, плохо, мало, изредка, далеко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деепричастия (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играя, увидев, прыгая, читая, прочитав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сравнительная степень прилагательного (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больше, меньше,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краси́вее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некоторые существительные (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пальто, шоссе, кино, кофе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некоторые прилагательные (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беж, мини, хаки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 некоторые притяжательные местоимения (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его, ее, 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700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96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Нулевое окончание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445" y="600501"/>
            <a:ext cx="11382233" cy="6257499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формы и классы слов, в которых выделяются нулевые окончания: 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	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имен существительных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САД□, СНЕГ□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	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имен существительных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ж.р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РАДОСТЬ□, МЫШЬ□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	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кратких прилагательных и причастий: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ГРУСТЕН□, ОБИЖЕН□, СНЯТ□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	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некоторых числительных: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ДВЕНАДЦАТЬ□, ШЕСТЬ□, ОДИН□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	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род.п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некоторых существительных: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ЧУЛОК□ (ЧУЛК-И), СЕМЕЙ□, (СЕ[М'Й А]); 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притяжательных прилагательных: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ЗЕВСОВ□ (СР. ЗЕВСОВА), СЕСТРИН□ (СЕСТРИНА), РЫБИЙ□ (РЫ[Б'Й А ]). </a:t>
            </a:r>
            <a:endParaRPr lang="ru-RU" sz="20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	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ед.ч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м.р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глаголов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и условного наклонения: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ШЕЛ□, РАЗГОВАРИВАЛ□, НАХОДИЛ□СЯ, ПРИХОДИЛ□ БЫ, ЗАБЛУДИЛ□СЯ БЫ.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48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Суффиксы существительных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тель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 лица (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читатель, писатель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-к-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 предмета (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терка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-ость-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 отвлеченного признака (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жизненность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ний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 действия (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горение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ушк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суффикс субъективной оценки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головушка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90636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Суффиксы прилагательных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5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-лив- 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 качественных прилагательных (</a:t>
            </a:r>
            <a:r>
              <a:rPr lang="ru-RU" sz="35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терпеливый, надоедливый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5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5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</a:t>
            </a:r>
            <a:r>
              <a:rPr lang="ru-RU" sz="35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 относительных прилагательных (</a:t>
            </a:r>
            <a:r>
              <a:rPr lang="ru-RU" sz="35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пушкинский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(стиль), </a:t>
            </a:r>
            <a:r>
              <a:rPr lang="ru-RU" sz="35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морской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5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5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</a:t>
            </a:r>
            <a:r>
              <a:rPr lang="ru-RU" sz="35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-ин-, -й- 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суффиксы притяжательных прилагательных: (</a:t>
            </a:r>
            <a:r>
              <a:rPr lang="ru-RU" sz="35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отцов, Петин, бычий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8624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5535"/>
            <a:ext cx="10515600" cy="6823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Глагольные суффиксы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60" y="777922"/>
            <a:ext cx="11750722" cy="5909481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суффиксы временных форм: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-л-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(прошедшее время) –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шел, пила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-й- 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(настоящее время) – </a:t>
            </a:r>
            <a:r>
              <a:rPr lang="ru-RU" sz="31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31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]т, летай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3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2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суффиксы основы инфинитива, или неопределенной формы глагола: 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-а-, -е-, -и-: гнать, темнеть, служить; </a:t>
            </a:r>
            <a:endParaRPr lang="ru-RU" sz="3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3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видовые суффиксы: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-и-, -а-, -ну-, -ива-, -</a:t>
            </a:r>
            <a:r>
              <a:rPr lang="ru-RU" sz="31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ыва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</a:t>
            </a:r>
            <a:r>
              <a:rPr lang="ru-RU" sz="31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-: украсить, украшать, крикнуть, сливать, прочитывать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3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4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суффиксы причастий и отглагольных прилагательных: 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ущ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ащ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-ом-, -ем-, -им-, -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вш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-н-, -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енн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-т-: тонущий, пропащий, ведомый, продаваемый, хранимый, купивший, читаный, нежданный, кошеный, сгущенный, забытый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3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5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суффиксы деепричастий 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-а-, , -в-, -вши-, -учи-: спеша, летя, прочитав, пригнувшись, игра[</a:t>
            </a:r>
            <a:r>
              <a:rPr lang="ru-RU" sz="31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sz="31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1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1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854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ИНТЕРФИКСЫ, ИЛИ ИНФИКСЫ </a:t>
            </a:r>
            <a:b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термин Е.А. Земской, 1964)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(лат. 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infixus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«вставленный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»)</a:t>
            </a:r>
          </a:p>
          <a:p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ПАР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ХОД, ТР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УГОЛЬНЫЙ. </a:t>
            </a:r>
          </a:p>
          <a:p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</a:t>
            </a:r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являются </a:t>
            </a:r>
            <a:r>
              <a:rPr lang="ru-RU" sz="36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морфемами!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130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УНИФИКСЫ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1392072"/>
            <a:ext cx="11080845" cy="52407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унификсы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– уникальные морфемы. Встречаются в каком-то одном слове.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русском языке более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200 </a:t>
            </a:r>
            <a:r>
              <a:rPr lang="ru-RU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унификсов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Напр.: 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поп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адь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я, дет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вор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а, почт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амт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почт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альон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дубл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икат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жен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их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цит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а, пав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лин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свин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тус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маск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арад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скуп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ердяй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коз</a:t>
            </a:r>
            <a:r>
              <a:rPr lang="ru-RU" sz="32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ёл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корол</a:t>
            </a:r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ев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710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АФФИКСОИДЫ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аффикс + греч. – </a:t>
            </a:r>
            <a:r>
              <a:rPr lang="en-US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oid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подобный)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занимают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промежуточное положение между корневыми и аффиксальными морфемами.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переходного типа.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Суффиксоиды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славяно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садо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(Ср.: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садов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суффиксы)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Префиксоиды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голый, 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круг, 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ботинки, </a:t>
            </a:r>
            <a:r>
              <a:rPr lang="ru-RU" i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бандит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88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морфемы?</a:t>
            </a:r>
            <a:endParaRPr lang="ru-RU" sz="8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ru-RU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rabicParenR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д,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о, м,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?</a:t>
            </a:r>
          </a:p>
          <a:p>
            <a:pPr marL="514350" indent="-514350">
              <a:buAutoNum type="arabicParenR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rabicParenR"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дом-а?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7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182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КОНФИКСЫ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0056" y="1337481"/>
            <a:ext cx="11669973" cy="5336274"/>
          </a:xfrm>
        </p:spPr>
        <p:txBody>
          <a:bodyPr>
            <a:norm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Конфиксы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</a:t>
            </a:r>
            <a:r>
              <a:rPr lang="en-US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лат. </a:t>
            </a: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вместе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т.е. </a:t>
            </a: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скрепленный вме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сте) , </a:t>
            </a:r>
            <a:endParaRPr lang="ru-RU" sz="3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</a:t>
            </a:r>
            <a:r>
              <a:rPr lang="ru-RU" sz="31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циркумфиксы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(от лат. </a:t>
            </a:r>
            <a:r>
              <a:rPr lang="en-US" sz="31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Circum</a:t>
            </a:r>
            <a:r>
              <a:rPr lang="en-US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вокруг, кругом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–морфема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одновременно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осложняет производящую основу в пре- и 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постпозиции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СНЕЖ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ОКОН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СЫН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ДЧЕР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ИЦ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ЫЙ,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КРЫС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ЛЕВ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-ВЕСЕН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ЕМУ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-ЗИМН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ЕМУ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10235821" y="1883391"/>
            <a:ext cx="150125" cy="9007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57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АФФИКСЫ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/>
              <a:t>	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нерегулярные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 воспроизводимости)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Продуктивные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непродуктивные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 участию в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словообразовании)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51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принцип русской орфографии –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МОРФЕМНЫЙ</a:t>
            </a:r>
            <a:r>
              <a:rPr lang="ru-RU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99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морфемного анализа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200000"/>
              </a:lnSpc>
              <a:buAutoNum type="arabicPeriod"/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Выделяем </a:t>
            </a:r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ОКОНЧАНИЕ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rabicPeriod"/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ыделяем основу, корень и аффиксы</a:t>
            </a:r>
          </a:p>
          <a:p>
            <a:pPr marL="514350" indent="-514350" algn="ctr">
              <a:lnSpc>
                <a:spcPct val="200000"/>
              </a:lnSpc>
              <a:buAutoNum type="arabicPeriod"/>
            </a:pP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68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endParaRPr lang="ru-RU" sz="6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5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Автор термина «морфема» - И.А.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Бодуэн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де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Куртенэ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(1877-1878 уч. г.)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941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«Морфема – дальше не делимый, дальше не разложимый морфологический элемент языкового мышления. Этот термин является родовым, объединяющим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частных, видовых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 вроде «корень», «префикс», «суффикс», «окончание» и т.п.  Считать подобный термин лишним – это то же самое, что считать лишним объединяющий термин «дерево» и довольствоваться частными названиями «дуб», «береза», «ель», «ива» и т.п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8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194" y="95535"/>
            <a:ext cx="11532358" cy="159515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 речи имеют различный состав словоформ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Существительное - до12 словоформ,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прилагательное – до 78,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глагол – до 395 словоформ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(напр., парный по виду глагол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делать (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сделать (</a:t>
            </a:r>
            <a:r>
              <a:rPr lang="ru-RU" sz="36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41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Алломорфы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ресни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-а, </a:t>
            </a:r>
            <a:r>
              <a:rPr lang="ru-RU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ресни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-ка, </a:t>
            </a:r>
          </a:p>
          <a:p>
            <a:pPr marL="0" indent="0">
              <a:buNone/>
            </a:pPr>
            <a:r>
              <a:rPr lang="ru-RU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ресни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чатый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–алломорфы. </a:t>
            </a:r>
          </a:p>
          <a:p>
            <a:pPr marL="0" indent="0">
              <a:buNone/>
            </a:pP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Кня</a:t>
            </a:r>
            <a:r>
              <a:rPr lang="ru-RU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зь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кня</a:t>
            </a:r>
            <a:r>
              <a:rPr lang="ru-RU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иня-кня</a:t>
            </a:r>
            <a:r>
              <a:rPr lang="ru-RU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– корневые алломорфы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</a:rPr>
              <a:t>Варианты морфемы</a:t>
            </a:r>
            <a:endParaRPr lang="ru-RU" sz="6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</a:t>
            </a:r>
            <a:r>
              <a:rPr lang="ru-RU" sz="8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весн</a:t>
            </a:r>
            <a:r>
              <a:rPr lang="ru-RU" sz="8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ранн</a:t>
            </a:r>
            <a:r>
              <a:rPr lang="ru-RU" sz="8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ею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весн</a:t>
            </a:r>
            <a:r>
              <a:rPr lang="ru-RU" sz="8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ою</a:t>
            </a:r>
            <a:endParaRPr lang="ru-RU" sz="8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59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СУБМОРФ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Субморф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часть слова, совпадающая по фонемному составу с морфами, но не обладающая значением.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Ср.: </a:t>
            </a:r>
            <a:r>
              <a:rPr lang="ru-RU" sz="36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ларец, старец, конец, чепец, купец, перец, отец, ситец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каких словах –</a:t>
            </a:r>
            <a:r>
              <a:rPr lang="ru-RU" sz="36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– суффикс, а в каких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субморф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437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морфем в русском языке?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сложность подсчета?</a:t>
            </a:r>
          </a:p>
          <a:p>
            <a:pPr>
              <a:lnSpc>
                <a:spcPct val="100000"/>
              </a:lnSpc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(алломорфы) – это ОДНА морфема или ДВЕ и более?</a:t>
            </a:r>
          </a:p>
          <a:p>
            <a:pPr>
              <a:lnSpc>
                <a:spcPct val="100000"/>
              </a:lnSpc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Морфемы-омонимы (в словах </a:t>
            </a:r>
            <a:r>
              <a:rPr lang="ru-RU" sz="40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кочевНИК</a:t>
            </a:r>
            <a:r>
              <a:rPr lang="ru-RU" sz="40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ельНИК</a:t>
            </a:r>
            <a:r>
              <a:rPr lang="ru-RU" sz="40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салатНИК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-это ОДНА морфема или НЕСКОЛЬКО?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9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морфем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Корневые (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вещественное значение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Аффиксальные: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префиксы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суффиксы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постфиксы                  (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деривационное значение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 конфиксы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2.5. флексии (</a:t>
            </a:r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реляционное значение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708477" y="3357349"/>
            <a:ext cx="955344" cy="1897039"/>
          </a:xfrm>
          <a:prstGeom prst="rightBrace">
            <a:avLst>
              <a:gd name="adj1" fmla="val 8333"/>
              <a:gd name="adj2" fmla="val 4856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3978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724</Words>
  <Application>Microsoft Office PowerPoint</Application>
  <PresentationFormat>Широкоэкранный</PresentationFormat>
  <Paragraphs>117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 Лекция 1.    Морфема как объект морфемики  </vt:lpstr>
      <vt:lpstr>Где морфемы?</vt:lpstr>
      <vt:lpstr>Автор термина «морфема» - И.А. Бодуэн де Куртенэ (1877-1878 уч. г.)</vt:lpstr>
      <vt:lpstr>Части речи имеют различный состав словоформ</vt:lpstr>
      <vt:lpstr>Алломорфы</vt:lpstr>
      <vt:lpstr>Варианты морфемы</vt:lpstr>
      <vt:lpstr>СУБМОРФ</vt:lpstr>
      <vt:lpstr>Сколько морфем в русском языке?</vt:lpstr>
      <vt:lpstr>Виды морфем</vt:lpstr>
      <vt:lpstr>Слово без корня</vt:lpstr>
      <vt:lpstr>Связанные корни</vt:lpstr>
      <vt:lpstr>НЕТ окончаний</vt:lpstr>
      <vt:lpstr>Нулевое окончание</vt:lpstr>
      <vt:lpstr>Суффиксы существительных</vt:lpstr>
      <vt:lpstr>Суффиксы прилагательных</vt:lpstr>
      <vt:lpstr>Глагольные суффиксы</vt:lpstr>
      <vt:lpstr>ИНТЕРФИКСЫ, ИЛИ ИНФИКСЫ  (термин Е.А. Земской, 1964)  </vt:lpstr>
      <vt:lpstr>УНИФИКСЫ</vt:lpstr>
      <vt:lpstr>АФФИКСОИДЫ  (аффикс + греч. – oid – подобный) </vt:lpstr>
      <vt:lpstr>КОНФИКСЫ</vt:lpstr>
      <vt:lpstr>АФФИКСЫ</vt:lpstr>
      <vt:lpstr>  </vt:lpstr>
      <vt:lpstr>Алгоритм морфемного анализа</vt:lpstr>
      <vt:lpstr>СПАСИБО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Лекция 1.    Морфема как объект морфемики  </dc:title>
  <dc:creator>User</dc:creator>
  <cp:lastModifiedBy>User</cp:lastModifiedBy>
  <cp:revision>27</cp:revision>
  <dcterms:created xsi:type="dcterms:W3CDTF">2015-10-14T21:18:17Z</dcterms:created>
  <dcterms:modified xsi:type="dcterms:W3CDTF">2015-10-15T19:16:24Z</dcterms:modified>
</cp:coreProperties>
</file>