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A4A16-FE63-4A9B-A588-6559C0978ADF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AEAE13-4A44-4AEA-9D5A-635A4CB3640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65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EAE13-4A44-4AEA-9D5A-635A4CB3640D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3824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340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3140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503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347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037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616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409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6404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133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53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9095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925246-8FDF-40DC-93DB-FB71A8D02FA6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8A63A-7C89-463D-85B7-BB2F85BA33F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27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088107" y="682388"/>
            <a:ext cx="8598089" cy="1514902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ru-RU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1.    Морфема как объект </a:t>
            </a:r>
            <a:r>
              <a:rPr lang="ru-RU" sz="3200" b="1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морфемики</a:t>
            </a:r>
            <a: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br>
              <a:rPr lang="ru-RU" sz="3200" b="1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91569" y="2074460"/>
            <a:ext cx="10604311" cy="4544704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Вводные сведения о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морфемике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словообразовании и морфологии.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Понятие морфемы.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Морфема, морф, алломорф, </a:t>
            </a:r>
            <a:r>
              <a:rPr lang="ru-RU" sz="2800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субморф</a:t>
            </a: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Типы морфем.</a:t>
            </a:r>
            <a:endParaRPr lang="ru-RU" sz="2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8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Принцип русской орфографии.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037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Слово без корня</a:t>
            </a:r>
            <a:endParaRPr lang="ru-RU" sz="72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Вы-ну-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вы-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ня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яти (брать)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Стрелка вверх 5"/>
          <p:cNvSpPr/>
          <p:nvPr/>
        </p:nvSpPr>
        <p:spPr>
          <a:xfrm>
            <a:off x="5853684" y="4360985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>
            <a:off x="5819335" y="2977939"/>
            <a:ext cx="484632" cy="97840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112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корни</a:t>
            </a:r>
            <a:endParaRPr lang="ru-RU" sz="7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</a:t>
            </a:r>
            <a:r>
              <a:rPr lang="ru-RU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endParaRPr lang="ru-RU" sz="4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4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на</a:t>
            </a:r>
            <a:r>
              <a:rPr lang="ru-RU" sz="4800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ть; </a:t>
            </a:r>
            <a:endParaRPr lang="ru-RU" sz="4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</a:t>
            </a:r>
            <a:r>
              <a:rPr lang="ru-RU" sz="4800" i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раз</a:t>
            </a:r>
            <a:r>
              <a:rPr lang="ru-RU" sz="48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ть; </a:t>
            </a:r>
            <a:endParaRPr lang="ru-RU" sz="48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4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бав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ить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у</a:t>
            </a:r>
            <a:r>
              <a:rPr lang="ru-RU" sz="48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бав</a:t>
            </a:r>
            <a:r>
              <a:rPr lang="ru-RU" sz="4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ить, 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</a:t>
            </a:r>
            <a:r>
              <a:rPr lang="ru-RU" sz="48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бав</a:t>
            </a: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ить </a:t>
            </a:r>
            <a:r>
              <a:rPr lang="ru-RU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др. 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2275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587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 окончаний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064526"/>
            <a:ext cx="10515600" cy="4975959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 наречия (</a:t>
            </a:r>
            <a:r>
              <a:rPr lang="ru-RU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хорошо, плохо, мало, изредка, далеко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 деепричастия (</a:t>
            </a:r>
            <a:r>
              <a:rPr lang="ru-RU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играя, увидев, прыгая, читая, прочитав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 сравнительная степень прилагательного (</a:t>
            </a:r>
            <a:r>
              <a:rPr lang="ru-RU" dirty="0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больше, меньше, </a:t>
            </a:r>
            <a:r>
              <a:rPr lang="ru-RU" dirty="0" err="1">
                <a:solidFill>
                  <a:srgbClr val="7030A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краси́вее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 некоторые существительные (</a:t>
            </a:r>
            <a:r>
              <a:rPr lang="ru-RU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пальто, шоссе, кино, кофе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 некоторые прилагательные (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беж, мини, хаки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6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 некоторые притяжательные местоимения (</a:t>
            </a: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его, ее, их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17002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70968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Нулевое окончание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1445" y="600501"/>
            <a:ext cx="11382233" cy="6257499"/>
          </a:xfrm>
        </p:spPr>
        <p:txBody>
          <a:bodyPr>
            <a:noAutofit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формы и классы слов, в которых выделяются нулевые окончания: 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1)	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имен существительных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САД□, СНЕГ□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2)	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имен существительных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ж.р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–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РАДОСТЬ□, МЫШЬ□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3)	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кратких прилагательных и причастий: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ГРУСТЕН□, ОБИЖЕН□, СНЯТ□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4)	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некоторых числительных: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ДВЕНАДЦАТЬ□, ШЕСТЬ□, ОДИН□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5)	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род.п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мн.ч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некоторых существительных: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ЧУЛОК□ (ЧУЛК-И), СЕМЕЙ□, (СЕ[М'Й А]); </a:t>
            </a:r>
            <a:endParaRPr lang="ru-RU" sz="20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</a:t>
            </a: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им.п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ед.ч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притяжательных прилагательных: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ЗЕВСОВ□ (СР. ЗЕВСОВА), СЕСТРИН□ (СЕСТРИНА), РЫБИЙ□ (РЫ[Б'Й А ]). </a:t>
            </a:r>
            <a:endParaRPr lang="ru-RU" sz="2000" dirty="0" smtClean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7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)	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ед.ч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м.р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глаголов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прош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  <a:r>
              <a:rPr lang="ru-RU" sz="20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вр</a:t>
            </a:r>
            <a:r>
              <a:rPr lang="ru-RU" sz="2000" dirty="0">
                <a:latin typeface="Times New Roman" panose="02020603050405020304" pitchFamily="18" charset="0"/>
                <a:ea typeface="Calibri" panose="020F0502020204030204" pitchFamily="34" charset="0"/>
              </a:rPr>
              <a:t>. и условного наклонения: </a:t>
            </a:r>
            <a:r>
              <a:rPr lang="ru-RU" sz="2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ШЕЛ□, РАЗГОВАРИВАЛ□, НАХОДИЛ□СЯ, ПРИХОДИЛ□ БЫ, ЗАБЛУДИЛ□СЯ БЫ.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5948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Суффиксы существительных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тель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 лица (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читатель, писатель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-к-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 предмета (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терка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-ость-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 отвлеченного признака (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жизненность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2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ний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 действия (</a:t>
            </a:r>
            <a:r>
              <a:rPr lang="ru-RU" sz="32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горение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2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ушк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суффикс субъективной оценки 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(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головушка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)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6906363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Суффиксы прилагательных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-лив- 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 качественных прилагательных (</a:t>
            </a:r>
            <a:r>
              <a:rPr lang="ru-RU" sz="3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терпеливый, надоедливый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 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5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</a:t>
            </a:r>
            <a:r>
              <a:rPr lang="ru-RU" sz="3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 относительных прилагательных (</a:t>
            </a:r>
            <a:r>
              <a:rPr lang="ru-RU" sz="3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пушкинский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(стиль), </a:t>
            </a:r>
            <a:r>
              <a:rPr lang="ru-RU" sz="35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морской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);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5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ов</a:t>
            </a:r>
            <a:r>
              <a:rPr lang="ru-RU" sz="3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-ин-, -й- 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суффиксы притяжательных прилагательных: (</a:t>
            </a:r>
            <a:r>
              <a:rPr lang="ru-RU" sz="3500" dirty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отцов, Петин, бычий</a:t>
            </a:r>
            <a:r>
              <a:rPr lang="ru-RU" sz="35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 </a:t>
            </a:r>
            <a:endParaRPr lang="ru-RU" sz="35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86245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95535"/>
            <a:ext cx="10515600" cy="68238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Глагольные суффиксы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45660" y="777922"/>
            <a:ext cx="11750722" cy="5909481"/>
          </a:xfrm>
        </p:spPr>
        <p:txBody>
          <a:bodyPr>
            <a:normAutofit fontScale="77500" lnSpcReduction="2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суффиксы временных форм: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-л-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(прошедшее время) –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шел, пила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-й- 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(настоящее время) – </a:t>
            </a:r>
            <a:r>
              <a:rPr lang="ru-RU" sz="3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чита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ru-RU" sz="3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]т, летай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2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суффиксы основы инфинитива, или неопределенной формы глагола: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-а-, -е-, -и-: гнать, темнеть, служить; </a:t>
            </a:r>
            <a:endParaRPr lang="ru-RU" sz="3100" dirty="0">
              <a:solidFill>
                <a:srgbClr val="00206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3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видовые суффиксы: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-и-, -а-, -ну-, -ива-, -</a:t>
            </a:r>
            <a:r>
              <a:rPr lang="ru-RU" sz="3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ыва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</a:t>
            </a:r>
            <a:r>
              <a:rPr lang="ru-RU" sz="3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ва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-: украсить, украшать, крикнуть, сливать, прочитывать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4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суффиксы причастий и отглагольных прилагательных: 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ущ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ащ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-ом-, -ем-, -им-, -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вш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-н-, -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нн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</a:t>
            </a:r>
            <a:r>
              <a:rPr lang="ru-RU" sz="3100" dirty="0" err="1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енн</a:t>
            </a:r>
            <a:r>
              <a:rPr lang="ru-RU" sz="3100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-, -т-: тонущий, пропащий, ведомый, продаваемый, хранимый, купивший, читаный, нежданный, кошеный, сгущенный, забытый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endParaRPr lang="ru-RU" sz="3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5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суффиксы деепричастий 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-а-, , -в-, -вши-, -учи-: спеша, летя, прочитав, пригнувшись, игра[</a:t>
            </a:r>
            <a:r>
              <a:rPr lang="ru-RU" sz="3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йу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ru-RU" sz="3100" dirty="0" err="1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</a:t>
            </a:r>
            <a:r>
              <a:rPr lang="ru-RU" sz="31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100" dirty="0">
              <a:solidFill>
                <a:schemeClr val="accent6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08547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ИНТЕРФИКСЫ, ИЛИ ИНФИКСЫ </a:t>
            </a:r>
            <a:br>
              <a:rPr lang="ru-RU" sz="40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(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термин Е.А. Земской, 1964) 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/>
            </a:r>
            <a:b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(лат. </a:t>
            </a:r>
            <a:r>
              <a:rPr lang="ru-RU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infixus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 «вставленный</a:t>
            </a: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j-cs"/>
              </a:rPr>
              <a:t>»)</a:t>
            </a:r>
          </a:p>
          <a:p>
            <a:endParaRPr lang="ru-RU" sz="3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+mj-cs"/>
            </a:endParaRPr>
          </a:p>
          <a:p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ПАР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ХОД, ТР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УГОЛЬНЫЙ. </a:t>
            </a:r>
          </a:p>
          <a:p>
            <a:endParaRPr lang="ru-RU" sz="3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endParaRPr lang="ru-RU" sz="36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Не </a:t>
            </a:r>
            <a:r>
              <a:rPr lang="ru-RU" sz="3600" dirty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являются </a:t>
            </a:r>
            <a:r>
              <a:rPr lang="ru-RU" sz="3600" dirty="0" smtClean="0">
                <a:solidFill>
                  <a:srgbClr val="00B05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морфемами!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7130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</a:rPr>
              <a:t>УНИФИКСЫ</a:t>
            </a:r>
            <a:endParaRPr lang="ru-RU" sz="6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2955" y="1392072"/>
            <a:ext cx="11080845" cy="524074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sz="3200" dirty="0" err="1">
                <a:latin typeface="Times New Roman" panose="02020603050405020304" pitchFamily="18" charset="0"/>
                <a:ea typeface="Calibri" panose="020F0502020204030204" pitchFamily="34" charset="0"/>
              </a:rPr>
              <a:t>унификсы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 – уникальные морфемы. Встречаются в каком-то одном слове. </a:t>
            </a:r>
            <a:endParaRPr lang="ru-RU" sz="3200" dirty="0" smtClean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 русском языке более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200 </a:t>
            </a:r>
            <a:r>
              <a:rPr lang="ru-RU" sz="3200" dirty="0" err="1" smtClean="0">
                <a:latin typeface="Times New Roman" panose="02020603050405020304" pitchFamily="18" charset="0"/>
                <a:ea typeface="Calibri" panose="020F0502020204030204" pitchFamily="34" charset="0"/>
              </a:rPr>
              <a:t>унификсов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 </a:t>
            </a:r>
          </a:p>
          <a:p>
            <a:pPr algn="just">
              <a:lnSpc>
                <a:spcPct val="150000"/>
              </a:lnSpc>
            </a:pP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Напр.: 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поп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адь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я, дет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вор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а, почт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амт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почт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альон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дубл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икат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жен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их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цит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ат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а, пав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лин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свин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тус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маск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арад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скуп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ердяй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200" i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коз</a:t>
            </a:r>
            <a:r>
              <a:rPr lang="ru-RU" sz="3200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ёл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, корол</a:t>
            </a:r>
            <a:r>
              <a:rPr lang="ru-RU" sz="3200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ев</a:t>
            </a:r>
            <a:r>
              <a:rPr lang="ru-RU" sz="3200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а</a:t>
            </a:r>
            <a:endParaRPr lang="ru-RU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710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АФФИКСОИДЫ</a:t>
            </a:r>
            <a:r>
              <a:rPr lang="ru-RU" sz="3600" b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аффикс + греч. – </a:t>
            </a:r>
            <a:r>
              <a:rPr lang="en-US" sz="3600" dirty="0" err="1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oid</a:t>
            </a:r>
            <a:r>
              <a:rPr lang="ru-RU" sz="36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подобный)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занимают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промежуточное положение между корневыми и аффиксальными морфемами.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Морфемы 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переходного типа. </a:t>
            </a:r>
            <a:endParaRPr lang="ru-RU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 err="1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Суффиксоиды</a:t>
            </a:r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славяно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вед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ru-RU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садо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вод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(Ср.: 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слав</a:t>
            </a:r>
            <a:r>
              <a:rPr lang="ru-RU" i="1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ист</a:t>
            </a:r>
            <a:r>
              <a:rPr lang="ru-RU" i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 садов</a:t>
            </a:r>
            <a:r>
              <a:rPr lang="ru-RU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</a:t>
            </a:r>
            <a:r>
              <a:rPr lang="ru-RU" i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суффиксы)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Префиксоиды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голый,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круг, </a:t>
            </a:r>
            <a:r>
              <a:rPr lang="ru-RU" i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</a:t>
            </a:r>
            <a:r>
              <a:rPr 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ботинки, </a:t>
            </a:r>
            <a:r>
              <a:rPr lang="ru-RU" i="1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полу</a:t>
            </a:r>
            <a:r>
              <a:rPr lang="ru-RU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бандит</a:t>
            </a: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8888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8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Где морфемы?</a:t>
            </a:r>
            <a:endParaRPr lang="ru-RU" sz="8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слово </a:t>
            </a:r>
            <a:r>
              <a:rPr lang="ru-RU" sz="60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ДОМА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514350" indent="-514350">
              <a:buAutoNum type="arabicParenR"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д,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о, м, 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?</a:t>
            </a:r>
          </a:p>
          <a:p>
            <a:pPr marL="514350" indent="-514350">
              <a:buAutoNum type="arabicParenR"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6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</a:t>
            </a: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514350" indent="-514350">
              <a:buAutoNum type="arabicParenR"/>
            </a:pPr>
            <a:r>
              <a:rPr lang="ru-RU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дом-а?</a:t>
            </a:r>
            <a:endParaRPr lang="ru-R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78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9182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КОНФИКСЫ</a:t>
            </a:r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0056" y="1337481"/>
            <a:ext cx="11669973" cy="5336274"/>
          </a:xfrm>
        </p:spPr>
        <p:txBody>
          <a:bodyPr>
            <a:normAutofit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Конфиксы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лат. 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вместе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т.е. 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скрепленный вме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сте) , </a:t>
            </a:r>
            <a:endParaRPr lang="ru-RU" sz="3100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или </a:t>
            </a:r>
            <a:r>
              <a:rPr lang="ru-RU" sz="31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циркумфиксы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(от лат. </a:t>
            </a:r>
            <a:r>
              <a:rPr lang="en-US" sz="3100" dirty="0" err="1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Circum</a:t>
            </a:r>
            <a:r>
              <a:rPr lang="en-US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ru-RU" sz="3100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вокруг, кругом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–морфема </a:t>
            </a:r>
            <a:r>
              <a:rPr lang="ru-RU" sz="3100" b="1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одновременно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осложняет производящую основу в пре- и 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постпозиции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СНЕЖ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ПОД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ОКОН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НИК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СЫН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ДЧЕР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ИЦ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БЕЗ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ДОМ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ЫЙ,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КРЫС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ЛЕВ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-ВЕСЕН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ЕМУ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-ЗИМН</a:t>
            </a:r>
            <a:r>
              <a:rPr lang="ru-RU" sz="31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ЕМУ</a:t>
            </a:r>
            <a:r>
              <a:rPr lang="ru-RU" sz="31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ru-RU" dirty="0"/>
          </a:p>
        </p:txBody>
      </p:sp>
      <p:sp>
        <p:nvSpPr>
          <p:cNvPr id="5" name="Правая фигурная скобка 4"/>
          <p:cNvSpPr/>
          <p:nvPr/>
        </p:nvSpPr>
        <p:spPr>
          <a:xfrm>
            <a:off x="10235821" y="1883391"/>
            <a:ext cx="150125" cy="9007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78570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АФФИКСЫ</a:t>
            </a: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	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Регулярные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нерегулярные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воспроизводимости)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Продуктивные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непродуктивные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(по участию в </a:t>
            </a:r>
            <a:r>
              <a:rPr lang="ru-RU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современном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словообразовании)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515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indent="449580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300000"/>
              </a:lnSpc>
              <a:buNone/>
            </a:pPr>
            <a:r>
              <a:rPr lang="ru-RU" sz="4000" b="1" dirty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Основной принцип русской орфографии – </a:t>
            </a:r>
            <a:r>
              <a:rPr lang="ru-RU" sz="40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МОРФЕМНЫЙ</a:t>
            </a:r>
            <a: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2996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морфемного анализа</a:t>
            </a:r>
            <a:endParaRPr lang="ru-RU" sz="4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Выделяем </a:t>
            </a:r>
            <a:r>
              <a:rPr lang="ru-RU" sz="4800" dirty="0" smtClean="0">
                <a:solidFill>
                  <a:srgbClr val="FF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ОКОНЧАНИЕ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</a:p>
          <a:p>
            <a:pPr marL="514350" indent="-514350" algn="just">
              <a:lnSpc>
                <a:spcPct val="200000"/>
              </a:lnSpc>
              <a:buAutoNum type="arabicPeriod"/>
            </a:pPr>
            <a:r>
              <a:rPr lang="ru-RU" sz="4800" dirty="0">
                <a:latin typeface="Times New Roman" panose="02020603050405020304" pitchFamily="18" charset="0"/>
                <a:ea typeface="Calibri" panose="020F0502020204030204" pitchFamily="34" charset="0"/>
              </a:rPr>
              <a:t>В</a:t>
            </a:r>
            <a:r>
              <a:rPr lang="ru-RU" sz="4800" dirty="0" smtClean="0">
                <a:latin typeface="Times New Roman" panose="02020603050405020304" pitchFamily="18" charset="0"/>
                <a:ea typeface="Calibri" panose="020F0502020204030204" pitchFamily="34" charset="0"/>
              </a:rPr>
              <a:t>ыделяем основу, корень и аффиксы</a:t>
            </a:r>
          </a:p>
          <a:p>
            <a:pPr marL="514350" indent="-514350" algn="ctr">
              <a:lnSpc>
                <a:spcPct val="200000"/>
              </a:lnSpc>
              <a:buAutoNum type="arabicPeriod"/>
            </a:pPr>
            <a:endParaRPr lang="ru-RU" sz="4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8685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sz="72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endParaRPr lang="ru-RU" dirty="0" smtClean="0"/>
          </a:p>
          <a:p>
            <a:pPr marL="0" indent="0" algn="ctr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6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6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451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Автор термина «морфема» - И.А.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Бодуэн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де </a:t>
            </a:r>
            <a:r>
              <a:rPr lang="ru-RU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Куртенэ</a:t>
            </a:r>
            <a:r>
              <a:rPr lang="ru-RU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(1877-1878 уч. г.)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94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«Морфема – дальше не делимый, дальше не разложимый морфологический элемент языкового мышления. Этот термин является родовым, объединяющим для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частных, видовых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 вроде «корень», «префикс», «суффикс», «окончание» и т.п.  Считать подобный термин лишним – это то же самое, что считать лишним объединяющий термин «дерево» и довольствоваться частными названиями «дуб», «береза», «ель», «ива» и т.п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.»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8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1194" y="95535"/>
            <a:ext cx="11532358" cy="159515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Части речи имеют различный состав словоформ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Существительное - до12 словоформ,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прилагательное – до 78,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глагол – до 395 словоформ </a:t>
            </a:r>
          </a:p>
          <a:p>
            <a:pPr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(напр., парный по виду глагол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делать (</a:t>
            </a:r>
            <a:r>
              <a:rPr lang="ru-RU" sz="36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– сделать (</a:t>
            </a:r>
            <a:r>
              <a:rPr lang="ru-RU" sz="36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ся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841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Алломорфы</a:t>
            </a:r>
            <a:endParaRPr lang="ru-RU" sz="6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ресни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-а, 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ресни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-ка, </a:t>
            </a:r>
          </a:p>
          <a:p>
            <a:pPr marL="0" indent="0">
              <a:buNone/>
            </a:pP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ресни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6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чатый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–алломорфы. </a:t>
            </a:r>
          </a:p>
          <a:p>
            <a:pPr marL="0" indent="0">
              <a:buNone/>
            </a:pP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Кня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зь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кня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иня-кня</a:t>
            </a:r>
            <a:r>
              <a:rPr lang="ru-RU" sz="6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</a:t>
            </a:r>
            <a:r>
              <a:rPr lang="ru-RU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– корневые алломорфы</a:t>
            </a:r>
            <a:endParaRPr lang="ru-RU" sz="6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49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70C0"/>
                </a:solidFill>
              </a:rPr>
              <a:t>Варианты морфемы</a:t>
            </a:r>
            <a:endParaRPr lang="ru-RU" sz="6000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ранн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ей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весн</a:t>
            </a:r>
            <a:r>
              <a:rPr lang="ru-RU" sz="8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ой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= ранн</a:t>
            </a:r>
            <a:r>
              <a:rPr lang="ru-RU" sz="8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ею</a:t>
            </a:r>
            <a:r>
              <a:rPr lang="ru-RU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весн</a:t>
            </a:r>
            <a:r>
              <a:rPr lang="ru-RU" sz="88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ою</a:t>
            </a:r>
            <a:endParaRPr lang="ru-RU" sz="88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759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СУБМОРФ</a:t>
            </a:r>
            <a:endParaRPr lang="ru-RU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600" i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Субморф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часть слова, совпадающая по фонемному составу с морфами, но не обладающая значением. </a:t>
            </a:r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Ср.: </a:t>
            </a:r>
            <a:r>
              <a:rPr lang="ru-RU" sz="3600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ларец, старец, конец, чепец, купец, перец, отец, ситец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 каких словах –</a:t>
            </a:r>
            <a:r>
              <a:rPr lang="ru-RU" sz="3600" i="1" dirty="0" err="1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ец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– суффикс, а в каких – </a:t>
            </a:r>
            <a:r>
              <a:rPr lang="ru-R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субморф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64377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Сколько морфем в русском языке?</a:t>
            </a:r>
            <a:endParaRPr lang="ru-RU" sz="5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чем сложность подсчета?</a:t>
            </a:r>
          </a:p>
          <a:p>
            <a:pPr>
              <a:lnSpc>
                <a:spcPct val="100000"/>
              </a:lnSpc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Варианты (алломорфы) – это ОДНА морфема или ДВЕ и более?</a:t>
            </a:r>
          </a:p>
          <a:p>
            <a:pPr>
              <a:lnSpc>
                <a:spcPct val="100000"/>
              </a:lnSpc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Морфемы-омонимы (в словах </a:t>
            </a:r>
            <a:r>
              <a:rPr lang="ru-RU" sz="4000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кочевНИК</a:t>
            </a:r>
            <a:r>
              <a:rPr lang="ru-RU" sz="4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ельНИК</a:t>
            </a:r>
            <a:r>
              <a:rPr lang="ru-RU" sz="40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4000" i="1" dirty="0" err="1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салатНИК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-это ОДНА морфема или НЕСКОЛЬКО?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2198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морфем</a:t>
            </a:r>
            <a:endParaRPr lang="ru-RU" sz="6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Корневые (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вещественное значение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Аффиксальные: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2.1 префиксы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2.2. суффиксы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2.3. постфиксы                  (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деривационное значение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2.4. конфиксы</a:t>
            </a: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2.5. флексии (</a:t>
            </a:r>
            <a:r>
              <a:rPr lang="ru-RU" sz="3200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реляционное значение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авая фигурная скобка 3"/>
          <p:cNvSpPr/>
          <p:nvPr/>
        </p:nvSpPr>
        <p:spPr>
          <a:xfrm>
            <a:off x="4708477" y="3357349"/>
            <a:ext cx="955344" cy="1897039"/>
          </a:xfrm>
          <a:prstGeom prst="rightBrace">
            <a:avLst>
              <a:gd name="adj1" fmla="val 8333"/>
              <a:gd name="adj2" fmla="val 4856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33978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724</Words>
  <Application>Microsoft Office PowerPoint</Application>
  <PresentationFormat>Широкоэкранный</PresentationFormat>
  <Paragraphs>117</Paragraphs>
  <Slides>24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 Лекция 1.    Морфема как объект морфемики  </vt:lpstr>
      <vt:lpstr>Где морфемы?</vt:lpstr>
      <vt:lpstr>Автор термина «морфема» - И.А. Бодуэн де Куртенэ (1877-1878 уч. г.)</vt:lpstr>
      <vt:lpstr>Части речи имеют различный состав словоформ</vt:lpstr>
      <vt:lpstr>Алломорфы</vt:lpstr>
      <vt:lpstr>Варианты морфемы</vt:lpstr>
      <vt:lpstr>СУБМОРФ</vt:lpstr>
      <vt:lpstr>Сколько морфем в русском языке?</vt:lpstr>
      <vt:lpstr>Виды морфем</vt:lpstr>
      <vt:lpstr>Слово без корня</vt:lpstr>
      <vt:lpstr>Связанные корни</vt:lpstr>
      <vt:lpstr>НЕТ окончаний</vt:lpstr>
      <vt:lpstr>Нулевое окончание</vt:lpstr>
      <vt:lpstr>Суффиксы существительных</vt:lpstr>
      <vt:lpstr>Суффиксы прилагательных</vt:lpstr>
      <vt:lpstr>Глагольные суффиксы</vt:lpstr>
      <vt:lpstr>ИНТЕРФИКСЫ, ИЛИ ИНФИКСЫ  (термин Е.А. Земской, 1964)  </vt:lpstr>
      <vt:lpstr>УНИФИКСЫ</vt:lpstr>
      <vt:lpstr>АФФИКСОИДЫ  (аффикс + греч. – oid – подобный) </vt:lpstr>
      <vt:lpstr>КОНФИКСЫ</vt:lpstr>
      <vt:lpstr>АФФИКСЫ</vt:lpstr>
      <vt:lpstr>  </vt:lpstr>
      <vt:lpstr>Алгоритм морфемного анализа</vt:lpstr>
      <vt:lpstr>СПАСИБО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Лекция 1.    Морфема как объект морфемики  </dc:title>
  <dc:creator>User</dc:creator>
  <cp:lastModifiedBy>User</cp:lastModifiedBy>
  <cp:revision>27</cp:revision>
  <dcterms:created xsi:type="dcterms:W3CDTF">2015-10-14T21:18:17Z</dcterms:created>
  <dcterms:modified xsi:type="dcterms:W3CDTF">2015-10-15T19:16:24Z</dcterms:modified>
</cp:coreProperties>
</file>