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108" y="-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88B1-D2B1-4BB3-8ED6-F707C4C5B806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E94A-9D84-4CF4-96EC-A668939D5E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4896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88B1-D2B1-4BB3-8ED6-F707C4C5B806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E94A-9D84-4CF4-96EC-A668939D5E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9084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88B1-D2B1-4BB3-8ED6-F707C4C5B806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E94A-9D84-4CF4-96EC-A668939D5E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6350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88B1-D2B1-4BB3-8ED6-F707C4C5B806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E94A-9D84-4CF4-96EC-A668939D5E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8377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88B1-D2B1-4BB3-8ED6-F707C4C5B806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E94A-9D84-4CF4-96EC-A668939D5E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6523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88B1-D2B1-4BB3-8ED6-F707C4C5B806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E94A-9D84-4CF4-96EC-A668939D5E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0059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88B1-D2B1-4BB3-8ED6-F707C4C5B806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E94A-9D84-4CF4-96EC-A668939D5E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9046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88B1-D2B1-4BB3-8ED6-F707C4C5B806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E94A-9D84-4CF4-96EC-A668939D5E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1424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88B1-D2B1-4BB3-8ED6-F707C4C5B806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E94A-9D84-4CF4-96EC-A668939D5E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3401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88B1-D2B1-4BB3-8ED6-F707C4C5B806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E94A-9D84-4CF4-96EC-A668939D5E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075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88B1-D2B1-4BB3-8ED6-F707C4C5B806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E94A-9D84-4CF4-96EC-A668939D5E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9856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888B1-D2B1-4BB3-8ED6-F707C4C5B806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8E94A-9D84-4CF4-96EC-A668939D5E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8626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72955" y="365125"/>
            <a:ext cx="11600597" cy="1668391"/>
          </a:xfrm>
        </p:spPr>
        <p:txBody>
          <a:bodyPr>
            <a:normAutofit fontScale="90000"/>
          </a:bodyPr>
          <a:lstStyle/>
          <a:p>
            <a:pPr marL="228600" lvl="0" indent="-228600" algn="just">
              <a:lnSpc>
                <a:spcPct val="150000"/>
              </a:lnSpc>
              <a:spcBef>
                <a:spcPts val="1000"/>
              </a:spcBef>
            </a:pPr>
            <a:r>
              <a:rPr lang="ru-RU" sz="4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Лекция </a:t>
            </a:r>
            <a:r>
              <a:rPr lang="ru-RU" sz="4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Глагол: словообразование, формообразование и словоизменение</a:t>
            </a:r>
            <a:r>
              <a:rPr lang="ru-RU" sz="4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72955" y="2347414"/>
            <a:ext cx="11080845" cy="429904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Глагол: общие сведения.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Словообразование глаголов.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Формообразование глаголов.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4. Словоизменение глаголов.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4093485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Условное (сослагательное) наклонение глагола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1471" y="1801504"/>
            <a:ext cx="11581263" cy="4690898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выражения условного наклонения глагола может употребляться форма повелительного наклонения: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испугайся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ты собак, мы бы давно уже за деревней были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Ср.: </a:t>
            </a:r>
            <a:r>
              <a:rPr lang="ru-RU" sz="32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испугался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ты собак, мы бы давно уже за деревней были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2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34366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Повелительное наклонение глагола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477" y="1433015"/>
            <a:ext cx="12055523" cy="5424985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Ф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орма глагола, выражающая стремление говорящего заставить или попросить кого-либо исполнить его желание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Повелительное наклонение образуется с помощью суффикса </a:t>
            </a:r>
            <a:r>
              <a:rPr lang="ru-RU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-и-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или без применения суффикса (нулевая суффиксация). 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В форме множественного числа добавляется окончание </a:t>
            </a:r>
            <a:r>
              <a:rPr lang="ru-RU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-те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прочт</a:t>
            </a: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-и книгу – </a:t>
            </a:r>
            <a:r>
              <a:rPr lang="ru-RU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прочт</a:t>
            </a: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-и-те книгу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Если волеизъявление направлено к третьему лицу, то используются специальные частицы </a:t>
            </a:r>
            <a:r>
              <a:rPr lang="ru-RU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да, пусть, пускай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 будут счастливы молодые!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3389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Повелительное наклонение глагола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6603" y="1801504"/>
            <a:ext cx="11682484" cy="4585648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Для выражения значения </a:t>
            </a:r>
            <a:r>
              <a:rPr lang="ru-RU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повелительного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наклонения могут употребляться формы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изъявительного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и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условного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наклонения: 	</a:t>
            </a:r>
            <a:r>
              <a:rPr lang="ru-RU" sz="3200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Ты </a:t>
            </a:r>
            <a:r>
              <a:rPr lang="ru-RU" sz="3200" b="1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напишешь </a:t>
            </a:r>
            <a:r>
              <a:rPr lang="ru-RU" sz="3200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заявление и </a:t>
            </a:r>
            <a:r>
              <a:rPr lang="ru-RU" sz="3200" b="1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отнесешь</a:t>
            </a:r>
            <a:r>
              <a:rPr lang="ru-RU" sz="3200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его в приемную.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3200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ru-RU" sz="3200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 теперь быстро </a:t>
            </a:r>
            <a:r>
              <a:rPr lang="ru-RU" sz="3200" b="1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уходим</a:t>
            </a:r>
            <a:r>
              <a:rPr lang="ru-RU" sz="3200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3200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ru-RU" sz="3200" b="1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Шел бы </a:t>
            </a:r>
            <a:r>
              <a:rPr lang="ru-RU" sz="3200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домой.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6545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1654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60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Категория </a:t>
            </a:r>
            <a:r>
              <a:rPr lang="ru-RU" sz="60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лица</a:t>
            </a:r>
            <a:endParaRPr lang="ru-RU" sz="60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534" y="1690688"/>
            <a:ext cx="11805314" cy="4486275"/>
          </a:xfrm>
        </p:spPr>
        <p:txBody>
          <a:bodyPr numCol="2">
            <a:noAutofit/>
          </a:bodyPr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4000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ед. ч. </a:t>
            </a:r>
            <a:endParaRPr lang="ru-RU" sz="4000" dirty="0" smtClean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40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 л.</a:t>
            </a:r>
            <a:r>
              <a:rPr lang="ru-RU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я читаю</a:t>
            </a:r>
            <a:endParaRPr lang="ru-RU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40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 л.</a:t>
            </a:r>
            <a:r>
              <a:rPr lang="ru-RU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ты читаешь</a:t>
            </a:r>
            <a:endParaRPr lang="ru-RU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40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 л.</a:t>
            </a:r>
            <a:r>
              <a:rPr lang="ru-RU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он, она читает</a:t>
            </a:r>
            <a:endParaRPr lang="ru-RU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ru-RU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4000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мн. ч. </a:t>
            </a:r>
            <a:endParaRPr lang="ru-RU" sz="4000" dirty="0" smtClean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40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 л.</a:t>
            </a:r>
            <a:r>
              <a:rPr lang="ru-RU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мы читаем</a:t>
            </a:r>
            <a:endParaRPr lang="ru-RU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40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 л. </a:t>
            </a:r>
            <a:r>
              <a:rPr lang="ru-RU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 читаете</a:t>
            </a:r>
            <a:endParaRPr lang="ru-RU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124585" algn="just">
              <a:lnSpc>
                <a:spcPct val="150000"/>
              </a:lnSpc>
              <a:spcAft>
                <a:spcPts val="0"/>
              </a:spcAft>
              <a:tabLst>
                <a:tab pos="1620520" algn="l"/>
              </a:tabLst>
            </a:pPr>
            <a:r>
              <a:rPr lang="ru-RU" sz="40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 л. </a:t>
            </a:r>
            <a:r>
              <a:rPr lang="ru-RU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они читают</a:t>
            </a:r>
            <a:endParaRPr lang="ru-RU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2285317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ПЕРЕХОДНОСТЬ ГЛАГОЛА</a:t>
            </a: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60311"/>
            <a:ext cx="12010030" cy="5397690"/>
          </a:xfrm>
        </p:spPr>
        <p:txBody>
          <a:bodyPr>
            <a:normAutofit fontScale="92500" lnSpcReduction="20000"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  <a:tabLst>
                <a:tab pos="90170" algn="l"/>
              </a:tabLs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переходные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глаголы, которые могут обозначать действие, распространяющееся на определенный объект. Такие глаголы управляют дополнениями, выраженными именами в винительном падеже без предлога (прямыми дополнениями): </a:t>
            </a: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любить детей, пить воду, читать книгу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  <a:tabLst>
                <a:tab pos="90170" algn="l"/>
              </a:tabLs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непереходные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глаголы, которые не могут обозначать действие, распространяющееся на определенный объект. Следовательно, они не могут иметь при себе прямого дополнения. Прежде всего к ним относятся все глаголы с возвратным суффиксом</a:t>
            </a: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ся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смеяться, бриться, мириться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 Показателем непереходности могут служить суффиксы</a:t>
            </a: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нича</a:t>
            </a:r>
            <a:r>
              <a:rPr lang="ru-RU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-, -е-, -</a:t>
            </a:r>
            <a:r>
              <a:rPr lang="ru-RU" b="1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ствова</a:t>
            </a:r>
            <a:r>
              <a:rPr lang="ru-RU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лентяй-</a:t>
            </a:r>
            <a:r>
              <a:rPr lang="ru-RU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нича</a:t>
            </a: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ть</a:t>
            </a: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светл</a:t>
            </a: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-е-</a:t>
            </a:r>
            <a:r>
              <a:rPr lang="ru-RU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ть</a:t>
            </a: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бодр-</a:t>
            </a:r>
            <a:r>
              <a:rPr lang="ru-RU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ствова</a:t>
            </a: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ть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98860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Основа неопределенной формы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534" y="1690688"/>
            <a:ext cx="11258266" cy="448627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Основа неопределенной формы определяется путем устранения аффиксов </a:t>
            </a:r>
            <a:r>
              <a:rPr lang="ru-RU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6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ть</a:t>
            </a:r>
            <a:r>
              <a:rPr lang="ru-RU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(-</a:t>
            </a:r>
            <a:r>
              <a:rPr lang="ru-RU" sz="36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ru-RU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ru-RU" sz="36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собира-ть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основы неопределенной формы образуются: </a:t>
            </a:r>
            <a:r>
              <a:rPr lang="ru-RU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прошедшее время, сослагательное наклонение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5485670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ОСНОВА НАСТОЯЩЕГО </a:t>
            </a:r>
            <a:b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(ИЛИ БУДУЩЕГО ПРОСТОГО) ВРЕМЕНИ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96222"/>
            <a:ext cx="11080845" cy="486177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Основа настоящего (или будущего простого) выделяется из </a:t>
            </a:r>
            <a:r>
              <a:rPr lang="ru-RU" sz="3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формы третьего лица мн. ч. настоящего или будущего простого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2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пиш-ут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напиш-ут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 основы настоящего времени образуются </a:t>
            </a:r>
            <a:r>
              <a:rPr lang="ru-RU" sz="3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формы настоящего или будущего простого, повелительного наклонения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называ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32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ут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(называют), называй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7453869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85501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Классы глаголов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68992"/>
            <a:ext cx="12192000" cy="588900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Продуктивные: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- а(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ть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/-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aj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читать /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чита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]-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(читают).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-е(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ть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/-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жале-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тъ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жалеj-ут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(жалеют).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-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ова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(-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ева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ть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/-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yj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советовать / совету(-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(советуют),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горева-ть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горюї-ут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(горюют).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-ну(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ть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/-н-: 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прыгнуть - прыгнут.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-и(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ть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и. /мягкий согласный: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-ли-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ть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мол-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ят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Непродуктивные: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колют - колоть, полют - полоть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едят – есть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03532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СПРЯЖЕНИЕ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1364776"/>
            <a:ext cx="12037325" cy="524074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Изменение глагола по наклонениям, а внутри наклонений по временам (только в изъявительном наклонении), по лицам (в изъявительном и частично в повелительном наклонении) и по числам, а также по родам (в единственном числе прошедшего времени и сослагательного наклонения) называется </a:t>
            </a:r>
            <a:r>
              <a:rPr lang="ru-RU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спряжением в широком смысле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Изменение глаголов в настоящем и будущем простом времени по лицам и числам называется </a:t>
            </a:r>
            <a:r>
              <a:rPr lang="ru-RU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спряжением в узком смысле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463331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Типы спряжения глаголов</a:t>
            </a:r>
            <a:endParaRPr lang="ru-RU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100" y="2031882"/>
            <a:ext cx="11353800" cy="448627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первое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второе спряжение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различаются личными окончаниями настоящего или будущего простого времени: </a:t>
            </a:r>
            <a:r>
              <a:rPr lang="ru-RU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-у(-ю), -ешь, -</a:t>
            </a:r>
            <a:r>
              <a:rPr lang="ru-RU" sz="32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</a:t>
            </a:r>
            <a:r>
              <a:rPr lang="ru-RU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-ем, </a:t>
            </a:r>
            <a:r>
              <a:rPr lang="ru-RU" sz="32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ете</a:t>
            </a:r>
            <a:r>
              <a:rPr lang="ru-RU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ru-RU" sz="32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</a:t>
            </a:r>
            <a:r>
              <a:rPr lang="ru-RU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(-ют)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1-го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спряжения и </a:t>
            </a:r>
            <a:r>
              <a:rPr lang="ru-RU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-у (-ю), -ишь, -</a:t>
            </a:r>
            <a:r>
              <a:rPr lang="ru-RU" sz="32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</a:t>
            </a:r>
            <a:r>
              <a:rPr lang="ru-RU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-им, -</a:t>
            </a:r>
            <a:r>
              <a:rPr lang="ru-RU" sz="32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ите</a:t>
            </a:r>
            <a:r>
              <a:rPr lang="ru-RU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- </a:t>
            </a:r>
            <a:r>
              <a:rPr lang="ru-RU" sz="32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</a:t>
            </a:r>
            <a:r>
              <a:rPr lang="ru-RU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(-</a:t>
            </a:r>
            <a:r>
              <a:rPr lang="ru-RU" sz="32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ят</a:t>
            </a:r>
            <a:r>
              <a:rPr lang="ru-RU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2-го спряжения. Принадлежность к тому или иному спряжению глаголов с безударными окончаниями определяется по неопределенной форме этих глаголов. 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78587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40943" y="1583140"/>
            <a:ext cx="11914496" cy="5274860"/>
          </a:xfrm>
        </p:spPr>
        <p:txBody>
          <a:bodyPr>
            <a:normAutofit lnSpcReduction="10000"/>
          </a:bodyPr>
          <a:lstStyle/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Глагол – часть речи, которая обозначает действие или состояние как процесс: </a:t>
            </a:r>
            <a:r>
              <a:rPr lang="ru-RU" sz="32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бежать, бегать, читать, прочесть, учиться, знать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т. д. 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Грамматические характеристики (категории) глагола: 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вид, залог, наклонение, время, лицо, число, род.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Кроме того, глаголы обладают свойством 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переходности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непереходности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могут быть 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возвратными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или 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невозвратными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993066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alt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1-е спряжение</a:t>
            </a:r>
            <a:r>
              <a:rPr lang="ru-RU" altLang="ru-RU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altLang="ru-RU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13053588"/>
              </p:ext>
            </p:extLst>
          </p:nvPr>
        </p:nvGraphicFramePr>
        <p:xfrm>
          <a:off x="245660" y="1078174"/>
          <a:ext cx="11723427" cy="55273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2167"/>
                <a:gridCol w="6280407"/>
                <a:gridCol w="4000853"/>
              </a:tblGrid>
              <a:tr h="184452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лицо 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 ч.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мн. ч.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828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1л. 2л. 3л.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-у, -ю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-ешь, </a:t>
                      </a: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ёшь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-</a:t>
                      </a: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ёт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-ем, -</a:t>
                      </a: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ём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ете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-</a:t>
                      </a: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ёте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-ют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593487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indent="34290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altLang="ru-RU" sz="4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2-е</a:t>
            </a:r>
            <a:r>
              <a:rPr lang="en-US" altLang="ru-RU" sz="4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спряжение</a:t>
            </a:r>
            <a:r>
              <a:rPr lang="ru-RU" altLang="ru-RU" sz="4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altLang="ru-RU" sz="4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62432051"/>
              </p:ext>
            </p:extLst>
          </p:nvPr>
        </p:nvGraphicFramePr>
        <p:xfrm>
          <a:off x="736979" y="1146411"/>
          <a:ext cx="11068334" cy="56445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7167"/>
                <a:gridCol w="5605408"/>
                <a:gridCol w="4175759"/>
              </a:tblGrid>
              <a:tr h="27185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лицо 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 ч.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мн. ч.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406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1л. 2л. 3л.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-у, -ю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-ишь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-ит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-им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ите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-</a:t>
                      </a: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ят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502632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☺ Усвоить материал будет легче,</a:t>
            </a:r>
            <a:endParaRPr lang="ru-RU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829" y="1364776"/>
            <a:ext cx="11914495" cy="549322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применить мнемонические приемы – т. е. приемы запоминания. </a:t>
            </a:r>
            <a:r>
              <a:rPr lang="ru-RU" sz="3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РИФМОВКА на глаголы </a:t>
            </a:r>
            <a:r>
              <a:rPr lang="ru-RU" sz="3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2-го спряжения: </a:t>
            </a:r>
            <a:endParaRPr lang="ru-RU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Гнать, держать, смотреть и видеть,</a:t>
            </a:r>
            <a:endParaRPr lang="ru-RU" sz="36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Дышать, слышать, ненавидеть.</a:t>
            </a:r>
            <a:endParaRPr lang="ru-RU" sz="36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зависеть, и вертеть, </a:t>
            </a:r>
            <a:endParaRPr lang="ru-RU" sz="36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обидеть, и терпеть.</a:t>
            </a:r>
            <a:r>
              <a:rPr lang="ru-RU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36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037926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Задание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Почему глаголы </a:t>
            </a:r>
            <a:r>
              <a:rPr lang="ru-RU" sz="36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хотеть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6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бежать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называют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разноспрягаемыми? 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0763844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-ТСЯ или -ТЬСЯ ?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8364" y="1583140"/>
            <a:ext cx="11764370" cy="489954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делат</a:t>
            </a:r>
            <a:r>
              <a:rPr lang="ru-RU" sz="3200" b="1" i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(имеется мягкий знак на конце слова 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делат</a:t>
            </a:r>
            <a:r>
              <a:rPr lang="ru-RU" sz="3200" b="1" i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то следует писать </a:t>
            </a:r>
            <a:r>
              <a:rPr lang="ru-RU" sz="3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2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3200" b="1" i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32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 мягким знаком: 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можно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(что делат</a:t>
            </a:r>
            <a:r>
              <a:rPr lang="ru-RU" sz="3200" i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?) 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купат</a:t>
            </a:r>
            <a:r>
              <a:rPr lang="ru-RU" sz="3200" b="1" i="1" u="sng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что делае</a:t>
            </a:r>
            <a:r>
              <a:rPr lang="ru-RU" sz="3200" b="1" i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(отсутствует мягкий знак на конце слова 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делае</a:t>
            </a:r>
            <a:r>
              <a:rPr lang="ru-RU" sz="3200" b="1" i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то следует писать -</a:t>
            </a:r>
            <a:r>
              <a:rPr lang="ru-RU" sz="3200" b="1" i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тс</a:t>
            </a:r>
            <a:r>
              <a:rPr lang="ru-RU" sz="32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без мягкого знака: 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он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(что делает?) 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смеё</a:t>
            </a:r>
            <a:r>
              <a:rPr lang="ru-RU" sz="3200" b="1" i="1" u="sng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тс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08957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3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20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1061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Синтаксическая роль </a:t>
            </a:r>
            <a:r>
              <a:rPr lang="ru-RU" sz="4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глагола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1433016"/>
            <a:ext cx="12010030" cy="509061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В предложении глагол чаще всего выполняет функцию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сказуемого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или его части, однако может выражать и другие члены предложения: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Петь</a:t>
            </a: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морозе – вредно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подлежащее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);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Дворник получил задание </a:t>
            </a:r>
            <a:r>
              <a:rPr lang="ru-RU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дежурить</a:t>
            </a: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 ворот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определение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);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Дети пошли в парк </a:t>
            </a:r>
            <a:r>
              <a:rPr lang="ru-RU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играть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обстоятельство цели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);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Я прошу вас </a:t>
            </a:r>
            <a:r>
              <a:rPr lang="ru-RU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выйти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(дополнение). 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72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Продуктивные способы образования глаголов</a:t>
            </a:r>
            <a:endParaRPr lang="ru-RU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Префиксальный: </a:t>
            </a: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бежать - вбежать, выбежать, прибежать, отбежать, убежать, добежать, сбежать, подбежать</a:t>
            </a:r>
            <a:endParaRPr lang="ru-RU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Суффиксальный: </a:t>
            </a:r>
            <a:r>
              <a:rPr lang="ru-RU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ло</a:t>
            </a: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-дыр-</a:t>
            </a:r>
            <a:r>
              <a:rPr lang="ru-RU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нича</a:t>
            </a: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ru-RU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ть</a:t>
            </a: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мошен-нича-ть</a:t>
            </a: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совет-</a:t>
            </a:r>
            <a:r>
              <a:rPr lang="ru-RU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ова</a:t>
            </a: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ru-RU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ть</a:t>
            </a: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господ-</a:t>
            </a:r>
            <a:r>
              <a:rPr lang="ru-RU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ствова</a:t>
            </a: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ru-RU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ть</a:t>
            </a: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дебат-ирова-ть</a:t>
            </a: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коллектив-</a:t>
            </a:r>
            <a:r>
              <a:rPr lang="ru-RU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изирова</a:t>
            </a: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ru-RU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ть</a:t>
            </a: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ах-ну-</a:t>
            </a:r>
            <a:r>
              <a:rPr lang="ru-RU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ть</a:t>
            </a: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Конфиксальный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спать - вы-спать-</a:t>
            </a:r>
            <a:r>
              <a:rPr lang="ru-RU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ся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4599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 глагола</a:t>
            </a:r>
            <a:endParaRPr lang="ru-RU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534" y="1787857"/>
            <a:ext cx="11900848" cy="453105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несовершенный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 форма глагола, отвечающая на вопрос </a:t>
            </a:r>
            <a:r>
              <a:rPr lang="ru-RU" sz="3200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делать</a:t>
            </a:r>
            <a:r>
              <a:rPr lang="ru-RU" sz="3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читать, писать, смотреть, плавать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т. д.;</a:t>
            </a:r>
          </a:p>
          <a:p>
            <a:pPr algn="just">
              <a:lnSpc>
                <a:spcPct val="150000"/>
              </a:lnSpc>
            </a:pP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совершенный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 форма глагола, отвечающая на вопрос </a:t>
            </a:r>
            <a:r>
              <a:rPr lang="ru-RU" sz="3200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сделать</a:t>
            </a:r>
            <a:r>
              <a:rPr lang="ru-RU" sz="3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прочитать, написать, высмотреть, поплавать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т. д.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288794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4427" y="-18078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Залог глагола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10184"/>
            <a:ext cx="12323928" cy="5336275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ru-RU" sz="3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действительный (активный) </a:t>
            </a:r>
            <a:r>
              <a:rPr lang="ru-RU" sz="3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форма глагола, показывающая, что лицо или предмет, обозначенные в предложении словами в роли подлежащего, сами производят действие, обозначенное глаголом: </a:t>
            </a: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Ветер </a:t>
            </a:r>
            <a:r>
              <a:rPr lang="ru-RU" sz="30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качает</a:t>
            </a: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деревья; Девочка </a:t>
            </a:r>
            <a:r>
              <a:rPr lang="ru-RU" sz="30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пишет</a:t>
            </a: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письмо</a:t>
            </a:r>
            <a:r>
              <a:rPr lang="ru-RU" sz="3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3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страдательный (пассивный) </a:t>
            </a:r>
            <a:r>
              <a:rPr lang="ru-RU" sz="3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форма глагола, показывающая, что лицо или предмет, обозначенные в предложении словами в роли подлежащего, не сами производят действие, а испытывают на себе чье-либо действие: </a:t>
            </a: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Деревья </a:t>
            </a:r>
            <a:r>
              <a:rPr lang="ru-RU" sz="30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качаются</a:t>
            </a: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ветром; Письмо </a:t>
            </a:r>
            <a:r>
              <a:rPr lang="ru-RU" sz="30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пишется</a:t>
            </a: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девочкой</a:t>
            </a:r>
            <a:r>
              <a:rPr lang="ru-RU" sz="3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94365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НАКЛОНЕНИЕ ГЛАГОЛА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свойство, позволяющее выразить отношение говорящего к называемому действию или состоянию. По характеру этого отношения глагол может употребляться в  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изъявительном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условном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сослагательном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и 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повелительном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наклонениях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652623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38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Изъявительное наклонение глагола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68992"/>
            <a:ext cx="11353801" cy="566382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 глагола, описывающая событие и при этом не выражающая отношения говорящего к этому событию. 	</a:t>
            </a:r>
          </a:p>
          <a:p>
            <a:pPr algn="just">
              <a:lnSpc>
                <a:spcPct val="150000"/>
              </a:lnSpc>
            </a:pPr>
            <a:r>
              <a:rPr lang="ru-RU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Действие мыслится как реальное, утверждаемое или отрицаемое. 	</a:t>
            </a:r>
          </a:p>
          <a:p>
            <a:pPr algn="just">
              <a:lnSpc>
                <a:spcPct val="150000"/>
              </a:lnSpc>
            </a:pPr>
            <a:r>
              <a:rPr lang="ru-RU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Изъявительное наклонение в отличие от других наклонений имеет </a:t>
            </a:r>
            <a:r>
              <a:rPr lang="ru-RU" sz="33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формы времени</a:t>
            </a:r>
            <a:r>
              <a:rPr lang="ru-RU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3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3300" i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мае зеленеют деревья</a:t>
            </a:r>
            <a:r>
              <a:rPr lang="ru-RU" sz="3300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33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наст. время</a:t>
            </a:r>
            <a:r>
              <a:rPr lang="ru-RU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3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3300" i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мае зеленели деревья</a:t>
            </a:r>
            <a:r>
              <a:rPr lang="ru-RU" sz="3300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3300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прош</a:t>
            </a:r>
            <a:r>
              <a:rPr lang="ru-RU" sz="33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время</a:t>
            </a:r>
            <a:r>
              <a:rPr lang="ru-RU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3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3300" i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мае зазеленеют</a:t>
            </a:r>
            <a:r>
              <a:rPr lang="ru-RU" sz="3300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деревья </a:t>
            </a:r>
            <a:r>
              <a:rPr lang="ru-RU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33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буд. время</a:t>
            </a:r>
            <a:r>
              <a:rPr lang="ru-RU" sz="33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33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594760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Условное (сослагательное) наклонение глагола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842" y="1690688"/>
            <a:ext cx="10998958" cy="4486275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орма глагола, обозначающая предполагаемое или желаемое действие, которое может произойти при определенных условиях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	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Образуется прибавлением частицы </a:t>
            </a:r>
            <a:r>
              <a:rPr lang="ru-RU" sz="32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 форме прошедшего времени: 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2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32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Учил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следует – не </a:t>
            </a:r>
            <a:r>
              <a:rPr lang="ru-RU" sz="32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краснел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экзамене. </a:t>
            </a:r>
            <a:endParaRPr lang="ru-RU" sz="32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19100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966</Words>
  <Application>Microsoft Office PowerPoint</Application>
  <PresentationFormat>Vlastní</PresentationFormat>
  <Paragraphs>125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Тема Office</vt:lpstr>
      <vt:lpstr>  Лекция 10. Глагол: словообразование, формообразование и словоизменение   </vt:lpstr>
      <vt:lpstr>ГЛАГОЛ</vt:lpstr>
      <vt:lpstr>Синтаксическая роль глагола</vt:lpstr>
      <vt:lpstr>Продуктивные способы образования глаголов</vt:lpstr>
      <vt:lpstr>Вид глагола</vt:lpstr>
      <vt:lpstr>Залог глагола</vt:lpstr>
      <vt:lpstr>НАКЛОНЕНИЕ ГЛАГОЛА</vt:lpstr>
      <vt:lpstr>Изъявительное наклонение глагола</vt:lpstr>
      <vt:lpstr>Условное (сослагательное) наклонение глагола</vt:lpstr>
      <vt:lpstr>Условное (сослагательное) наклонение глагола</vt:lpstr>
      <vt:lpstr>Повелительное наклонение глагола</vt:lpstr>
      <vt:lpstr>Повелительное наклонение глагола</vt:lpstr>
      <vt:lpstr>Категория лица</vt:lpstr>
      <vt:lpstr>ПЕРЕХОДНОСТЬ ГЛАГОЛА</vt:lpstr>
      <vt:lpstr>Основа неопределенной формы</vt:lpstr>
      <vt:lpstr>ОСНОВА НАСТОЯЩЕГО  (ИЛИ БУДУЩЕГО ПРОСТОГО) ВРЕМЕНИ</vt:lpstr>
      <vt:lpstr>Классы глаголов</vt:lpstr>
      <vt:lpstr>СПРЯЖЕНИЕ</vt:lpstr>
      <vt:lpstr>Типы спряжения глаголов</vt:lpstr>
      <vt:lpstr>1-е спряжение </vt:lpstr>
      <vt:lpstr>2-е спряжение </vt:lpstr>
      <vt:lpstr>☺ Усвоить материал будет легче,</vt:lpstr>
      <vt:lpstr>Задание</vt:lpstr>
      <vt:lpstr>-ТСЯ или -ТЬСЯ ?</vt:lpstr>
      <vt:lpstr>СПАСИБО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Лекция 10. Глагол: словообразование, формообразование и словоизменение   </dc:title>
  <dc:creator>User</dc:creator>
  <cp:lastModifiedBy>Your User Name</cp:lastModifiedBy>
  <cp:revision>13</cp:revision>
  <dcterms:created xsi:type="dcterms:W3CDTF">2015-10-18T07:59:20Z</dcterms:created>
  <dcterms:modified xsi:type="dcterms:W3CDTF">2015-10-23T15:49:33Z</dcterms:modified>
</cp:coreProperties>
</file>