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-108" y="-3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D065FF-DCB8-4950-B251-3F0AD466ED5F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68457F-3EE8-441C-87E8-4FB2B7617E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34690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68457F-3EE8-441C-87E8-4FB2B7617EAD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62696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8F872-AC23-4AD8-B354-0019A9E9A073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D3834-B8AF-43B4-8F5B-7A4B5B16E3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45420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8F872-AC23-4AD8-B354-0019A9E9A073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D3834-B8AF-43B4-8F5B-7A4B5B16E3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80809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8F872-AC23-4AD8-B354-0019A9E9A073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D3834-B8AF-43B4-8F5B-7A4B5B16E3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57505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8F872-AC23-4AD8-B354-0019A9E9A073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D3834-B8AF-43B4-8F5B-7A4B5B16E3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59382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8F872-AC23-4AD8-B354-0019A9E9A073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D3834-B8AF-43B4-8F5B-7A4B5B16E3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67345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8F872-AC23-4AD8-B354-0019A9E9A073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D3834-B8AF-43B4-8F5B-7A4B5B16E3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54077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8F872-AC23-4AD8-B354-0019A9E9A073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D3834-B8AF-43B4-8F5B-7A4B5B16E3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51508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8F872-AC23-4AD8-B354-0019A9E9A073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D3834-B8AF-43B4-8F5B-7A4B5B16E3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12678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8F872-AC23-4AD8-B354-0019A9E9A073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D3834-B8AF-43B4-8F5B-7A4B5B16E3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59735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8F872-AC23-4AD8-B354-0019A9E9A073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D3834-B8AF-43B4-8F5B-7A4B5B16E3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92990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8F872-AC23-4AD8-B354-0019A9E9A073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D3834-B8AF-43B4-8F5B-7A4B5B16E3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43139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8F872-AC23-4AD8-B354-0019A9E9A073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5D3834-B8AF-43B4-8F5B-7A4B5B16E3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2097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433016"/>
          </a:xfrm>
        </p:spPr>
        <p:txBody>
          <a:bodyPr>
            <a:noAutofit/>
          </a:bodyPr>
          <a:lstStyle/>
          <a:p>
            <a:pPr marL="228600" lvl="0" indent="-228600" algn="ctr">
              <a:lnSpc>
                <a:spcPct val="150000"/>
              </a:lnSpc>
              <a:spcBef>
                <a:spcPts val="1000"/>
              </a:spcBef>
            </a:pPr>
            <a:r>
              <a:rPr lang="ru-RU" sz="36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Лекция </a:t>
            </a:r>
            <a:r>
              <a:rPr lang="ru-RU" sz="36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11. Словообразование и формообразование в системе наречия</a:t>
            </a:r>
            <a:r>
              <a:rPr lang="ru-RU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3600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86603" y="1801504"/>
            <a:ext cx="11067197" cy="4375459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План</a:t>
            </a:r>
            <a:endParaRPr lang="ru-RU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Наречие: общие сведения.</a:t>
            </a:r>
            <a:endParaRPr lang="ru-RU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Словообразование наречий.</a:t>
            </a:r>
            <a:endParaRPr lang="ru-RU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Формообразование наречий.</a:t>
            </a:r>
            <a:endParaRPr lang="ru-RU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Орфография наречий.</a:t>
            </a:r>
            <a:endParaRPr lang="ru-RU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086811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</a:t>
            </a:r>
            <a:endParaRPr lang="ru-RU" sz="5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внимание  </a:t>
            </a:r>
            <a:endParaRPr lang="ru-RU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2822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Наречие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1069" y="1528549"/>
            <a:ext cx="11818961" cy="5049672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Знаменательная часть речи, слова которой обозначают признаки действий, предметов или других  признаков. </a:t>
            </a:r>
          </a:p>
          <a:p>
            <a:pPr algn="just">
              <a:lnSpc>
                <a:spcPct val="150000"/>
              </a:lnSpc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Наречия отвечают на вопросы</a:t>
            </a:r>
            <a:r>
              <a:rPr lang="ru-RU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как? в какой степени? когда? куда? откуда? где? зачем? почему? </a:t>
            </a:r>
            <a:r>
              <a:rPr lang="ru-RU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т. д.:</a:t>
            </a:r>
            <a:r>
              <a:rPr lang="ru-RU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150000"/>
              </a:lnSpc>
            </a:pP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Смеялся </a:t>
            </a:r>
            <a:r>
              <a:rPr lang="ru-RU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очень</a:t>
            </a:r>
            <a:r>
              <a:rPr lang="ru-RU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весело</a:t>
            </a:r>
            <a:r>
              <a:rPr lang="ru-RU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Приехал </a:t>
            </a:r>
            <a:r>
              <a:rPr lang="ru-RU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издалека</a:t>
            </a:r>
            <a:r>
              <a:rPr lang="ru-RU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Туман клубится </a:t>
            </a:r>
            <a:r>
              <a:rPr lang="ru-RU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вдали</a:t>
            </a:r>
            <a:r>
              <a:rPr lang="ru-RU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2000" dirty="0" smtClean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93488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Морфологические признаки наречий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5660" y="1473958"/>
            <a:ext cx="11505061" cy="5090615"/>
          </a:xfrm>
        </p:spPr>
        <p:txBody>
          <a:bodyPr>
            <a:normAutofit lnSpcReduction="10000"/>
          </a:bodyPr>
          <a:lstStyle/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Основной  морфологический признак наречий – их </a:t>
            </a:r>
            <a:r>
              <a:rPr lang="ru-RU" sz="32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неизменяемость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то есть наречия не имеют рода, числа, падежа, не склоняются и не спрягаются.  </a:t>
            </a: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 наречия, образованные от качественных прилагательных, могут иметь морфологическую характеристику степени сравнения (</a:t>
            </a:r>
            <a:r>
              <a:rPr lang="ru-RU" sz="3200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смеяться </a:t>
            </a:r>
            <a:r>
              <a:rPr lang="ru-RU" sz="32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весело</a:t>
            </a:r>
            <a:r>
              <a:rPr lang="ru-RU" sz="3200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смеяться </a:t>
            </a:r>
            <a:r>
              <a:rPr lang="ru-RU" sz="32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веселее </a:t>
            </a:r>
            <a:r>
              <a:rPr lang="ru-RU" sz="3200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смеяться </a:t>
            </a:r>
            <a:r>
              <a:rPr lang="ru-RU" sz="32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веселее всех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1831759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СИНТАКСИЧЕСКАЯ РОЛЬ НАРЕЧИЙ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6478" y="1690688"/>
            <a:ext cx="11696131" cy="5024011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предложении наречия выступают как обстоятельства или определения: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3600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Все сгорело </a:t>
            </a:r>
            <a:r>
              <a:rPr lang="ru-RU" sz="36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дотла</a:t>
            </a:r>
            <a:r>
              <a:rPr lang="ru-RU" sz="36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(обстоятельство степени и образа действия); </a:t>
            </a:r>
            <a:r>
              <a:rPr lang="ru-RU" sz="3600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Птицы прилетели </a:t>
            </a:r>
            <a:r>
              <a:rPr lang="ru-RU" sz="36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недавно</a:t>
            </a:r>
            <a:r>
              <a:rPr lang="ru-RU" sz="36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(обстоятельство времени);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36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Справа</a:t>
            </a:r>
            <a:r>
              <a:rPr lang="ru-RU" sz="3600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ударил </a:t>
            </a:r>
            <a:r>
              <a:rPr lang="ru-RU" sz="36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гром 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(обстоятельство места);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3600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Чтение</a:t>
            </a:r>
            <a:r>
              <a:rPr lang="ru-RU" sz="36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наизусть</a:t>
            </a:r>
            <a:r>
              <a:rPr lang="ru-RU" sz="3600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всех удивило</a:t>
            </a:r>
            <a:r>
              <a:rPr lang="ru-RU" sz="36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(определение)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1493352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85753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Разряды наречий по значению</a:t>
            </a:r>
            <a:endParaRPr 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637531607"/>
              </p:ext>
            </p:extLst>
          </p:nvPr>
        </p:nvGraphicFramePr>
        <p:xfrm>
          <a:off x="213814" y="887104"/>
          <a:ext cx="11764371" cy="76755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7544"/>
                <a:gridCol w="3907544"/>
                <a:gridCol w="3949283"/>
              </a:tblGrid>
              <a:tr h="49003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разряд</a:t>
                      </a:r>
                      <a:endParaRPr lang="ru-RU" sz="2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вопрос</a:t>
                      </a:r>
                      <a:endParaRPr lang="ru-RU" sz="2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примеры</a:t>
                      </a:r>
                      <a:endParaRPr lang="ru-RU" sz="2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3867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наречия образа действия </a:t>
                      </a:r>
                      <a:endParaRPr lang="ru-RU" sz="2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как? каким образом?</a:t>
                      </a:r>
                      <a:endParaRPr lang="ru-RU" sz="2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весело, быстро, </a:t>
                      </a:r>
                      <a:endParaRPr lang="ru-RU" sz="2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3867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наречия меры и степени</a:t>
                      </a:r>
                      <a:endParaRPr lang="ru-RU" sz="2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какой степени? насколько?</a:t>
                      </a:r>
                      <a:endParaRPr lang="ru-RU" sz="2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очень, сильно</a:t>
                      </a:r>
                      <a:endParaRPr lang="ru-RU" sz="2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3867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наречия места</a:t>
                      </a:r>
                      <a:endParaRPr lang="ru-RU" sz="2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где? куда? откуда?</a:t>
                      </a:r>
                      <a:endParaRPr lang="ru-RU" sz="2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вдали, наверх, снизу</a:t>
                      </a:r>
                      <a:endParaRPr lang="ru-RU" sz="2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3867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наречия времени</a:t>
                      </a:r>
                      <a:endParaRPr lang="ru-RU" sz="2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когда?</a:t>
                      </a:r>
                      <a:endParaRPr lang="ru-RU" sz="2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давно, сразу</a:t>
                      </a:r>
                      <a:endParaRPr lang="ru-RU" sz="2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64046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наречия причины</a:t>
                      </a:r>
                      <a:endParaRPr lang="ru-RU" sz="2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почему?</a:t>
                      </a:r>
                      <a:endParaRPr lang="ru-RU" sz="2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сгоряча, впопыхах</a:t>
                      </a:r>
                      <a:endParaRPr lang="ru-RU" sz="2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3867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наречия цели</a:t>
                      </a:r>
                      <a:endParaRPr lang="ru-RU" sz="2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 какой целью? зачем?</a:t>
                      </a:r>
                      <a:endParaRPr lang="ru-RU" sz="2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нарочно, специально</a:t>
                      </a:r>
                      <a:endParaRPr lang="ru-RU" sz="2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431618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от наречий</a:t>
            </a:r>
            <a:endParaRPr 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36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Любая бы женщина поняла, но у вас, мужчин, </a:t>
            </a:r>
            <a:r>
              <a:rPr lang="ru-RU" sz="3600" i="1" dirty="0" err="1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наоборотная</a:t>
            </a:r>
            <a:r>
              <a:rPr lang="ru-RU" sz="3600" i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какая-то логика… </a:t>
            </a:r>
          </a:p>
          <a:p>
            <a:pPr marL="68580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[Б. Васильев. Картежник и бретер, игрок и дуэлянт (1998)]</a:t>
            </a:r>
            <a:endParaRPr lang="ru-RU" sz="3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71053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Словообразовательные типы наречий</a:t>
            </a:r>
            <a:endParaRPr 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323834"/>
            <a:ext cx="12192000" cy="5534166"/>
          </a:xfrm>
        </p:spPr>
        <p:txBody>
          <a:bodyPr>
            <a:normAutofit/>
          </a:bodyPr>
          <a:lstStyle/>
          <a:p>
            <a:pPr marL="685800" algn="just">
              <a:lnSpc>
                <a:spcPct val="150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Непроизводные наречия:</a:t>
            </a:r>
            <a:r>
              <a:rPr lang="ru-RU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как, здесь, сюда, тут, там, тогда, когда, вчера, уж(е), ещё, чуть, едва</a:t>
            </a:r>
            <a:r>
              <a:rPr lang="ru-RU" sz="32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3200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пока</a:t>
            </a:r>
            <a:r>
              <a:rPr lang="ru-RU" sz="32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почти</a:t>
            </a:r>
            <a:r>
              <a:rPr lang="ru-RU" sz="32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очень,</a:t>
            </a:r>
            <a:r>
              <a:rPr lang="ru-RU" sz="32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опять</a:t>
            </a:r>
            <a:r>
              <a:rPr lang="ru-RU" sz="32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напрасно</a:t>
            </a:r>
            <a:r>
              <a:rPr lang="ru-RU" sz="32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Самые частотные.</a:t>
            </a:r>
          </a:p>
          <a:p>
            <a:pPr marL="685800" algn="just">
              <a:lnSpc>
                <a:spcPct val="150000"/>
              </a:lnSpc>
              <a:spcAft>
                <a:spcPts val="0"/>
              </a:spcAft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Наречия на -о/-е: </a:t>
            </a:r>
            <a:r>
              <a:rPr lang="ru-RU" sz="3200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хорошо, искренне</a:t>
            </a:r>
            <a:r>
              <a:rPr lang="ru-RU" sz="32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Самый большой и продуктивный класс русских наречий.</a:t>
            </a:r>
          </a:p>
          <a:p>
            <a:pPr marL="685800" algn="just">
              <a:lnSpc>
                <a:spcPct val="150000"/>
              </a:lnSpc>
              <a:spcAft>
                <a:spcPts val="0"/>
              </a:spcAft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Другие словообразовательные типы наречий: </a:t>
            </a:r>
            <a:r>
              <a:rPr lang="ru-RU" sz="3200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по-ученому, кругом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и др.</a:t>
            </a:r>
          </a:p>
          <a:p>
            <a:pPr marL="685800" algn="just">
              <a:lnSpc>
                <a:spcPct val="150000"/>
              </a:lnSpc>
              <a:spcAft>
                <a:spcPts val="0"/>
              </a:spcAft>
            </a:pPr>
            <a:endParaRPr lang="ru-RU" sz="3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685800" algn="just">
              <a:lnSpc>
                <a:spcPct val="150000"/>
              </a:lnSpc>
              <a:spcAft>
                <a:spcPts val="0"/>
              </a:spcAft>
            </a:pPr>
            <a:endParaRPr lang="ru-RU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339199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Разговорная окраска наречий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85800" algn="just">
              <a:lnSpc>
                <a:spcPct val="150000"/>
              </a:lnSpc>
              <a:spcAft>
                <a:spcPts val="0"/>
              </a:spcAft>
            </a:pP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Сгорел-то </a:t>
            </a:r>
            <a:r>
              <a:rPr lang="ru-RU" sz="3600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по-глупому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задремал на пленуме ЦК. [Э. Рязанов и др. Небеса обетованные, к/ф (1991)]</a:t>
            </a:r>
            <a:endParaRPr lang="ru-RU" sz="3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 algn="just">
              <a:lnSpc>
                <a:spcPct val="150000"/>
              </a:lnSpc>
              <a:spcAft>
                <a:spcPts val="0"/>
              </a:spcAft>
            </a:pP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Ну а кто сказал: «Я в ванну </a:t>
            </a:r>
            <a:r>
              <a:rPr lang="ru-RU" sz="3600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по-быстрому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»? </a:t>
            </a:r>
          </a:p>
          <a:p>
            <a:pPr marL="45720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[Е. Николаева, Ю. Коротков. Попса, к/ф (2005)]</a:t>
            </a:r>
            <a:endParaRPr lang="ru-RU" sz="3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455201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Орфография наречий</a:t>
            </a:r>
            <a:endParaRPr lang="ru-RU" sz="4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4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Точь-в-точь</a:t>
            </a:r>
          </a:p>
          <a:p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4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Один в один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3015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261</Words>
  <Application>Microsoft Office PowerPoint</Application>
  <PresentationFormat>Vlastní</PresentationFormat>
  <Paragraphs>69</Paragraphs>
  <Slides>10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Тема Office</vt:lpstr>
      <vt:lpstr> Лекция 11. Словообразование и формообразование в системе наречия </vt:lpstr>
      <vt:lpstr>Наречие </vt:lpstr>
      <vt:lpstr>Морфологические признаки наречий</vt:lpstr>
      <vt:lpstr>СИНТАКСИЧЕСКАЯ РОЛЬ НАРЕЧИЙ</vt:lpstr>
      <vt:lpstr>Разряды наречий по значению</vt:lpstr>
      <vt:lpstr>Образования от наречий</vt:lpstr>
      <vt:lpstr>Словообразовательные типы наречий</vt:lpstr>
      <vt:lpstr>Разговорная окраска наречий</vt:lpstr>
      <vt:lpstr>Орфография наречий</vt:lpstr>
      <vt:lpstr>Спасибо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Лекция 11. Словообразование и формообразование в системе наречия </dc:title>
  <dc:creator>User</dc:creator>
  <cp:lastModifiedBy>Your User Name</cp:lastModifiedBy>
  <cp:revision>4</cp:revision>
  <dcterms:created xsi:type="dcterms:W3CDTF">2015-10-18T19:43:46Z</dcterms:created>
  <dcterms:modified xsi:type="dcterms:W3CDTF">2015-10-23T15:51:18Z</dcterms:modified>
</cp:coreProperties>
</file>