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35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673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812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311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02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265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170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823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47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13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865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834FF-D8EB-4B98-9B68-C3335E708EEE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7603D-BCAA-4A0C-A1B9-8754060314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14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2.    Морфемные модели русского языка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277257"/>
            <a:ext cx="10515600" cy="489970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Морфемный состав слова.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изменения в морфемном составе слова.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Морфемные модели.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Экспрессивно-стилистические функции морфем.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42267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Опрощение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5400" dirty="0" smtClean="0"/>
          </a:p>
          <a:p>
            <a:pPr algn="ctr"/>
            <a:endParaRPr lang="ru-RU" sz="5400" dirty="0"/>
          </a:p>
          <a:p>
            <a:pPr algn="ctr"/>
            <a:r>
              <a:rPr lang="ru-RU" sz="5400" dirty="0" smtClean="0"/>
              <a:t>Облако   </a:t>
            </a:r>
            <a:r>
              <a:rPr lang="ru-RU" dirty="0" smtClean="0"/>
              <a:t>                    </a:t>
            </a:r>
            <a:r>
              <a:rPr lang="ru-RU" sz="5400" dirty="0" smtClean="0"/>
              <a:t>обволокло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5334000" y="3544094"/>
            <a:ext cx="9144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981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Переразложение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800" dirty="0" smtClean="0"/>
              <a:t>Белка (бела)</a:t>
            </a:r>
          </a:p>
          <a:p>
            <a:endParaRPr lang="ru-RU" sz="4800" dirty="0"/>
          </a:p>
          <a:p>
            <a:endParaRPr lang="ru-RU" sz="4800" dirty="0" smtClean="0"/>
          </a:p>
          <a:p>
            <a:r>
              <a:rPr lang="ru-RU" sz="4800" dirty="0" smtClean="0"/>
              <a:t>Богатый (Бог)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370425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Усложнение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Зонтик (зонт)</a:t>
            </a:r>
          </a:p>
          <a:p>
            <a:endParaRPr lang="ru-RU" sz="7200" dirty="0"/>
          </a:p>
          <a:p>
            <a:endParaRPr lang="ru-RU" sz="7200" dirty="0" smtClean="0"/>
          </a:p>
          <a:p>
            <a:r>
              <a:rPr lang="ru-RU" sz="7200" dirty="0" smtClean="0"/>
              <a:t>Доярка - дояр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347749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Декорреляция</a:t>
            </a:r>
            <a:r>
              <a:rPr lang="ru-RU" sz="6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морфем</a:t>
            </a:r>
            <a:r>
              <a:rPr lang="ru-RU" sz="6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8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ловец (от ловить) – *ловец (от </a:t>
            </a:r>
            <a:r>
              <a:rPr lang="ru-RU" sz="8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ловъ</a:t>
            </a:r>
            <a:r>
              <a:rPr lang="ru-RU" sz="8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67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Диффузия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468" b="19468"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endParaRPr lang="ru-RU" sz="6000" dirty="0" smtClean="0"/>
          </a:p>
          <a:p>
            <a:pPr algn="just"/>
            <a:endParaRPr lang="ru-RU" sz="6000" dirty="0"/>
          </a:p>
          <a:p>
            <a:pPr algn="just"/>
            <a:r>
              <a:rPr lang="ru-RU" sz="6000" dirty="0" err="1" smtClean="0">
                <a:solidFill>
                  <a:srgbClr val="C00000"/>
                </a:solidFill>
              </a:rPr>
              <a:t>смешарики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537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217715"/>
            <a:ext cx="9144000" cy="9144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РАСПРЕДЕЛИТЕЛЬНЫЙ ДИКТАНТ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41830" y="1669143"/>
            <a:ext cx="10043886" cy="492034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Распределить слова в соответствии с морфемной моделью: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ИСТ-ЫЙ;  -ОВАТ-АЯ;  -ЩИК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Ветвистый, голубоватая, гонщик, чистый, игристый, барабанщик, беловатая. </a:t>
            </a:r>
            <a:endParaRPr lang="ru-RU" sz="3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61228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морфемная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русского слова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п-п-п-К-с-с-с-с-о-</a:t>
            </a:r>
            <a:r>
              <a:rPr lang="ru-RU" sz="60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</a:t>
            </a:r>
            <a:r>
              <a:rPr lang="ru-RU" sz="6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60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пс-пс</a:t>
            </a:r>
            <a:r>
              <a:rPr lang="ru-RU" sz="6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префикс,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корень,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суффикс,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-окончание, </a:t>
            </a:r>
            <a:r>
              <a:rPr lang="ru-RU" sz="36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постфикс.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Полный набор приставок встречается лишь у глаголов: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ПО-РА-У-ЗН-А-ТЬ, ПО-ПРИ-У-ТИХ-НУ-ТЬ.</a:t>
            </a:r>
            <a:endParaRPr lang="ru-RU" sz="4600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525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3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Немного </a:t>
            </a: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статистики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233714"/>
            <a:ext cx="11092543" cy="5399315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подсчетам Л.И. </a:t>
            </a:r>
            <a:r>
              <a:rPr lang="ru-RU" sz="4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Ройзензона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(1970 г.), в русском языке 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4397 </a:t>
            </a:r>
            <a:r>
              <a:rPr lang="ru-RU" sz="4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двуприставочных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глаголов, в то время как </a:t>
            </a:r>
            <a:r>
              <a:rPr lang="ru-RU" sz="4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трехприставочных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глаголов всего 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151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в именах прилагательных функционирует модель 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РАС-ПРЕ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РАСПРЕКРАСНЫЙ, РАСПРЕМИЛЫЙ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4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Двуприставочная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модель в существительных 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ПРА-ПРА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ПРАПРАБАБУШКА, ПРАПРАВНУК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Эта приставка может </a:t>
            </a:r>
            <a:r>
              <a:rPr lang="ru-RU" sz="4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редуплицироваться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дальше. </a:t>
            </a:r>
            <a:endParaRPr lang="ru-RU" sz="4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русском языке не может быть более 4 суффиксов: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5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ФОРМ-АЛ-ИСТ-СК-И, ЗЛ-ОСТ-Н-ОСТ-Н-ЫЙ.</a:t>
            </a:r>
            <a:endParaRPr lang="ru-RU" sz="45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1977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Конкретные морфемные модели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928914"/>
            <a:ext cx="11092543" cy="5762172"/>
          </a:xfrm>
        </p:spPr>
        <p:txBody>
          <a:bodyPr>
            <a:normAutofit fontScale="700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корень глагола,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Кс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существительного, </a:t>
            </a:r>
            <a:r>
              <a:rPr lang="ru-RU" sz="4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Кп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прилагательного, </a:t>
            </a:r>
            <a:r>
              <a:rPr lang="ru-RU" sz="4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наречия, </a:t>
            </a:r>
            <a:r>
              <a:rPr lang="ru-RU" sz="4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Кз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звукоподражания, </a:t>
            </a:r>
            <a:r>
              <a:rPr lang="ru-RU" sz="4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Кмж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междометия,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местоимения, </a:t>
            </a:r>
            <a:r>
              <a:rPr lang="ru-RU" sz="4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Кч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-корень числительного и т.п.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Префиксы, суффиксы, интерфиксы, окончания, постфиксы в этих моделях выступают в своем конкретном воплощении.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Слова, относящиеся к одной модели, имеют одинаковый набор морфем, которые следуют в ней в одинаковой последовательности. Напр.: ПО-ВЫ-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-ТИ: </a:t>
            </a:r>
            <a:r>
              <a:rPr lang="ru-RU" sz="40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ПОВЫЛЕЗТИ, ПОВЫРАСТИ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2926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СЛОВООБРАЗОВАТЕЛЬНОЕ ЗНАЧЕНИЕ </a:t>
            </a: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-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14" y="1850345"/>
            <a:ext cx="10773228" cy="4840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это семантическое отношение производного слова к производящему, выраженное при помощи аффиксов. 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учитель, читатель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словообразовательное значение «лицо, совершающее действие», названное производящим словом, выражено суффиксом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тель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головастый, губастый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словообразовательное значение, характеризующееся внешним интенсивным признаком, названным производящим словом, выражено суффиксом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аст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7168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МОРФЕМНЫЙ СОСТАВ СЛОВА -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это совокупность всех выделяющихся в нем структурных элементов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75669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</a:rPr>
              <a:t>СПАСИБО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за внимание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91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Слова из одной морфемы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где, куда, здесь, там, ура, пальто, такси, кенгуру, я, хаки, беж, стеречь, беречь, мочь, стричь, жечь, течь, печь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i="1" dirty="0" smtClean="0"/>
              <a:t>Непроизводные неизменяемые слова</a:t>
            </a:r>
            <a:endParaRPr lang="ru-RU" sz="3600" b="1" i="1" dirty="0"/>
          </a:p>
        </p:txBody>
      </p:sp>
      <p:sp>
        <p:nvSpPr>
          <p:cNvPr id="4" name="Круговая стрелка 3"/>
          <p:cNvSpPr/>
          <p:nvPr/>
        </p:nvSpPr>
        <p:spPr>
          <a:xfrm>
            <a:off x="2699656" y="4238170"/>
            <a:ext cx="2481943" cy="72571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174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словоформы одного и тоже слова могут быть различны по морфемному составу.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Пер-о  / пер-й-а,</a:t>
            </a: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  / лист-й-а, </a:t>
            </a: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Дочь / </a:t>
            </a:r>
            <a:r>
              <a:rPr lang="ru-RU" sz="6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доч</a:t>
            </a: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-ер-и, </a:t>
            </a: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неб-о  / неб-</a:t>
            </a:r>
            <a:r>
              <a:rPr lang="ru-RU" sz="6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</a:t>
            </a: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-а, </a:t>
            </a: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</a:t>
            </a: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-а-</a:t>
            </a:r>
            <a:r>
              <a:rPr lang="ru-RU" sz="6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/ </a:t>
            </a:r>
            <a:r>
              <a:rPr lang="ru-RU" sz="6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пиш</a:t>
            </a:r>
            <a:r>
              <a:rPr lang="ru-RU" sz="6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-и-те.</a:t>
            </a:r>
            <a:endParaRPr lang="ru-RU" sz="6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325620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5-6-морфемные слова: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9225"/>
            <a:ext cx="11049000" cy="5054146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под-раз-дел-я-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,, 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по-при-держ-а-ть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сирен-ев-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еньк-ий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шелк-ов-ист-ость-0, не-пред-у-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енн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Шестиморфемным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инфинитивам соответствуют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семиморфемные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формы прошедшего времени: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по-на-от-кры-ва-ть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/ 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по-на-от-кры-ва-л-и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., 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по-об-нос-и-ть-ся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ru-RU" sz="36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по-об-нос-и-л-и-сь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734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8-морфемные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553029"/>
            <a:ext cx="11005457" cy="5181600"/>
          </a:xfrm>
        </p:spPr>
        <p:txBody>
          <a:bodyPr>
            <a:normAutofit fontScale="700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5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причастия и формы прошедшего времени: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по-при-на-ряд-и-ть-ся</a:t>
            </a:r>
            <a:r>
              <a:rPr lang="ru-RU" sz="5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ru-RU" sz="5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по-при-на-ряд-и-ла-сь</a:t>
            </a:r>
            <a:r>
              <a:rPr lang="ru-RU" sz="5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5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по-при-на-ряд-и-вш-ая-ся</a:t>
            </a:r>
            <a:r>
              <a:rPr lang="ru-RU" sz="5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52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5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редко </a:t>
            </a:r>
            <a:r>
              <a:rPr lang="ru-RU" sz="5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встречаютя</a:t>
            </a:r>
            <a:r>
              <a:rPr lang="ru-RU" sz="5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9-морфемные глагольные формы: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по-при-за-дум-а-й-те-сь-ка</a:t>
            </a:r>
            <a:r>
              <a:rPr lang="ru-RU" sz="5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постфикса!).</a:t>
            </a:r>
            <a:endParaRPr lang="ru-RU" sz="5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847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СЛОЖНЫЕ СЛОВА МОГУТ СОСТОЯТЬ ИЗ БОЛЬШОГО КОЛИЧЕСТВА МОРФЕМ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5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</a:t>
            </a:r>
            <a:r>
              <a:rPr lang="ru-RU" sz="5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-о-пяти-и-</a:t>
            </a:r>
            <a:r>
              <a:rPr lang="ru-RU" sz="5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деся</a:t>
            </a:r>
            <a:r>
              <a:rPr lang="ru-RU" sz="5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-и-миллион-н-</a:t>
            </a:r>
            <a:r>
              <a:rPr lang="ru-RU" sz="5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ый</a:t>
            </a:r>
            <a:r>
              <a:rPr lang="ru-RU" sz="5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-ух-тысяч-е-пят-и-сот-лет-</a:t>
            </a: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ий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-э</a:t>
            </a:r>
            <a:r>
              <a:rPr lang="ru-RU" sz="5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ru-RU" sz="5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вы-прав-</a:t>
            </a:r>
            <a:r>
              <a:rPr lang="ru-RU" sz="5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</a:t>
            </a:r>
            <a:r>
              <a:rPr lang="ru-RU" sz="5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-н-о-под-би-в-</a:t>
            </a:r>
            <a:r>
              <a:rPr lang="ru-RU" sz="5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</a:t>
            </a:r>
            <a:r>
              <a:rPr lang="ru-RU" sz="5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-н-о-от-дел-</a:t>
            </a:r>
            <a:r>
              <a:rPr lang="ru-RU" sz="5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</a:t>
            </a:r>
            <a:r>
              <a:rPr lang="ru-RU" sz="5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-н-</a:t>
            </a:r>
            <a:r>
              <a:rPr lang="ru-RU" sz="5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ый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72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многоморфемное</a:t>
            </a:r>
            <a:r>
              <a:rPr lang="ru-RU" dirty="0" smtClean="0"/>
              <a:t> образование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Четырехмиллионнопять-сотсорока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емитысячевосемь-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сотдвадцатитрехквадратно-километрового </a:t>
            </a: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(А. Вознесенский)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/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Сколько морфем?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11478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Исторические  процессы в морфемной структуре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Опрощение,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Переразложение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Усложнение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804463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512</Words>
  <Application>Microsoft Office PowerPoint</Application>
  <PresentationFormat>Vlastní</PresentationFormat>
  <Paragraphs>94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Тема Office</vt:lpstr>
      <vt:lpstr>Лекция 2.    Морфемные модели русского языка </vt:lpstr>
      <vt:lpstr>МОРФЕМНЫЙ СОСТАВ СЛОВА -</vt:lpstr>
      <vt:lpstr>Слова из одной морфемы</vt:lpstr>
      <vt:lpstr>Разные словоформы одного и тоже слова могут быть различны по морфемному составу.</vt:lpstr>
      <vt:lpstr>5-6-морфемные слова:</vt:lpstr>
      <vt:lpstr>8-морфемные</vt:lpstr>
      <vt:lpstr>СЛОЖНЫЕ СЛОВА МОГУТ СОСТОЯТЬ ИЗ БОЛЬШОГО КОЛИЧЕСТВА МОРФЕМ</vt:lpstr>
      <vt:lpstr> многоморфемное образование</vt:lpstr>
      <vt:lpstr>Исторические  процессы в морфемной структуре</vt:lpstr>
      <vt:lpstr>Опрощение</vt:lpstr>
      <vt:lpstr>Переразложение</vt:lpstr>
      <vt:lpstr>Усложнение</vt:lpstr>
      <vt:lpstr>Декорреляция морфем </vt:lpstr>
      <vt:lpstr>Диффузия </vt:lpstr>
      <vt:lpstr>РАСПРЕДЕЛИТЕЛЬНЫЙ ДИКТАНТ </vt:lpstr>
      <vt:lpstr>Общая морфемная модель русского слова</vt:lpstr>
      <vt:lpstr>Немного статистики</vt:lpstr>
      <vt:lpstr>Конкретные морфемные модели</vt:lpstr>
      <vt:lpstr>СЛОВООБРАЗОВАТЕЛЬНОЕ ЗНАЧЕНИЕ -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   Морфемные модели русского языка </dc:title>
  <dc:creator>User</dc:creator>
  <cp:lastModifiedBy>Your User Name</cp:lastModifiedBy>
  <cp:revision>13</cp:revision>
  <dcterms:created xsi:type="dcterms:W3CDTF">2015-10-15T21:06:59Z</dcterms:created>
  <dcterms:modified xsi:type="dcterms:W3CDTF">2015-10-23T15:58:02Z</dcterms:modified>
</cp:coreProperties>
</file>