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-108" y="-3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0D95A-006C-4F3E-82D4-368CC621C10B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6BBAB-F5DB-448F-9457-5CF2E32F23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27061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0D95A-006C-4F3E-82D4-368CC621C10B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6BBAB-F5DB-448F-9457-5CF2E32F23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54666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0D95A-006C-4F3E-82D4-368CC621C10B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6BBAB-F5DB-448F-9457-5CF2E32F23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30692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0D95A-006C-4F3E-82D4-368CC621C10B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6BBAB-F5DB-448F-9457-5CF2E32F23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98082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0D95A-006C-4F3E-82D4-368CC621C10B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6BBAB-F5DB-448F-9457-5CF2E32F23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48525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0D95A-006C-4F3E-82D4-368CC621C10B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6BBAB-F5DB-448F-9457-5CF2E32F23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72980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0D95A-006C-4F3E-82D4-368CC621C10B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6BBAB-F5DB-448F-9457-5CF2E32F23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24931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0D95A-006C-4F3E-82D4-368CC621C10B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6BBAB-F5DB-448F-9457-5CF2E32F23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88935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0D95A-006C-4F3E-82D4-368CC621C10B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6BBAB-F5DB-448F-9457-5CF2E32F23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08100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0D95A-006C-4F3E-82D4-368CC621C10B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6BBAB-F5DB-448F-9457-5CF2E32F23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04980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0D95A-006C-4F3E-82D4-368CC621C10B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6BBAB-F5DB-448F-9457-5CF2E32F23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97435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0D95A-006C-4F3E-82D4-368CC621C10B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6BBAB-F5DB-448F-9457-5CF2E32F23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51314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46743"/>
            <a:ext cx="9144000" cy="1930400"/>
          </a:xfrm>
        </p:spPr>
        <p:txBody>
          <a:bodyPr>
            <a:noAutofit/>
          </a:bodyPr>
          <a:lstStyle/>
          <a:p>
            <a:pPr lvl="0">
              <a:lnSpc>
                <a:spcPct val="150000"/>
              </a:lnSpc>
              <a:spcBef>
                <a:spcPts val="1000"/>
              </a:spcBef>
              <a:spcAft>
                <a:spcPts val="800"/>
              </a:spcAft>
            </a:pPr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Лекция </a:t>
            </a:r>
            <a:r>
              <a:rPr lang="ru-RU" sz="32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Словообразовательная система русского языка. Способы </a:t>
            </a:r>
            <a:r>
              <a:rPr lang="ru-RU" sz="32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словообразования</a:t>
            </a:r>
            <a:r>
              <a:rPr lang="ru-RU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6743" y="1915886"/>
            <a:ext cx="11814628" cy="494211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Словообразование как особый раздел науки о языке.</a:t>
            </a:r>
            <a:endParaRPr lang="ru-RU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Основные единицы словообразования.</a:t>
            </a:r>
            <a:endParaRPr lang="ru-RU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Способы словообразования.</a:t>
            </a:r>
            <a:endParaRPr lang="ru-RU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Словообразовательный анализ.</a:t>
            </a:r>
            <a:endParaRPr lang="ru-RU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1879732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СЛОВООБРАЗОВАТЕЛЬНАЯ ЦЕПЬ (ЦЕПОЧКА)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Совокупность производных, упорядоченная так, что каждая предыдущая единица является непосредственно производящей для последующей: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i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Сын-сынок-сыночек;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</a:rPr>
              <a:t>Одеть-одевать-переодевать-переодеваться-переодевающийся.</a:t>
            </a:r>
            <a:endParaRPr lang="ru-RU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32183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Словообразовательная парадигма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совокупность производных, имеющих одну и ту же производящую основу и находящихся на одной ступени словопроизводства: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                                                 ручной</a:t>
            </a:r>
            <a:endParaRPr lang="ru-RU" sz="3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       Ручка                                                                ручища</a:t>
            </a:r>
          </a:p>
          <a:p>
            <a:pPr marL="0" indent="0">
              <a:lnSpc>
                <a:spcPct val="150000"/>
              </a:lnSpc>
              <a:buNone/>
            </a:pPr>
            <a:endParaRPr lang="ru-RU" sz="3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                                                  рученька</a:t>
            </a:r>
            <a:endParaRPr lang="ru-RU" sz="3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5406571" y="4290558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рука</a:t>
            </a:r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H="1">
            <a:off x="3525157" y="4637314"/>
            <a:ext cx="1712686" cy="145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6299200" y="4579257"/>
            <a:ext cx="1438729" cy="1161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5678715" y="3544660"/>
            <a:ext cx="326570" cy="14917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5842000" y="5370286"/>
            <a:ext cx="0" cy="1161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>
            <a:off x="5771243" y="5211420"/>
            <a:ext cx="70757" cy="649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8375791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Словообразовательное гнездо</a:t>
            </a:r>
            <a:endParaRPr lang="ru-RU" sz="4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ru-RU" sz="4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иерархически организованная, упорядоченная совокупность всех производных базового слова</a:t>
            </a:r>
            <a:endParaRPr lang="ru-RU" sz="4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4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Словообразовательная цепь </a:t>
            </a:r>
            <a:r>
              <a:rPr lang="ru-RU" sz="4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словообразовательная парадигма</a:t>
            </a:r>
            <a:endParaRPr lang="ru-RU" sz="48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02971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6686" y="540430"/>
            <a:ext cx="10657114" cy="2260827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ru-RU" sz="4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СЛОВООБРАЗОВАТЕЛЬНАЯ СТРУКТУРА производного слова =</a:t>
            </a:r>
            <a:endParaRPr lang="ru-RU" sz="40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6686" y="3004457"/>
            <a:ext cx="10657114" cy="317250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Словообразовательная база + +словообразовательное средство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13483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Словообразовательное  </a:t>
            </a:r>
            <a:r>
              <a:rPr lang="ru-RU" sz="48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значение</a:t>
            </a:r>
            <a:endParaRPr lang="ru-RU" sz="4800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9314" y="1436914"/>
            <a:ext cx="11034486" cy="5312229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sz="35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это обобщенное категориальное значение производных слов определенной СО структуры, которые устанавливаются на основании семантического соотношения производных основ с соответствующими производящими. </a:t>
            </a:r>
          </a:p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ru-RU" sz="35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САЛАТНИК (САЛАТНИЦА), КОФЕЙНИК, ЧАЙНИК, САХАРНИЦА, СОЛОНКА</a:t>
            </a:r>
            <a:r>
              <a:rPr lang="ru-RU" sz="35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То есть название сосуда по помещаемому в нем предмету, веществу.</a:t>
            </a:r>
            <a:endParaRPr lang="ru-RU" sz="35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091310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Словообразовательная и морфемная структур</a:t>
            </a:r>
            <a:r>
              <a:rPr lang="ru-RU" dirty="0" smtClean="0">
                <a:solidFill>
                  <a:srgbClr val="00B050"/>
                </a:solidFill>
              </a:rPr>
              <a:t>ы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4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учи-</a:t>
            </a:r>
            <a:r>
              <a:rPr lang="ru-RU" sz="44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тель</a:t>
            </a:r>
            <a:r>
              <a:rPr lang="ru-RU" sz="4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– учи-</a:t>
            </a:r>
            <a:r>
              <a:rPr lang="ru-RU" sz="44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тель</a:t>
            </a:r>
            <a:r>
              <a:rPr lang="ru-RU" sz="4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</a:t>
            </a:r>
            <a:r>
              <a:rPr lang="ru-RU" sz="44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ств</a:t>
            </a:r>
            <a:r>
              <a:rPr lang="ru-RU" sz="4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</a:t>
            </a:r>
            <a:r>
              <a:rPr lang="ru-RU" sz="4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о,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4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но </a:t>
            </a:r>
            <a:r>
              <a:rPr lang="ru-RU" sz="4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учитель-</a:t>
            </a:r>
            <a:r>
              <a:rPr lang="ru-RU" sz="44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ство</a:t>
            </a:r>
            <a:r>
              <a:rPr lang="ru-RU" sz="4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ru-RU" sz="4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ус-</a:t>
            </a:r>
            <a:r>
              <a:rPr lang="ru-RU" sz="44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ат</a:t>
            </a:r>
            <a:r>
              <a:rPr lang="ru-RU" sz="4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</a:t>
            </a:r>
            <a:r>
              <a:rPr lang="ru-RU" sz="44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еньк-ий</a:t>
            </a:r>
            <a:r>
              <a:rPr lang="ru-RU" sz="4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– </a:t>
            </a:r>
            <a:r>
              <a:rPr lang="ru-RU" sz="44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усат-енький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xmlns="" val="27212665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Двойная </a:t>
            </a:r>
            <a:r>
              <a:rPr lang="ru-RU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мотивированность</a:t>
            </a:r>
            <a:endParaRPr lang="ru-RU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9315" y="1422400"/>
            <a:ext cx="11034486" cy="523965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32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</a:t>
            </a:r>
            <a:r>
              <a:rPr lang="ru-RU" sz="32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озорнич</a:t>
            </a:r>
            <a:r>
              <a:rPr lang="ru-RU" sz="32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-а-</a:t>
            </a:r>
            <a:r>
              <a:rPr lang="ru-RU" sz="32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ть</a:t>
            </a:r>
            <a:r>
              <a:rPr lang="ru-RU" sz="32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– озорник, </a:t>
            </a:r>
            <a:r>
              <a:rPr lang="ru-RU" sz="32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озорн-ича-ть</a:t>
            </a:r>
            <a:r>
              <a:rPr lang="ru-RU" sz="32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– озорной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ru-RU" sz="32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</a:t>
            </a:r>
            <a:r>
              <a:rPr lang="ru-RU" sz="32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бродяж-ничество</a:t>
            </a:r>
            <a:r>
              <a:rPr lang="ru-RU" sz="32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– бродяга, </a:t>
            </a:r>
            <a:r>
              <a:rPr lang="ru-RU" sz="32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бродажнич-ество</a:t>
            </a:r>
            <a:r>
              <a:rPr lang="ru-RU" sz="32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– бродяжничать; </a:t>
            </a:r>
          </a:p>
          <a:p>
            <a:pPr>
              <a:lnSpc>
                <a:spcPct val="150000"/>
              </a:lnSpc>
            </a:pPr>
            <a:r>
              <a:rPr lang="ru-RU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	</a:t>
            </a:r>
            <a:r>
              <a:rPr lang="ru-RU" sz="32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не-равенство – равенство, неравен-</a:t>
            </a:r>
            <a:r>
              <a:rPr lang="ru-RU" sz="32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ство</a:t>
            </a:r>
            <a:r>
              <a:rPr lang="ru-RU" sz="32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– неравный; 	пере-выполнение – выполнение, </a:t>
            </a:r>
            <a:r>
              <a:rPr lang="ru-RU" sz="32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перевыполн-ение</a:t>
            </a:r>
            <a:r>
              <a:rPr lang="ru-RU" sz="32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– перевыполнить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42086368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457200" lvl="0" indent="441960">
              <a:lnSpc>
                <a:spcPct val="150000"/>
              </a:lnSpc>
              <a:spcBef>
                <a:spcPts val="1000"/>
              </a:spcBef>
              <a:spcAft>
                <a:spcPts val="800"/>
              </a:spcAft>
            </a:pPr>
            <a:r>
              <a:rPr lang="ru-RU" sz="3600" dirty="0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Способы словообразования русского языка</a:t>
            </a:r>
            <a:r>
              <a:rPr lang="ru-RU" sz="3600" dirty="0" smtClean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3600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300000"/>
              </a:lnSpc>
              <a:buNone/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а) морфологические (морфемные) </a:t>
            </a:r>
          </a:p>
          <a:p>
            <a:pPr marL="0" indent="0">
              <a:lnSpc>
                <a:spcPct val="300000"/>
              </a:lnSpc>
              <a:buNone/>
            </a:pP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	б) неморфологические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30992375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Морфемные способы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1829" y="1393371"/>
            <a:ext cx="11049000" cy="5464629"/>
          </a:xfrm>
        </p:spPr>
        <p:txBody>
          <a:bodyPr>
            <a:normAutofit/>
          </a:bodyPr>
          <a:lstStyle/>
          <a:p>
            <a:pPr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ПРЕФИКСАЦИЯ: 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бежать → добежать.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СУФФИКСАЦИЯ :  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читать → читатель, синий → синеть.</a:t>
            </a:r>
          </a:p>
          <a:p>
            <a:pPr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2.1. НУЛЕВАЯ СУФФИКСАЦИЯ: </a:t>
            </a:r>
            <a:r>
              <a:rPr lang="ru-RU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синий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→ синь, тихий → тишь.</a:t>
            </a:r>
          </a:p>
          <a:p>
            <a:pPr marL="742950" indent="-514350" algn="just">
              <a:lnSpc>
                <a:spcPct val="100000"/>
              </a:lnSpc>
              <a:spcAft>
                <a:spcPts val="800"/>
              </a:spcAft>
              <a:buAutoNum type="arabicPeriod" startAt="3"/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ПОСТФИКСАЦИЯ: 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какой → какой-либо, кто → кто-нибудь.</a:t>
            </a:r>
          </a:p>
          <a:p>
            <a:pPr marL="742950" indent="-514350" algn="just">
              <a:lnSpc>
                <a:spcPct val="100000"/>
              </a:lnSpc>
              <a:spcAft>
                <a:spcPts val="800"/>
              </a:spcAft>
              <a:buAutoNum type="arabicPeriod" startAt="3"/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КОНФИКСАЦИЯ: 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Москва → Подмосковье.</a:t>
            </a:r>
          </a:p>
          <a:p>
            <a:pPr marL="742950" indent="-514350" algn="just">
              <a:lnSpc>
                <a:spcPct val="150000"/>
              </a:lnSpc>
              <a:spcAft>
                <a:spcPts val="800"/>
              </a:spcAft>
              <a:buAutoNum type="arabicPeriod" startAt="3"/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СЛОЖЕНИЕ: 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светлый и розовый → светло-розовый.</a:t>
            </a:r>
          </a:p>
          <a:p>
            <a:pPr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5.1. СЛОЖЕНИЕ +СУФФИКСАЦИЯ: 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железная дорога → железнодорожный</a:t>
            </a: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indent="-514350" algn="just">
              <a:lnSpc>
                <a:spcPct val="150000"/>
              </a:lnSpc>
              <a:spcAft>
                <a:spcPts val="800"/>
              </a:spcAft>
              <a:buAutoNum type="arabicPeriod" startAt="3"/>
            </a:pPr>
            <a:endParaRPr lang="ru-RU" i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800"/>
              </a:spcAft>
              <a:buNone/>
            </a:pP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07767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ctr">
              <a:spcBef>
                <a:spcPts val="1000"/>
              </a:spcBef>
            </a:pP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НЕМОРФОЛОГИЧЕСКИЕ СПОСОБЫ ОБРАЗОВАНИЯ СЛОВ</a:t>
            </a:r>
            <a:r>
              <a:rPr lang="ru-RU" sz="3200" dirty="0" smtClean="0">
                <a:solidFill>
                  <a:srgbClr val="FF0000"/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ru-RU" sz="3200" dirty="0" smtClean="0">
                <a:solidFill>
                  <a:srgbClr val="FF0000"/>
                </a:solidFill>
                <a:latin typeface="Calibri" panose="020F0502020204030204"/>
                <a:ea typeface="+mn-ea"/>
                <a:cs typeface="+mn-cs"/>
              </a:rPr>
            </a:b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83682"/>
            <a:ext cx="10515600" cy="4351338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Лексико-синтаксический способ: </a:t>
            </a:r>
            <a:r>
              <a:rPr lang="ru-RU" sz="4000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мать-и –мачеха, тяжелобольной</a:t>
            </a:r>
            <a:r>
              <a:rPr lang="ru-RU" sz="4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4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Лексико-семантический способ</a:t>
            </a:r>
            <a:r>
              <a:rPr lang="ru-RU" sz="4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: </a:t>
            </a:r>
            <a:r>
              <a:rPr lang="ru-RU" sz="4000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Морж. </a:t>
            </a:r>
          </a:p>
          <a:p>
            <a:pPr marL="0" indent="0">
              <a:buNone/>
            </a:pPr>
            <a:r>
              <a:rPr lang="ru-RU" sz="4000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Животное. 2. Человек, купающийся на морозе, в проруби.</a:t>
            </a:r>
          </a:p>
          <a:p>
            <a:r>
              <a:rPr lang="ru-RU" sz="40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Морфолого-синтаксический способ</a:t>
            </a:r>
            <a:r>
              <a:rPr lang="ru-RU" sz="4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ru-RU" sz="4000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больной, столовая</a:t>
            </a:r>
            <a:r>
              <a:rPr lang="ru-RU" sz="4000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ru-RU" sz="40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898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СЛОВООБРАЗОВАНИЕ</a:t>
            </a:r>
            <a:endParaRPr lang="ru-RU" sz="5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Процесс образования новых слов (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Деривация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>
              <a:lnSpc>
                <a:spcPct val="15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dirty="0">
                <a:latin typeface="Times New Roman" panose="02020603050405020304" pitchFamily="18" charset="0"/>
              </a:rPr>
              <a:t>Р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аздел языкознания, изучающий процессы образования производных слов, их строение, а также систему, в которую они входят (</a:t>
            </a:r>
            <a:r>
              <a:rPr lang="ru-RU" dirty="0" err="1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Дериватология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962314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22914041"/>
              </p:ext>
            </p:extLst>
          </p:nvPr>
        </p:nvGraphicFramePr>
        <p:xfrm>
          <a:off x="1508124" y="0"/>
          <a:ext cx="10393589" cy="75897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8733"/>
                <a:gridCol w="4757470"/>
                <a:gridCol w="5257386"/>
              </a:tblGrid>
              <a:tr h="5668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125" marR="83125" marT="83125" marB="831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Вид перехода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125" marR="83125" marT="83125" marB="831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Примеры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125" marR="83125" marT="83125" marB="83125"/>
                </a:tc>
              </a:tr>
              <a:tr h="8758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125" marR="83125" marT="83125" marB="831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Переход слов других частей речи в существительные (субстантивация)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125" marR="83125" marT="83125" marB="831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Заводская столовая, вкусное мороженое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125" marR="83125" marT="83125" marB="83125"/>
                </a:tc>
              </a:tr>
              <a:tr h="8758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125" marR="83125" marT="83125" marB="831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Переход слов других частей речи (обычно причастий) в прилагательные (адъективация)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125" marR="83125" marT="83125" marB="831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Блестящие способности, изыс­канный вкус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125" marR="83125" marT="83125" marB="83125"/>
                </a:tc>
              </a:tr>
              <a:tr h="8758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125" marR="83125" marT="83125" marB="831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Переход слов других частей речи в местоимения (прономинализация)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125" marR="83125" marT="83125" marB="831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Достигнуты определённые успехи, о данном событии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125" marR="83125" marT="83125" marB="83125"/>
                </a:tc>
              </a:tr>
              <a:tr h="11848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125" marR="83125" marT="83125" marB="831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Переход слов других частей речи в наречия (адвербализация)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125" marR="83125" marT="83125" marB="831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Надеяться на удачу (существительное с предлогом) — идти наудачу (наречие), по вашему совету (местоимение) — сделаю по-вашему (наречие)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125" marR="83125" marT="83125" marB="83125"/>
                </a:tc>
              </a:tr>
              <a:tr h="11848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125" marR="83125" marT="83125" marB="831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Переход слов других частей речи в служебные слова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125" marR="83125" marT="83125" marB="831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Благодаря подругу (деепричастие) — благодаря подруге (предлог), посмотреть вокруг (наречие) — вокруг пруда (предлог)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125" marR="83125" marT="83125" marB="83125"/>
                </a:tc>
              </a:tr>
              <a:tr h="11848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125" marR="83125" marT="83125" marB="831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Переход слов других частей речи в междометия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125" marR="83125" marT="83125" marB="831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Батюшки! караул! (имена существительные переходят в междометия), пли! (форма пове­лительного наклонения глагола переходит в междометие)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125" marR="83125" marT="83125" marB="83125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08125" y="18256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0849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Неморфологические способы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6743" y="1233714"/>
            <a:ext cx="11107057" cy="5413829"/>
          </a:xfrm>
        </p:spPr>
        <p:txBody>
          <a:bodyPr>
            <a:normAutofit fontScale="92500" lnSpcReduction="20000"/>
          </a:bodyPr>
          <a:lstStyle/>
          <a:p>
            <a:pPr marL="685800" indent="-457200" algn="just">
              <a:lnSpc>
                <a:spcPct val="150000"/>
              </a:lnSpc>
            </a:pP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indent="-457200" algn="just">
              <a:lnSpc>
                <a:spcPct val="150000"/>
              </a:lnSpc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АББРЕВИАЦИЯ :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запись актов гражданского состояния → загс,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buNone/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агропромышленный комплекс → АПК,  государственный аппарат → госаппарат, 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buNone/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indent="-457200" algn="just">
              <a:lnSpc>
                <a:spcPct val="150000"/>
              </a:lnSpc>
            </a:pPr>
            <a:r>
              <a:rPr lang="ru-RU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УСЕЧЕНИЕ 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способ образования производных слов (существительных) путём усечения производящей основы (производящее – существительное) по аббревиатурному принципу (вне границ морфем): 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специалист → спец, заместитель → зам. 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622262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1601"/>
            <a:ext cx="10889343" cy="1132114"/>
          </a:xfrm>
        </p:spPr>
        <p:txBody>
          <a:bodyPr>
            <a:noAutofit/>
          </a:bodyPr>
          <a:lstStyle/>
          <a:p>
            <a:pPr marL="2057400" marR="0" lvl="3" indent="-228600" algn="just" defTabSz="914400" rtl="0" eaLnBrk="1" fontAlgn="auto" latinLnBrk="0" hangingPunct="1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tabLst/>
              <a:defRPr/>
            </a:pPr>
            <a:r>
              <a:rPr lang="ru-RU" sz="2800" b="1" kern="1200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b="1" kern="1200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b="1" kern="1200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ЛГОРИТМ СЛОВООБРАЗОВАТЕЛЬНОГО АНАЛИЗА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1600" y="1233715"/>
            <a:ext cx="11252200" cy="4943248"/>
          </a:xfrm>
        </p:spPr>
        <p:txBody>
          <a:bodyPr>
            <a:normAutofit fontScale="92500" lnSpcReduction="20000"/>
          </a:bodyPr>
          <a:lstStyle/>
          <a:p>
            <a:pPr marL="45720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3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	Определить начальную форму слова</a:t>
            </a:r>
            <a:endParaRPr lang="ru-RU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3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	выяснить: производное или непроизводное</a:t>
            </a:r>
            <a:endParaRPr lang="ru-RU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3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	подобрать мотивирующее слово</a:t>
            </a:r>
            <a:endParaRPr lang="ru-RU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3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	выделить производящую базу, формант, его тип</a:t>
            </a:r>
            <a:endParaRPr lang="ru-RU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3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	отметить морфонологические явления</a:t>
            </a:r>
            <a:endParaRPr lang="ru-RU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3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	определить способ СО, указать СО значение</a:t>
            </a:r>
            <a:endParaRPr lang="ru-RU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ru-RU" sz="3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	охарактеризовать СО модель</a:t>
            </a:r>
            <a:endParaRPr lang="ru-RU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157170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СПАСИБО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>
              <a:solidFill>
                <a:srgbClr val="FF0000"/>
              </a:solidFill>
            </a:endParaRPr>
          </a:p>
          <a:p>
            <a:r>
              <a:rPr lang="ru-RU" smtClean="0">
                <a:solidFill>
                  <a:srgbClr val="FF0000"/>
                </a:solidFill>
              </a:rPr>
              <a:t>ЗА </a:t>
            </a:r>
            <a:r>
              <a:rPr lang="ru-RU" dirty="0" smtClean="0">
                <a:solidFill>
                  <a:srgbClr val="FF0000"/>
                </a:solidFill>
              </a:rPr>
              <a:t>ВНИМАНИЕ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8607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99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Слова</a:t>
            </a:r>
            <a:endParaRPr lang="ru-RU" sz="6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7371" y="1146629"/>
            <a:ext cx="10976429" cy="5030334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подразделяются на 2 группы: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1. Непроизводные (первообразные): </a:t>
            </a:r>
            <a:r>
              <a:rPr lang="ru-RU" sz="3200" i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лес, река, море, стол, идти, веселый, синий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2. Производные: </a:t>
            </a:r>
            <a:r>
              <a:rPr lang="ru-RU" sz="3200" i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морской, речник, развеселый, лесной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Производные слова образуют </a:t>
            </a: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словообразовательную систему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русского языка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1366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Словообразовательная система - это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dirty="0" smtClean="0"/>
              <a:t>	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Словообразовательные типы.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2. Словообразовательные гнезда.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8456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9904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АСПЕКТА ИЗУЧЕНИЯ В СЛОВООБРАЗОВАНИИ</a:t>
            </a:r>
            <a:endParaRPr lang="ru-RU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6743" y="870857"/>
            <a:ext cx="11183257" cy="5776685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70000"/>
              </a:lnSpc>
              <a:spcAft>
                <a:spcPts val="800"/>
              </a:spcAft>
              <a:buNone/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	ДИАХРОНИЧЕСКИЙ. </a:t>
            </a:r>
            <a:r>
              <a:rPr lang="ru-RU" sz="36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Диахронное словообразование 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учение о словообразовательных процессах, закономерностях образования новых слов, об изменении структуры уже существующих слов, о формировании словообразовательной системы языка, ее изменении и развитии.</a:t>
            </a:r>
            <a:endParaRPr lang="ru-RU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spcAft>
                <a:spcPts val="800"/>
              </a:spcAft>
              <a:buNone/>
            </a:pP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2.	СИНХРОНИЧЕСКИЙ. </a:t>
            </a:r>
            <a:r>
              <a:rPr lang="ru-RU" sz="36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Синхронное словообразование 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учение о производной лексике, о морфемной и словообразовательной структуре слов, о современном строении словообразовательной системы, о связях и взаимоотношениях родственных слов на определенном этапе развития языка (чаще на современном этапе).</a:t>
            </a:r>
            <a:endParaRPr lang="ru-RU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3225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2818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ТОЧКИ ЗРЕНИЯ НА СЛОВООБРАЗОВАНИЕ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9657" y="1190170"/>
            <a:ext cx="11194143" cy="5667829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</a:t>
            </a:r>
            <a:r>
              <a:rPr lang="ru-RU" sz="24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аздел грамматики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включающий в себя </a:t>
            </a:r>
            <a:r>
              <a:rPr lang="ru-RU" sz="2400" dirty="0" err="1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морфемику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(М.В. Ломоносов, В.А. Богородицкий, Ф.Ф. Фортунатов).</a:t>
            </a:r>
          </a:p>
          <a:p>
            <a:pPr lvl="0" algn="just">
              <a:lnSpc>
                <a:spcPct val="150000"/>
              </a:lnSpc>
              <a:spcAft>
                <a:spcPts val="800"/>
              </a:spcAft>
            </a:pP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Особый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раздел грамматики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наряду с морфологией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А.А.Шахматов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Л.В. Щерба, Г.О. Винокур). </a:t>
            </a:r>
          </a:p>
          <a:p>
            <a:pPr lvl="0" algn="just">
              <a:lnSpc>
                <a:spcPct val="150000"/>
              </a:lnSpc>
              <a:spcAft>
                <a:spcPts val="800"/>
              </a:spcAft>
            </a:pPr>
            <a:r>
              <a:rPr lang="ru-RU" sz="24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Лексикология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(В.М. Марков, Г.А. Николаев)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Самостоятельный раздел лингвистики 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(Б.Н. Головин, Е.А. Земская, Е.С.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Кубрякова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С этой точки зрения, существует особый СО уровень языка, который выделяется среди других ввиду наличия в языке специфических СО единиц: </a:t>
            </a:r>
            <a:r>
              <a:rPr lang="ru-RU" sz="24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моделей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ru-RU" sz="24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типов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2046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Словообразовательный тип</a:t>
            </a: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совокупность производных слов, характеризующихся:</a:t>
            </a:r>
          </a:p>
          <a:p>
            <a:pPr marL="514350" indent="-514350" algn="just">
              <a:lnSpc>
                <a:spcPct val="150000"/>
              </a:lnSpc>
              <a:spcAft>
                <a:spcPts val="800"/>
              </a:spcAft>
              <a:buAutoNum type="arabicParenR"/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одинаковыми СО связями,  </a:t>
            </a:r>
          </a:p>
          <a:p>
            <a:pPr marL="514350" indent="-514350" algn="just">
              <a:lnSpc>
                <a:spcPct val="150000"/>
              </a:lnSpc>
              <a:spcAft>
                <a:spcPts val="800"/>
              </a:spcAft>
              <a:buAutoNum type="arabicParenR"/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единым СО значение,</a:t>
            </a:r>
          </a:p>
          <a:p>
            <a:pPr marL="514350" indent="-514350" algn="just">
              <a:lnSpc>
                <a:spcPct val="150000"/>
              </a:lnSpc>
              <a:spcAft>
                <a:spcPts val="800"/>
              </a:spcAft>
              <a:buAutoNum type="arabicParenR"/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СО средством.</a:t>
            </a:r>
          </a:p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ДОБРОТА, КРАСНОТА, ДУРНОТА, ПРЯМОТА</a:t>
            </a:r>
            <a:endParaRPr lang="ru-RU" sz="2000" dirty="0" smtClean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589573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ctr">
              <a:lnSpc>
                <a:spcPct val="150000"/>
              </a:lnSpc>
              <a:spcBef>
                <a:spcPts val="1000"/>
              </a:spcBef>
              <a:spcAft>
                <a:spcPts val="800"/>
              </a:spcAft>
            </a:pPr>
            <a:r>
              <a:rPr lang="ru-RU" sz="48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Словообразовательная </a:t>
            </a:r>
            <a:r>
              <a:rPr lang="ru-RU" sz="48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модель</a:t>
            </a:r>
            <a:r>
              <a:rPr lang="ru-RU" sz="48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8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48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формально-семантический образец порождения новообразований. </a:t>
            </a:r>
          </a:p>
          <a:p>
            <a:pPr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	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 ее основе лежит схема строения производных слов, относящаяся к одному </a:t>
            </a:r>
            <a:r>
              <a:rPr lang="ru-RU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СО </a:t>
            </a:r>
            <a:r>
              <a:rPr lang="ru-RU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типу (без учета словообразовательного значения).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67614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СЛОВООБРАЗОВАТЕЛЬНАЯ ПАРА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соотношение производной и производящей основ. </a:t>
            </a:r>
          </a:p>
          <a:p>
            <a:pPr marL="0" indent="0">
              <a:lnSpc>
                <a:spcPct val="150000"/>
              </a:lnSpc>
              <a:buNone/>
            </a:pPr>
            <a:endParaRPr lang="ru-RU" sz="3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ru-RU" sz="3600" i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Белый - белить, регулировать - регулировщик, писать - переписать, красавица - раскрасавица</a:t>
            </a:r>
            <a:endParaRPr lang="ru-RU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06167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662</Words>
  <Application>Microsoft Office PowerPoint</Application>
  <PresentationFormat>Vlastní</PresentationFormat>
  <Paragraphs>124</Paragraphs>
  <Slides>23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Тема Office</vt:lpstr>
      <vt:lpstr>Лекция 3. Словообразовательная система русского языка. Способы словообразования </vt:lpstr>
      <vt:lpstr>СЛОВООБРАЗОВАНИЕ</vt:lpstr>
      <vt:lpstr>Слова</vt:lpstr>
      <vt:lpstr>Словообразовательная система - это</vt:lpstr>
      <vt:lpstr>2 АСПЕКТА ИЗУЧЕНИЯ В СЛОВООБРАЗОВАНИИ</vt:lpstr>
      <vt:lpstr>ТОЧКИ ЗРЕНИЯ НА СЛОВООБРАЗОВАНИЕ</vt:lpstr>
      <vt:lpstr>Словообразовательный тип</vt:lpstr>
      <vt:lpstr>Словообразовательная модель </vt:lpstr>
      <vt:lpstr>СЛОВООБРАЗОВАТЕЛЬНАЯ ПАРА</vt:lpstr>
      <vt:lpstr>СЛОВООБРАЗОВАТЕЛЬНАЯ ЦЕПЬ (ЦЕПОЧКА)</vt:lpstr>
      <vt:lpstr>Словообразовательная парадигма</vt:lpstr>
      <vt:lpstr>Словообразовательное гнездо</vt:lpstr>
      <vt:lpstr>СЛОВООБРАЗОВАТЕЛЬНАЯ СТРУКТУРА производного слова =</vt:lpstr>
      <vt:lpstr>Словообразовательное  значение</vt:lpstr>
      <vt:lpstr>Словообразовательная и морфемная структуры</vt:lpstr>
      <vt:lpstr>Двойная мотивированность</vt:lpstr>
      <vt:lpstr>Способы словообразования русского языка </vt:lpstr>
      <vt:lpstr>Морфемные способы</vt:lpstr>
      <vt:lpstr>НЕМОРФОЛОГИЧЕСКИЕ СПОСОБЫ ОБРАЗОВАНИЯ СЛОВ </vt:lpstr>
      <vt:lpstr>Snímek 20</vt:lpstr>
      <vt:lpstr>Неморфологические способы</vt:lpstr>
      <vt:lpstr> АЛГОРИТМ СЛОВООБРАЗОВАТЕЛЬНОГО АНАЛИЗА </vt:lpstr>
      <vt:lpstr>СПАСИБО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3. Словообразовательная система русского языка. Способы словообразования </dc:title>
  <dc:creator>User</dc:creator>
  <cp:lastModifiedBy>Your User Name</cp:lastModifiedBy>
  <cp:revision>17</cp:revision>
  <dcterms:created xsi:type="dcterms:W3CDTF">2015-10-16T14:14:11Z</dcterms:created>
  <dcterms:modified xsi:type="dcterms:W3CDTF">2015-10-23T14:59:07Z</dcterms:modified>
</cp:coreProperties>
</file>