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-108" y="-3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726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625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81735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5088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6407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3546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80021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011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7514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6389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5979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FF17E9-DE5F-4EF5-BB1F-00DA8FEF794C}" type="datetimeFigureOut">
              <a:rPr lang="ru-RU" smtClean="0"/>
              <a:pPr/>
              <a:t>23.10.2015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33917-9B4E-4903-9195-38D4986984E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65352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00251" y="272955"/>
            <a:ext cx="11450471" cy="2238233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spcBef>
                <a:spcPts val="1000"/>
              </a:spcBef>
              <a:spcAft>
                <a:spcPts val="800"/>
              </a:spcAft>
            </a:pP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Лекция 5.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Становление учения о </a:t>
            </a:r>
            <a:r>
              <a:rPr lang="ru-RU" sz="3200" b="1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морфемике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словообразовании в русской лингвистике </a:t>
            </a: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XVI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XVIII</a:t>
            </a: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вв.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0252" y="1937982"/>
            <a:ext cx="11273050" cy="4612943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ru-RU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Грамматики церковнославянского и русского языков </a:t>
            </a:r>
            <a:r>
              <a:rPr lang="en-US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XVI-XVIII </a:t>
            </a:r>
            <a:r>
              <a:rPr lang="ru-RU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вв.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Становление учения о </a:t>
            </a:r>
            <a:r>
              <a:rPr lang="ru-RU" sz="1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морфемике</a:t>
            </a:r>
            <a:r>
              <a:rPr lang="ru-RU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словообразовании в </a:t>
            </a:r>
            <a:r>
              <a:rPr lang="ru-RU" sz="1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доломоносовский</a:t>
            </a:r>
            <a:r>
              <a:rPr lang="ru-RU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период.</a:t>
            </a:r>
          </a:p>
          <a:p>
            <a:pPr marL="342900" lvl="0" indent="-342900" algn="just">
              <a:lnSpc>
                <a:spcPct val="12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Становление учения о </a:t>
            </a:r>
            <a:r>
              <a:rPr lang="ru-RU" sz="1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морфемике</a:t>
            </a:r>
            <a:r>
              <a:rPr lang="ru-RU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словообразовании в </a:t>
            </a:r>
            <a:r>
              <a:rPr lang="ru-RU" sz="12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ломоносовский</a:t>
            </a:r>
            <a:r>
              <a:rPr lang="ru-RU" sz="12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период.</a:t>
            </a:r>
          </a:p>
          <a:p>
            <a:pPr marL="457200" algn="just">
              <a:lnSpc>
                <a:spcPct val="150000"/>
              </a:lnSpc>
              <a:spcAft>
                <a:spcPts val="80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49922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Мелетий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Смотрицкий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826791" y="1624566"/>
            <a:ext cx="4157149" cy="5233433"/>
          </a:xfrm>
        </p:spPr>
      </p:pic>
    </p:spTree>
    <p:extLst>
      <p:ext uri="{BB962C8B-B14F-4D97-AF65-F5344CB8AC3E}">
        <p14:creationId xmlns:p14="http://schemas.microsoft.com/office/powerpoint/2010/main" xmlns="" val="2179271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Мелетий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Смотрицкий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части речи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классифицировал по принципу </a:t>
            </a:r>
            <a:r>
              <a:rPr lang="ru-RU" sz="36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производности – </a:t>
            </a:r>
            <a:r>
              <a:rPr lang="ru-RU" sz="3600" dirty="0" err="1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непроизводности</a:t>
            </a:r>
            <a:endParaRPr lang="ru-RU" sz="3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46962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Афанасий Пузина и Федор Максимов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завершили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доломоносовский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этап изучения 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морфемики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словообразования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4134791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В.Е. </a:t>
            </a:r>
            <a:r>
              <a:rPr lang="ru-RU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Ададуров</a:t>
            </a:r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4800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Адодуров</a:t>
            </a:r>
            <a:r>
              <a:rPr lang="ru-RU" sz="48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48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1828800"/>
            <a:ext cx="11818962" cy="50292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понятие о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нераздельных предлогах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(синоним современной приставки). </a:t>
            </a:r>
          </a:p>
          <a:p>
            <a:pPr algn="just">
              <a:lnSpc>
                <a:spcPct val="15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впервые затронут вопрос об алломорфах и их функциональной и стилистической дифференциации.</a:t>
            </a:r>
          </a:p>
          <a:p>
            <a:pPr algn="just">
              <a:lnSpc>
                <a:spcPct val="15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методика отграничения сращений от композитов.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2832490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311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М.В. Ломоносов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98292" y="1105469"/>
            <a:ext cx="5117911" cy="5752531"/>
          </a:xfrm>
        </p:spPr>
      </p:pic>
    </p:spTree>
    <p:extLst>
      <p:ext uri="{BB962C8B-B14F-4D97-AF65-F5344CB8AC3E}">
        <p14:creationId xmlns:p14="http://schemas.microsoft.com/office/powerpoint/2010/main" xmlns="" val="2038147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493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М.В. Ломоносов</a:t>
            </a:r>
            <a:endParaRPr lang="ru-RU" sz="5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2831" y="1050878"/>
            <a:ext cx="11859904" cy="5677468"/>
          </a:xfrm>
        </p:spPr>
        <p:txBody>
          <a:bodyPr>
            <a:normAutofit/>
          </a:bodyPr>
          <a:lstStyle/>
          <a:p>
            <a:pPr indent="449580" algn="just">
              <a:lnSpc>
                <a:spcPct val="150000"/>
              </a:lnSpc>
              <a:spcAft>
                <a:spcPts val="0"/>
              </a:spcAft>
            </a:pP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Тенденция к противопоставлению 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сложения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3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производности 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Тенденция к выделению словообразовательных типов. </a:t>
            </a:r>
          </a:p>
          <a:p>
            <a:pPr indent="449580" algn="just">
              <a:lnSpc>
                <a:spcPct val="150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Тенденция к оформлению понятия «словообразовательное значение».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2057456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Н.Г. Курганов</a:t>
            </a:r>
            <a:endParaRPr lang="ru-RU" sz="48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предложил разделить грамматическое учение на три части: 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произведение слов, сочинение 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</a:t>
            </a:r>
            <a:r>
              <a:rPr lang="ru-RU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правописание слов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ru-RU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сослагательные предлоги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4740210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В.П</a:t>
            </a:r>
            <a:r>
              <a:rPr 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Светов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ru-RU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тенденция к разграничению синхронного и диахронного словообразования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32077987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3174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А.А. Барсов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7463" y="1105470"/>
            <a:ext cx="11737074" cy="554099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Дефинировал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термин </a:t>
            </a:r>
            <a:r>
              <a:rPr lang="ru-RU" sz="3200" i="1" dirty="0" err="1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словопроизвождение</a:t>
            </a:r>
            <a:endParaRPr lang="ru-RU" sz="3200" i="1" dirty="0" smtClean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 к словообразовательному значению</a:t>
            </a:r>
          </a:p>
          <a:p>
            <a:pPr algn="just">
              <a:lnSpc>
                <a:spcPct val="150000"/>
              </a:lnSpc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Определил термин </a:t>
            </a:r>
            <a:r>
              <a:rPr lang="ru-RU" sz="3200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корень</a:t>
            </a:r>
          </a:p>
          <a:p>
            <a:pPr algn="just"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Терминологически разграничил явления словообразования и словоизменения: в словообразовании исходная единица –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главный корень, односложный корень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в словоизменении – </a:t>
            </a:r>
            <a:r>
              <a:rPr lang="ru-RU" sz="3200" i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начало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т. е. начальная форма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448679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А.С. Никольский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вводит в научный обиход термин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морфемики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200" i="1" dirty="0" smtClean="0">
                <a:solidFill>
                  <a:schemeClr val="accent6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состав слова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который включает в себя и собственно словообразовательные признаки –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первообразность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производность.</a:t>
            </a:r>
          </a:p>
          <a:p>
            <a:pPr>
              <a:lnSpc>
                <a:spcPct val="150000"/>
              </a:lnSpc>
            </a:pPr>
            <a:r>
              <a:rPr lang="ru-RU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ишет о словопроизводстве неморфологической природы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165924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0211" y="-110723"/>
            <a:ext cx="10515600" cy="1936348"/>
          </a:xfrm>
        </p:spPr>
        <p:txBody>
          <a:bodyPr>
            <a:normAutofit/>
          </a:bodyPr>
          <a:lstStyle/>
          <a:p>
            <a:pPr algn="ctr"/>
            <a:r>
              <a:rPr lang="ru-RU" sz="4000" dirty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В. П. </a:t>
            </a:r>
            <a:r>
              <a:rPr lang="ru-RU" sz="4000" dirty="0" smtClean="0">
                <a:solidFill>
                  <a:srgbClr val="7030A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Коровушкин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</a:t>
            </a:r>
            <a:r>
              <a:rPr lang="ru-RU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Дериватологическая</a:t>
            </a: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мысль в истории языкознания»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</a:rPr>
              <a:t>(Учебное пособие), Череповец, 2002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xmlns="" val="17218490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Аполлос</a:t>
            </a:r>
            <a:endParaRPr lang="ru-RU" sz="60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впервые сделан шаг к постижению понятия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нулевой морфемы</a:t>
            </a:r>
          </a:p>
          <a:p>
            <a:pPr>
              <a:lnSpc>
                <a:spcPct val="150000"/>
              </a:lnSpc>
            </a:pPr>
            <a:endParaRPr lang="ru-RU" sz="3600" dirty="0">
              <a:latin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положено начало </a:t>
            </a: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словообразовательному анализу</a:t>
            </a:r>
            <a:endParaRPr lang="ru-RU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040253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 algn="ctr">
              <a:buNone/>
            </a:pPr>
            <a:r>
              <a:rPr lang="ru-RU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внимание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007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Арискина</a:t>
            </a:r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О.Л.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История возникновения и развития русской лингвистической мысли: эволюция учения о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морфемике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словообразовании (XVI–XVIII вв.) : монография / О. Л.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Арискина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– Саранск : Изд-во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Мордов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ун-та, 2011. – 214 с. (14,18 п. л).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07091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Грамматики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доломоносовского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периода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14652"/>
            <a:ext cx="12192000" cy="5643348"/>
          </a:xfrm>
        </p:spPr>
        <p:txBody>
          <a:bodyPr>
            <a:noAutofit/>
          </a:bodyPr>
          <a:lstStyle/>
          <a:p>
            <a:pPr lvl="1" algn="just"/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«Грамматика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славянскаго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языка» [1586], </a:t>
            </a:r>
          </a:p>
          <a:p>
            <a:pPr lvl="1" algn="just"/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Адельфотис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 Грамматика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доброглаголиваго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еллино-словенскаго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языка.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Совершеннаго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искуства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осми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ча-стей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слова [1591],</a:t>
            </a:r>
          </a:p>
          <a:p>
            <a:pPr algn="just"/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«Грамматика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словенска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совершеннаго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искуства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осми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частей слова и иных нужных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новоставлений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[1596] Л.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Зизания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</a:p>
          <a:p>
            <a:pPr algn="just"/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	«Грамматика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словен-ския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правильное синтагма» [1619] и «Грамматика» [1648] М.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Смотрицкого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</a:p>
          <a:p>
            <a:pPr lvl="1" algn="just"/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«Грамматика, или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Писменница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языка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словенскагω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тщателемъ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въ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кратц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издана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въ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Кремянце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[1638] А. Пузины, </a:t>
            </a:r>
          </a:p>
          <a:p>
            <a:pPr lvl="1" algn="just"/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«Грамматика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славенская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въ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кратц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собранная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въ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Грекославенской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школе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яже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въ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великомъ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Нове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граде при доме </a:t>
            </a:r>
            <a:r>
              <a:rPr lang="ru-RU" sz="32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архиерейскомъ</a:t>
            </a:r>
            <a:r>
              <a:rPr lang="ru-RU" sz="32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» [1723] Ф. Максимова.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xmlns="" val="3819102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65026" y="365125"/>
            <a:ext cx="9688773" cy="42644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Грамматики </a:t>
            </a:r>
            <a:r>
              <a:rPr lang="ru-RU" dirty="0" err="1" smtClean="0">
                <a:solidFill>
                  <a:srgbClr val="002060"/>
                </a:solidFill>
              </a:rPr>
              <a:t>ломоносовского</a:t>
            </a:r>
            <a:r>
              <a:rPr lang="ru-RU" dirty="0" smtClean="0">
                <a:solidFill>
                  <a:srgbClr val="002060"/>
                </a:solidFill>
              </a:rPr>
              <a:t> периода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96537"/>
            <a:ext cx="12192000" cy="5561463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«Грамматика» [1738–1740] В.Е.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Адодурова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, </a:t>
            </a:r>
            <a:endParaRPr lang="ru-RU" sz="29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/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Российская грамматика» [1755] М.В. Ломоносова, </a:t>
            </a:r>
            <a:endParaRPr lang="ru-RU" sz="29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/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Российская универсальная грамматика или Всеобщее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писмословие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предлагающее легчайший способ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основательного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учения русского языка, с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седмью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присовокуплениями разных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полезных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учебных и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полезнозабавных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вещей» [1769] и «Книга письмовник, а в ней наука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российскагω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языка с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седмью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присовокуплениями разных учебных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полезнозабавных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вещесловий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 [1788] Н.Г. Курганова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</a:t>
            </a:r>
          </a:p>
          <a:p>
            <a:pPr lvl="0" algn="just"/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«Опыт нового </a:t>
            </a:r>
            <a:r>
              <a:rPr lang="ru-RU" sz="29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российскаго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правописания утвержденный на правилах российской грамматики» [1773] и «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Краткiя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правила по изучению языка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российскаго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» [1790] В.П.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Светова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endParaRPr lang="ru-RU" sz="29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/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Российская грамматика» [1981]  А.А.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Барсова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endParaRPr lang="ru-RU" sz="29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/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Краткая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российская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грамматика, изданная для народных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училищь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Россiйской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имперiи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по высочайшему повел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нїю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царствующiя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императрицы Екатерины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Вторыя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въ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Санктпетербург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» [1787] Е.Б. Сырейщикова, </a:t>
            </a:r>
            <a:endParaRPr lang="ru-RU" sz="29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/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Начальные основания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российской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грамматики, в пользу учащегося в Гимназии при Императорской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Академии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наук юношества составленная» [1788] П.И. Соколова, </a:t>
            </a:r>
            <a:endParaRPr lang="ru-RU" sz="29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/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Основания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российской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словесности» [1792] А.С. Никольского, </a:t>
            </a:r>
            <a:endParaRPr lang="ru-RU" sz="29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/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«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Грамматика, руководствующая к познанию </a:t>
            </a:r>
            <a:r>
              <a:rPr lang="ru-RU" sz="29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славено-российскаго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языка» [1794] Аполлоса, </a:t>
            </a:r>
            <a:endParaRPr lang="ru-RU" sz="2900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just"/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а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также </a:t>
            </a:r>
            <a:r>
              <a:rPr lang="ru-RU" sz="29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лингвистические </a:t>
            </a:r>
            <a:r>
              <a:rPr lang="ru-RU" sz="29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произведения В.Н. Татищева и А.П. Сумарокова.</a:t>
            </a:r>
            <a:endParaRPr lang="ru-RU" sz="2900" dirty="0">
              <a:solidFill>
                <a:prstClr val="black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694594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АДЕЛЬФОТИС</a:t>
            </a:r>
            <a:endParaRPr lang="ru-RU" sz="60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4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48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4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«О </a:t>
            </a:r>
            <a:r>
              <a:rPr lang="ru-RU" sz="4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седми</a:t>
            </a:r>
            <a:r>
              <a:rPr lang="ru-RU" sz="4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видехъ</a:t>
            </a:r>
            <a:r>
              <a:rPr lang="ru-RU" sz="4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производныхъ</a:t>
            </a:r>
            <a:r>
              <a:rPr lang="ru-RU" sz="4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48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именъ</a:t>
            </a:r>
            <a:r>
              <a:rPr lang="ru-RU" sz="4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xmlns="" val="5662613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Лаврентий </a:t>
            </a:r>
            <a:r>
              <a:rPr lang="ru-RU" sz="4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Зизаний</a:t>
            </a:r>
            <a:endParaRPr lang="ru-RU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98645" y="1690688"/>
            <a:ext cx="3590011" cy="5051306"/>
          </a:xfrm>
        </p:spPr>
      </p:pic>
    </p:spTree>
    <p:extLst>
      <p:ext uri="{BB962C8B-B14F-4D97-AF65-F5344CB8AC3E}">
        <p14:creationId xmlns:p14="http://schemas.microsoft.com/office/powerpoint/2010/main" xmlns="" val="10114358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Лаврентий                                      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Зизаний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0644" y="840526"/>
            <a:ext cx="4139899" cy="6017474"/>
          </a:xfrm>
        </p:spPr>
      </p:pic>
    </p:spTree>
    <p:extLst>
      <p:ext uri="{BB962C8B-B14F-4D97-AF65-F5344CB8AC3E}">
        <p14:creationId xmlns:p14="http://schemas.microsoft.com/office/powerpoint/2010/main" xmlns="" val="2289540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Лаврентий </a:t>
            </a:r>
            <a:r>
              <a:rPr lang="ru-RU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Зизаний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Ввел термин «</a:t>
            </a:r>
            <a:r>
              <a:rPr lang="ru-RU" sz="3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значащая часть слова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= морфема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389089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498</Words>
  <Application>Microsoft Office PowerPoint</Application>
  <PresentationFormat>Vlastní</PresentationFormat>
  <Paragraphs>84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Тема Office</vt:lpstr>
      <vt:lpstr>   Лекция 5. Становление учения о морфемике  и словообразовании в русской лингвистике XVI-XVIII вв. </vt:lpstr>
      <vt:lpstr>В. П. Коровушкин</vt:lpstr>
      <vt:lpstr>Арискина О.Л.</vt:lpstr>
      <vt:lpstr>Грамматики доломоносовского периода</vt:lpstr>
      <vt:lpstr>Грамматики ломоносовского периода</vt:lpstr>
      <vt:lpstr>АДЕЛЬФОТИС</vt:lpstr>
      <vt:lpstr>Лаврентий Зизаний</vt:lpstr>
      <vt:lpstr>Лаврентий                                       Зизаний</vt:lpstr>
      <vt:lpstr>Лаврентий Зизаний</vt:lpstr>
      <vt:lpstr>Мелетий Смотрицкий</vt:lpstr>
      <vt:lpstr>Мелетий Смотрицкий</vt:lpstr>
      <vt:lpstr>Афанасий Пузина и Федор Максимов</vt:lpstr>
      <vt:lpstr>В.Е. Ададуров (Адодуров)</vt:lpstr>
      <vt:lpstr>М.В. Ломоносов</vt:lpstr>
      <vt:lpstr>М.В. Ломоносов</vt:lpstr>
      <vt:lpstr>Н.Г. Курганов</vt:lpstr>
      <vt:lpstr>В.П. Светов</vt:lpstr>
      <vt:lpstr>А.А. Барсов</vt:lpstr>
      <vt:lpstr>А.С. Никольский</vt:lpstr>
      <vt:lpstr>Аполлос</vt:lpstr>
      <vt:lpstr>СПАСИБО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Лекция 5. Становление учения о морфемике  и словообразовании в русской лингвистике XVI-XVIII вв. </dc:title>
  <dc:creator>User</dc:creator>
  <cp:lastModifiedBy>Your User Name</cp:lastModifiedBy>
  <cp:revision>9</cp:revision>
  <dcterms:created xsi:type="dcterms:W3CDTF">2015-10-17T12:58:43Z</dcterms:created>
  <dcterms:modified xsi:type="dcterms:W3CDTF">2015-10-23T15:15:05Z</dcterms:modified>
</cp:coreProperties>
</file>