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933F-8C98-4E73-8F7F-B529A7DBFE82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B7D3-2619-4488-8286-27841CCD9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57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933F-8C98-4E73-8F7F-B529A7DBFE82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B7D3-2619-4488-8286-27841CCD9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246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933F-8C98-4E73-8F7F-B529A7DBFE82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B7D3-2619-4488-8286-27841CCD9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154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933F-8C98-4E73-8F7F-B529A7DBFE82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B7D3-2619-4488-8286-27841CCD9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50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933F-8C98-4E73-8F7F-B529A7DBFE82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B7D3-2619-4488-8286-27841CCD9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43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933F-8C98-4E73-8F7F-B529A7DBFE82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B7D3-2619-4488-8286-27841CCD9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269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933F-8C98-4E73-8F7F-B529A7DBFE82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B7D3-2619-4488-8286-27841CCD9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54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933F-8C98-4E73-8F7F-B529A7DBFE82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B7D3-2619-4488-8286-27841CCD9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844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933F-8C98-4E73-8F7F-B529A7DBFE82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B7D3-2619-4488-8286-27841CCD9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66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933F-8C98-4E73-8F7F-B529A7DBFE82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B7D3-2619-4488-8286-27841CCD9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82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933F-8C98-4E73-8F7F-B529A7DBFE82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B7D3-2619-4488-8286-27841CCD9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861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1933F-8C98-4E73-8F7F-B529A7DBFE82}" type="datetimeFigureOut">
              <a:rPr lang="ru-RU" smtClean="0"/>
              <a:t>17.10.2015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CB7D3-2619-4488-8286-27841CCD9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04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17145"/>
            <a:ext cx="9144000" cy="2207691"/>
          </a:xfrm>
        </p:spPr>
        <p:txBody>
          <a:bodyPr>
            <a:normAutofit fontScale="90000"/>
          </a:bodyPr>
          <a:lstStyle/>
          <a:p>
            <a:pPr lvl="0">
              <a:lnSpc>
                <a:spcPct val="150000"/>
              </a:lnSpc>
              <a:spcBef>
                <a:spcPts val="1000"/>
              </a:spcBef>
            </a:pP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6: Этимология и словообразование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5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5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3772" y="1323833"/>
            <a:ext cx="12028227" cy="60050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Исследование происхождение слов и значений этимологией и словообразованием.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История языка и этимология слова.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Звуковые изменения и звуковые соответствия.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Словообразовательные соответствия.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Этимология, словоупотребление и словотворчество.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546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Найти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181" y="1501254"/>
            <a:ext cx="11859905" cy="5117910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корка — кора, горка — гора, жилка — жила, но: 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палка — х;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словцо — слово, мясцо — мясо, озерцо — озеро, но: 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кольцо — х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блюдце — блюдо, оконце — окно, но: 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солнце — х, сердце — х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девица — дева, лужица — лужа, рожица — рожа, но: 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улица — х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грязца — грязь, пыльца — пыль, рысца — рысь, но: 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овца — х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хлебец — хлеб, супец — суп, братец — брат, но: 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палец — х.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607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endParaRPr lang="ru-RU" sz="6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 algn="ctr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за внимание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870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Выяснение происхождения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ru-RU" sz="3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подразумевает два уровня анализа: этимологический и словообразовательный.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9077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Г. О. Винокур выдвинул требование разграничить морфологию и этимологию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246" y="1690689"/>
            <a:ext cx="3193576" cy="4996714"/>
          </a:xfrm>
        </p:spPr>
      </p:pic>
    </p:spTree>
    <p:extLst>
      <p:ext uri="{BB962C8B-B14F-4D97-AF65-F5344CB8AC3E}">
        <p14:creationId xmlns:p14="http://schemas.microsoft.com/office/powerpoint/2010/main" val="2872824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ЗАКОНОМЕРНО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рассмотрение происхождения языковых единиц в двух планах: 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этимологическом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словообразовательном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75162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ЭТИМОЛОГИЯ </a:t>
            </a:r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/>
            </a:r>
            <a:b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</a:b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(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от греч. «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etymon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» - истинное значение слова и «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logos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» - учение) -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ru-RU" sz="3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раздел языкознания, который занимается изучением происхождения слова, а также исторических изменений в структуре слова и его значениях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5115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НАРОДНАЯ (ЛОЖНАЯ) ЭТИМОЛОГИЯ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6729" y="1405719"/>
            <a:ext cx="10917072" cy="528168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Ученики сопоставляют слова, например: «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винтилятор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 - от слова 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винт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«до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вастребования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 - 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 вашего требования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«подрожать» - от слова 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дрожь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«подчерк» - от слова 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подчеркивать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«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свещенный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 - от слова 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свет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«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спортакиада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 - от слова 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спорт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«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фиалетовый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 - от слова 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фиалка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т.д.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40862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ЭТИМОЛОГИЧЕСКИЕ СЛОВАРИ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182" y="1296538"/>
            <a:ext cx="11859905" cy="5561462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«Этимологический словарь русского языка» А. Преображенского, изданный в 1910-1914 гг. 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Более фундаментальный - четырехтомный «Этимологический словарь русского языка» М. Фасмера (М., 1964-1973); повторное издание-1986-1987).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словари для учителей и учеников: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«Краткий этимологический словарь русского языка», составленный Н.М.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Шанским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В.В. Ивановым и др., под ред. С.Г.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Бархударова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(М., 1961; 3-е изд. – М., 1975); 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«Этимологический словарь русского языка» Н.М.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Шанского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Т.А. Бобровой (М., 1994); 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«Этимологический словарь русского языка для школьников», составленный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Карантировым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С.И.(М, 1998).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612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Фонетические соотношения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859656"/>
              </p:ext>
            </p:extLst>
          </p:nvPr>
        </p:nvGraphicFramePr>
        <p:xfrm>
          <a:off x="177420" y="1405720"/>
          <a:ext cx="11696132" cy="5131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8066"/>
                <a:gridCol w="5848066"/>
              </a:tblGrid>
              <a:tr h="10263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Латинский язык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10263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faba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фáба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 ‘боб’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боб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10263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fero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фéро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:] ‘несу’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беру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10263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fiber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фúбер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 ‘бобр’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бобр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10263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fūimus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фý:имус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 ‘(мы) были’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были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421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Словообразовательные соответствия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жи-ть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→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-в-ъ →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-в-от-ъ (рус.)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gy-ti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гú:ти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 ‘жить’ →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-v-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гú:вас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 ‘живой’ →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-v-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ги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вáтас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 ‘жизнь’ (лит.)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424706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267</Words>
  <Application>Microsoft Office PowerPoint</Application>
  <PresentationFormat>Широкоэкранный</PresentationFormat>
  <Paragraphs>47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Лекция 6: Этимология и словообразование   </vt:lpstr>
      <vt:lpstr>Выяснение происхождения</vt:lpstr>
      <vt:lpstr>Г. О. Винокур выдвинул требование разграничить морфологию и этимологию</vt:lpstr>
      <vt:lpstr>ЗАКОНОМЕРНО</vt:lpstr>
      <vt:lpstr>ЭТИМОЛОГИЯ  (от греч. «etymon» - истинное значение слова и «logos» - учение) -</vt:lpstr>
      <vt:lpstr>НАРОДНАЯ (ЛОЖНАЯ) ЭТИМОЛОГИЯ</vt:lpstr>
      <vt:lpstr>ЭТИМОЛОГИЧЕСКИЕ СЛОВАРИ</vt:lpstr>
      <vt:lpstr>Фонетические соотношения</vt:lpstr>
      <vt:lpstr>Словообразовательные соответствия</vt:lpstr>
      <vt:lpstr>Найти Х</vt:lpstr>
      <vt:lpstr>Спасибо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6: Этимология и словообразование   </dc:title>
  <dc:creator>User</dc:creator>
  <cp:lastModifiedBy>User</cp:lastModifiedBy>
  <cp:revision>5</cp:revision>
  <dcterms:created xsi:type="dcterms:W3CDTF">2015-10-17T14:18:19Z</dcterms:created>
  <dcterms:modified xsi:type="dcterms:W3CDTF">2015-10-17T14:56:20Z</dcterms:modified>
</cp:coreProperties>
</file>