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1933F-8C98-4E73-8F7F-B529A7DBFE82}" type="datetimeFigureOut">
              <a:rPr lang="ru-RU" smtClean="0"/>
              <a:t>17.10.2015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CB7D3-2619-4488-8286-27841CCD9D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05732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1933F-8C98-4E73-8F7F-B529A7DBFE82}" type="datetimeFigureOut">
              <a:rPr lang="ru-RU" smtClean="0"/>
              <a:t>17.10.2015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CB7D3-2619-4488-8286-27841CCD9D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32464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1933F-8C98-4E73-8F7F-B529A7DBFE82}" type="datetimeFigureOut">
              <a:rPr lang="ru-RU" smtClean="0"/>
              <a:t>17.10.2015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CB7D3-2619-4488-8286-27841CCD9D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91544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1933F-8C98-4E73-8F7F-B529A7DBFE82}" type="datetimeFigureOut">
              <a:rPr lang="ru-RU" smtClean="0"/>
              <a:t>17.10.2015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CB7D3-2619-4488-8286-27841CCD9D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95091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1933F-8C98-4E73-8F7F-B529A7DBFE82}" type="datetimeFigureOut">
              <a:rPr lang="ru-RU" smtClean="0"/>
              <a:t>17.10.2015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CB7D3-2619-4488-8286-27841CCD9D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94330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1933F-8C98-4E73-8F7F-B529A7DBFE82}" type="datetimeFigureOut">
              <a:rPr lang="ru-RU" smtClean="0"/>
              <a:t>17.10.2015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CB7D3-2619-4488-8286-27841CCD9D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42699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1933F-8C98-4E73-8F7F-B529A7DBFE82}" type="datetimeFigureOut">
              <a:rPr lang="ru-RU" smtClean="0"/>
              <a:t>17.10.2015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CB7D3-2619-4488-8286-27841CCD9D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75429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1933F-8C98-4E73-8F7F-B529A7DBFE82}" type="datetimeFigureOut">
              <a:rPr lang="ru-RU" smtClean="0"/>
              <a:t>17.10.2015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CB7D3-2619-4488-8286-27841CCD9D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08445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1933F-8C98-4E73-8F7F-B529A7DBFE82}" type="datetimeFigureOut">
              <a:rPr lang="ru-RU" smtClean="0"/>
              <a:t>17.10.2015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CB7D3-2619-4488-8286-27841CCD9D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86613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1933F-8C98-4E73-8F7F-B529A7DBFE82}" type="datetimeFigureOut">
              <a:rPr lang="ru-RU" smtClean="0"/>
              <a:t>17.10.2015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CB7D3-2619-4488-8286-27841CCD9D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78273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1933F-8C98-4E73-8F7F-B529A7DBFE82}" type="datetimeFigureOut">
              <a:rPr lang="ru-RU" smtClean="0"/>
              <a:t>17.10.2015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CB7D3-2619-4488-8286-27841CCD9D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88619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E1933F-8C98-4E73-8F7F-B529A7DBFE82}" type="datetimeFigureOut">
              <a:rPr lang="ru-RU" smtClean="0"/>
              <a:t>17.10.2015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ACB7D3-2619-4488-8286-27841CCD9D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10432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317145"/>
            <a:ext cx="9144000" cy="2207691"/>
          </a:xfrm>
        </p:spPr>
        <p:txBody>
          <a:bodyPr>
            <a:normAutofit fontScale="90000"/>
          </a:bodyPr>
          <a:lstStyle/>
          <a:p>
            <a:pPr lvl="0">
              <a:lnSpc>
                <a:spcPct val="150000"/>
              </a:lnSpc>
              <a:spcBef>
                <a:spcPts val="1000"/>
              </a:spcBef>
            </a:pPr>
            <a:r>
              <a:rPr lang="ru-RU" sz="3600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Лекция 6: Этимология и словообразование</a:t>
            </a:r>
            <a:r>
              <a:rPr lang="ru-RU" sz="36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36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6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ru-RU" sz="5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5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3772" y="1323833"/>
            <a:ext cx="12028227" cy="6005015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ru-RU" sz="3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План</a:t>
            </a: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ru-RU" sz="3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 Исследование происхождение слов и значений этимологией и словообразованием.</a:t>
            </a: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sz="3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 </a:t>
            </a:r>
            <a:r>
              <a:rPr lang="ru-RU" sz="3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История языка и этимология слова.</a:t>
            </a: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sz="3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 </a:t>
            </a:r>
            <a:r>
              <a:rPr lang="ru-RU" sz="3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Звуковые изменения и звуковые соответствия.</a:t>
            </a:r>
          </a:p>
          <a:p>
            <a:pPr lvl="0" algn="just">
              <a:lnSpc>
                <a:spcPct val="150000"/>
              </a:lnSpc>
              <a:spcAft>
                <a:spcPts val="0"/>
              </a:spcAft>
            </a:pPr>
            <a:r>
              <a:rPr lang="ru-RU" sz="3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4. Словообразовательные соответствия.</a:t>
            </a:r>
          </a:p>
          <a:p>
            <a:pPr lvl="0" algn="just">
              <a:lnSpc>
                <a:spcPct val="150000"/>
              </a:lnSpc>
              <a:spcAft>
                <a:spcPts val="0"/>
              </a:spcAft>
            </a:pPr>
            <a:r>
              <a:rPr lang="ru-RU" sz="3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5. </a:t>
            </a:r>
            <a:r>
              <a:rPr lang="ru-RU" sz="3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Этимология, словоупотребление и словотворчество. 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55467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72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Найти </a:t>
            </a:r>
            <a:r>
              <a:rPr lang="ru-RU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</a:t>
            </a:r>
            <a:endParaRPr lang="ru-RU" sz="7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9181" y="1501254"/>
            <a:ext cx="11859905" cy="5117910"/>
          </a:xfrm>
        </p:spPr>
        <p:txBody>
          <a:bodyPr>
            <a:normAutofit/>
          </a:bodyPr>
          <a:lstStyle/>
          <a:p>
            <a:pPr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sz="32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корка — кора, горка — гора, жилка — жила, но: </a:t>
            </a:r>
            <a:r>
              <a:rPr lang="ru-RU" sz="32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палка — х;</a:t>
            </a:r>
            <a:r>
              <a:rPr lang="ru-RU" sz="32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словцо — слово, мясцо — мясо, озерцо — озеро, но: </a:t>
            </a:r>
            <a:r>
              <a:rPr lang="ru-RU" sz="32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кольцо — х</a:t>
            </a:r>
            <a:r>
              <a:rPr lang="ru-RU" sz="32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блюдце — блюдо, оконце — окно, но: </a:t>
            </a:r>
            <a:r>
              <a:rPr lang="ru-RU" sz="32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солнце — х, сердце — х</a:t>
            </a:r>
            <a:r>
              <a:rPr lang="ru-RU" sz="32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девица — дева, лужица — лужа, рожица — рожа, но: </a:t>
            </a:r>
            <a:r>
              <a:rPr lang="ru-RU" sz="32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улица — х</a:t>
            </a:r>
            <a:r>
              <a:rPr lang="ru-RU" sz="32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грязца — грязь, пыльца — пыль, рысца — рысь, но: </a:t>
            </a:r>
            <a:r>
              <a:rPr lang="ru-RU" sz="32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овца — х</a:t>
            </a:r>
            <a:r>
              <a:rPr lang="ru-RU" sz="32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хлебец — хлеб, супец — суп, братец — брат, но: </a:t>
            </a:r>
            <a:r>
              <a:rPr lang="ru-RU" sz="32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палец — х.</a:t>
            </a:r>
            <a:endParaRPr lang="ru-RU" sz="32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386079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6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</a:t>
            </a:r>
            <a:endParaRPr lang="ru-RU" sz="6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pPr marL="0" indent="0" algn="ctr">
              <a:buNone/>
            </a:pPr>
            <a:endParaRPr lang="ru-RU" dirty="0" smtClean="0">
              <a:solidFill>
                <a:srgbClr val="002060"/>
              </a:solidFill>
            </a:endParaRPr>
          </a:p>
          <a:p>
            <a:pPr marL="0" indent="0" algn="ctr">
              <a:buNone/>
            </a:pPr>
            <a:endParaRPr lang="ru-RU" dirty="0">
              <a:solidFill>
                <a:srgbClr val="002060"/>
              </a:solidFill>
            </a:endParaRPr>
          </a:p>
          <a:p>
            <a:pPr marL="0" indent="0" algn="ctr">
              <a:buNone/>
            </a:pPr>
            <a:r>
              <a:rPr lang="ru-RU" sz="4000" dirty="0" smtClean="0">
                <a:solidFill>
                  <a:srgbClr val="002060"/>
                </a:solidFill>
              </a:rPr>
              <a:t>за внимание</a:t>
            </a:r>
            <a:endParaRPr lang="ru-RU" sz="4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98705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  <a:t>Выяснение происхождения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endParaRPr lang="ru-RU" sz="36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ru-RU" sz="3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подразумевает два уровня анализа: этимологический и словообразовательный.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41907768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Г. О. Винокур выдвинул требование разграничить морфологию и этимологию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2246" y="1690689"/>
            <a:ext cx="3193576" cy="4996714"/>
          </a:xfrm>
        </p:spPr>
      </p:pic>
    </p:spTree>
    <p:extLst>
      <p:ext uri="{BB962C8B-B14F-4D97-AF65-F5344CB8AC3E}">
        <p14:creationId xmlns:p14="http://schemas.microsoft.com/office/powerpoint/2010/main" val="28728249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8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  <a:t>ЗАКОНОМЕРНО</a:t>
            </a:r>
            <a:endParaRPr lang="ru-RU" sz="4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ru-RU" sz="3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рассмотрение происхождения языковых единиц в двух планах: </a:t>
            </a:r>
            <a:r>
              <a:rPr lang="ru-RU" sz="360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этимологическом</a:t>
            </a:r>
            <a:r>
              <a:rPr lang="ru-RU" sz="3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и </a:t>
            </a:r>
            <a:r>
              <a:rPr lang="ru-RU" sz="360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словообразовательном</a:t>
            </a:r>
            <a:r>
              <a:rPr lang="ru-RU" sz="3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35751626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000" dirty="0" smtClean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  <a:t>ЭТИМОЛОГИЯ </a:t>
            </a:r>
            <a:r>
              <a:rPr lang="ru-RU" sz="3600" dirty="0" smtClean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  <a:t/>
            </a:r>
            <a:br>
              <a:rPr lang="ru-RU" sz="3600" dirty="0" smtClean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</a:br>
            <a:r>
              <a:rPr lang="ru-RU" sz="3600" dirty="0" smtClean="0"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  <a:t>(</a:t>
            </a:r>
            <a:r>
              <a:rPr lang="ru-RU" sz="3600" dirty="0"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  <a:t>от греч. «</a:t>
            </a:r>
            <a:r>
              <a:rPr lang="ru-RU" sz="3600" dirty="0" err="1"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  <a:t>etymon</a:t>
            </a:r>
            <a:r>
              <a:rPr lang="ru-RU" sz="3600" dirty="0"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  <a:t>» - истинное значение слова и «</a:t>
            </a:r>
            <a:r>
              <a:rPr lang="ru-RU" sz="3600" dirty="0" err="1"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  <a:t>logos</a:t>
            </a:r>
            <a:r>
              <a:rPr lang="ru-RU" sz="3600" dirty="0"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  <a:t>» - учение) -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lnSpc>
                <a:spcPct val="150000"/>
              </a:lnSpc>
              <a:buNone/>
            </a:pPr>
            <a:endParaRPr lang="ru-RU" sz="36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endParaRPr lang="ru-RU" sz="36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ru-RU" sz="3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раздел языкознания, который занимается изучением происхождения слова, а также исторических изменений в структуре слова и его значениях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40511523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НАРОДНАЯ (ЛОЖНАЯ) ЭТИМОЛОГИЯ</a:t>
            </a:r>
            <a:endParaRPr lang="ru-RU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36729" y="1405719"/>
            <a:ext cx="10917072" cy="5281684"/>
          </a:xfrm>
        </p:spPr>
        <p:txBody>
          <a:bodyPr/>
          <a:lstStyle/>
          <a:p>
            <a:pPr marL="0" indent="0" algn="just">
              <a:lnSpc>
                <a:spcPct val="150000"/>
              </a:lnSpc>
              <a:buNone/>
            </a:pPr>
            <a:r>
              <a:rPr lang="ru-RU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	</a:t>
            </a:r>
            <a:r>
              <a:rPr lang="ru-RU" sz="3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Ученики сопоставляют слова, например: «</a:t>
            </a:r>
            <a:r>
              <a:rPr lang="ru-RU" sz="36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винтилятор</a:t>
            </a:r>
            <a:r>
              <a:rPr lang="ru-RU" sz="3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» - от слова </a:t>
            </a:r>
            <a:r>
              <a:rPr lang="ru-RU" sz="3600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винт</a:t>
            </a:r>
            <a:r>
              <a:rPr lang="ru-RU" sz="3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; «до </a:t>
            </a:r>
            <a:r>
              <a:rPr lang="ru-RU" sz="36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вастребования</a:t>
            </a:r>
            <a:r>
              <a:rPr lang="ru-RU" sz="3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» - </a:t>
            </a:r>
            <a:r>
              <a:rPr lang="ru-RU" sz="3600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до вашего требования</a:t>
            </a:r>
            <a:r>
              <a:rPr lang="ru-RU" sz="3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; «подрожать» - от слова </a:t>
            </a:r>
            <a:r>
              <a:rPr lang="ru-RU" sz="3600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дрожь</a:t>
            </a:r>
            <a:r>
              <a:rPr lang="ru-RU" sz="3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; «подчерк» - от слова </a:t>
            </a:r>
            <a:r>
              <a:rPr lang="ru-RU" sz="3600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подчеркивать</a:t>
            </a:r>
            <a:r>
              <a:rPr lang="ru-RU" sz="3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; «</a:t>
            </a:r>
            <a:r>
              <a:rPr lang="ru-RU" sz="36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свещенный</a:t>
            </a:r>
            <a:r>
              <a:rPr lang="ru-RU" sz="3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» - от слова </a:t>
            </a:r>
            <a:r>
              <a:rPr lang="ru-RU" sz="3600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свет</a:t>
            </a:r>
            <a:r>
              <a:rPr lang="ru-RU" sz="3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; «</a:t>
            </a:r>
            <a:r>
              <a:rPr lang="ru-RU" sz="36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спортакиада</a:t>
            </a:r>
            <a:r>
              <a:rPr lang="ru-RU" sz="3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» - от слова </a:t>
            </a:r>
            <a:r>
              <a:rPr lang="ru-RU" sz="3600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спорт</a:t>
            </a:r>
            <a:r>
              <a:rPr lang="ru-RU" sz="3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; «</a:t>
            </a:r>
            <a:r>
              <a:rPr lang="ru-RU" sz="36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фиалетовый</a:t>
            </a:r>
            <a:r>
              <a:rPr lang="ru-RU" sz="3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» - от слова </a:t>
            </a:r>
            <a:r>
              <a:rPr lang="ru-RU" sz="3600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фиалка </a:t>
            </a:r>
            <a:r>
              <a:rPr lang="ru-RU" sz="3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и т.д.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40408628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ЭТИМОЛОГИЧЕСКИЕ СЛОВАРИ</a:t>
            </a:r>
            <a:endParaRPr lang="ru-RU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9182" y="1296538"/>
            <a:ext cx="11859905" cy="5561462"/>
          </a:xfrm>
        </p:spPr>
        <p:txBody>
          <a:bodyPr>
            <a:noAutofit/>
          </a:bodyPr>
          <a:lstStyle/>
          <a:p>
            <a:pPr algn="just"/>
            <a:r>
              <a:rPr lang="ru-RU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«Этимологический словарь русского языка» А. Преображенского, изданный в 1910-1914 гг. </a:t>
            </a:r>
          </a:p>
          <a:p>
            <a:pPr algn="just"/>
            <a:r>
              <a:rPr lang="ru-RU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Более фундаментальный - четырехтомный «Этимологический словарь русского языка» М. Фасмера (М., 1964-1973); повторное издание-1986-1987).</a:t>
            </a:r>
          </a:p>
          <a:p>
            <a:pPr algn="just"/>
            <a:r>
              <a:rPr lang="ru-RU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словари для учителей и учеников:</a:t>
            </a:r>
          </a:p>
          <a:p>
            <a:pPr algn="just"/>
            <a:r>
              <a:rPr lang="ru-RU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«Краткий этимологический словарь русского языка», составленный Н.М. </a:t>
            </a:r>
            <a:r>
              <a:rPr lang="ru-RU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Шанским</a:t>
            </a:r>
            <a:r>
              <a:rPr lang="ru-RU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В.В. Ивановым и др., под ред. С.Г. </a:t>
            </a:r>
            <a:r>
              <a:rPr lang="ru-RU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Бархударова</a:t>
            </a:r>
            <a:r>
              <a:rPr lang="ru-RU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(М., 1961; 3-е изд. – М., 1975); </a:t>
            </a:r>
          </a:p>
          <a:p>
            <a:pPr algn="just"/>
            <a:r>
              <a:rPr lang="ru-RU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«Этимологический словарь русского языка» Н.М. </a:t>
            </a:r>
            <a:r>
              <a:rPr lang="ru-RU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Шанского</a:t>
            </a:r>
            <a:r>
              <a:rPr lang="ru-RU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и Т.А. Бобровой (М., 1994); </a:t>
            </a:r>
          </a:p>
          <a:p>
            <a:pPr algn="just"/>
            <a:r>
              <a:rPr lang="ru-RU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«Этимологический словарь русского языка для школьников», составленный </a:t>
            </a:r>
            <a:r>
              <a:rPr lang="ru-RU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Карантировым</a:t>
            </a:r>
            <a:r>
              <a:rPr lang="ru-RU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С.И.(М, 1998).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606126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Фонетические соотношения</a:t>
            </a:r>
            <a:endParaRPr lang="ru-RU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19859656"/>
              </p:ext>
            </p:extLst>
          </p:nvPr>
        </p:nvGraphicFramePr>
        <p:xfrm>
          <a:off x="177420" y="1405720"/>
          <a:ext cx="11696132" cy="51315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848066"/>
                <a:gridCol w="5848066"/>
              </a:tblGrid>
              <a:tr h="1026312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Латинский язык</a:t>
                      </a:r>
                      <a:endParaRPr lang="ru-RU" sz="3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Русский язык</a:t>
                      </a:r>
                      <a:endParaRPr lang="ru-RU" sz="3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/>
                </a:tc>
              </a:tr>
              <a:tr h="1026312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faba</a:t>
                      </a:r>
                      <a:r>
                        <a:rPr lang="ru-RU" sz="3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[</a:t>
                      </a:r>
                      <a:r>
                        <a:rPr lang="ru-RU" sz="3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фáба</a:t>
                      </a:r>
                      <a:r>
                        <a:rPr lang="ru-RU" sz="3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] ‘боб’</a:t>
                      </a:r>
                      <a:endParaRPr lang="ru-RU" sz="3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боб</a:t>
                      </a:r>
                      <a:endParaRPr lang="ru-RU" sz="3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/>
                </a:tc>
              </a:tr>
              <a:tr h="1026312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fero</a:t>
                      </a:r>
                      <a:r>
                        <a:rPr lang="ru-RU" sz="3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[</a:t>
                      </a:r>
                      <a:r>
                        <a:rPr lang="ru-RU" sz="3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фéро</a:t>
                      </a:r>
                      <a:r>
                        <a:rPr lang="ru-RU" sz="3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:] ‘несу’</a:t>
                      </a:r>
                      <a:endParaRPr lang="ru-RU" sz="3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беру</a:t>
                      </a:r>
                      <a:endParaRPr lang="ru-RU" sz="3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/>
                </a:tc>
              </a:tr>
              <a:tr h="1026312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fiber</a:t>
                      </a:r>
                      <a:r>
                        <a:rPr lang="ru-RU" sz="3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[</a:t>
                      </a:r>
                      <a:r>
                        <a:rPr lang="ru-RU" sz="3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фúбер</a:t>
                      </a:r>
                      <a:r>
                        <a:rPr lang="ru-RU" sz="3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] ‘бобр’</a:t>
                      </a:r>
                      <a:endParaRPr lang="ru-RU" sz="3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бобр</a:t>
                      </a:r>
                      <a:endParaRPr lang="ru-RU" sz="3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/>
                </a:tc>
              </a:tr>
              <a:tr h="1026312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fūimus</a:t>
                      </a:r>
                      <a:r>
                        <a:rPr lang="ru-RU" sz="3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[</a:t>
                      </a:r>
                      <a:r>
                        <a:rPr lang="ru-RU" sz="3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фý:имус</a:t>
                      </a:r>
                      <a:r>
                        <a:rPr lang="ru-RU" sz="3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] ‘(мы) были’</a:t>
                      </a:r>
                      <a:endParaRPr lang="ru-RU" sz="3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были</a:t>
                      </a:r>
                      <a:endParaRPr lang="ru-RU" sz="3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124213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Словообразовательные соответствия</a:t>
            </a:r>
            <a:endParaRPr lang="ru-RU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ru-RU" sz="3200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жи-ть</a:t>
            </a:r>
            <a:r>
              <a:rPr lang="ru-RU" sz="32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→ </a:t>
            </a:r>
            <a:r>
              <a:rPr lang="ru-RU" sz="3200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жи</a:t>
            </a:r>
            <a:r>
              <a:rPr lang="ru-RU" sz="32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-в-ъ → </a:t>
            </a:r>
            <a:r>
              <a:rPr lang="ru-RU" sz="3200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жи</a:t>
            </a:r>
            <a:r>
              <a:rPr lang="ru-RU" sz="32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-в-от-ъ (рус.)</a:t>
            </a:r>
            <a:r>
              <a:rPr lang="ru-RU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ru-RU" sz="32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gy-ti</a:t>
            </a:r>
            <a:r>
              <a:rPr lang="ru-RU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[</a:t>
            </a:r>
            <a:r>
              <a:rPr lang="ru-RU" sz="32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гú:ти</a:t>
            </a:r>
            <a:r>
              <a:rPr lang="ru-RU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] ‘жить’ → </a:t>
            </a:r>
            <a:r>
              <a:rPr lang="ru-RU" sz="32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gy</a:t>
            </a:r>
            <a:r>
              <a:rPr lang="ru-RU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-v-</a:t>
            </a:r>
            <a:r>
              <a:rPr lang="ru-RU" sz="32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as</a:t>
            </a:r>
            <a:r>
              <a:rPr lang="ru-RU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[</a:t>
            </a:r>
            <a:r>
              <a:rPr lang="ru-RU" sz="32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гú:вас</a:t>
            </a:r>
            <a:r>
              <a:rPr lang="ru-RU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] ‘живой’ → </a:t>
            </a:r>
            <a:r>
              <a:rPr lang="ru-RU" sz="32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gy</a:t>
            </a:r>
            <a:r>
              <a:rPr lang="ru-RU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-v-</a:t>
            </a:r>
            <a:r>
              <a:rPr lang="ru-RU" sz="32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at</a:t>
            </a:r>
            <a:r>
              <a:rPr lang="ru-RU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</a:t>
            </a:r>
            <a:r>
              <a:rPr lang="ru-RU" sz="32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as</a:t>
            </a:r>
            <a:r>
              <a:rPr lang="ru-RU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[</a:t>
            </a:r>
            <a:r>
              <a:rPr lang="ru-RU" sz="32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ги</a:t>
            </a:r>
            <a:r>
              <a:rPr lang="ru-RU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ru-RU" sz="32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вáтас</a:t>
            </a:r>
            <a:r>
              <a:rPr lang="ru-RU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] ‘жизнь’ (лит.)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44247065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267</Words>
  <Application>Microsoft Office PowerPoint</Application>
  <PresentationFormat>Широкоэкранный</PresentationFormat>
  <Paragraphs>47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Times New Roman</vt:lpstr>
      <vt:lpstr>Тема Office</vt:lpstr>
      <vt:lpstr>Лекция 6: Этимология и словообразование   </vt:lpstr>
      <vt:lpstr>Выяснение происхождения</vt:lpstr>
      <vt:lpstr>Г. О. Винокур выдвинул требование разграничить морфологию и этимологию</vt:lpstr>
      <vt:lpstr>ЗАКОНОМЕРНО</vt:lpstr>
      <vt:lpstr>ЭТИМОЛОГИЯ  (от греч. «etymon» - истинное значение слова и «logos» - учение) -</vt:lpstr>
      <vt:lpstr>НАРОДНАЯ (ЛОЖНАЯ) ЭТИМОЛОГИЯ</vt:lpstr>
      <vt:lpstr>ЭТИМОЛОГИЧЕСКИЕ СЛОВАРИ</vt:lpstr>
      <vt:lpstr>Фонетические соотношения</vt:lpstr>
      <vt:lpstr>Словообразовательные соответствия</vt:lpstr>
      <vt:lpstr>Найти Х</vt:lpstr>
      <vt:lpstr>Спасибо 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Лекция 6: Этимология и словообразование   </dc:title>
  <dc:creator>User</dc:creator>
  <cp:lastModifiedBy>User</cp:lastModifiedBy>
  <cp:revision>5</cp:revision>
  <dcterms:created xsi:type="dcterms:W3CDTF">2015-10-17T14:18:19Z</dcterms:created>
  <dcterms:modified xsi:type="dcterms:W3CDTF">2015-10-17T14:56:20Z</dcterms:modified>
</cp:coreProperties>
</file>