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32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5018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601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53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5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5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836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18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61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376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79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6239C-179C-4098-BE87-AA39491B7E04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59CA4-F62E-4799-8D26-EEB0D05B9B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818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6603" y="3330054"/>
            <a:ext cx="11737075" cy="30468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Предмет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морфологии.</a:t>
            </a:r>
          </a:p>
          <a:p>
            <a:pPr lvl="0"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История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частей речи в русском языке.</a:t>
            </a:r>
          </a:p>
          <a:p>
            <a:pPr lvl="0"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Словообразовательные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частей речи.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ctrTitle"/>
          </p:nvPr>
        </p:nvSpPr>
        <p:spPr>
          <a:xfrm>
            <a:off x="1492155" y="313899"/>
            <a:ext cx="9144000" cy="3111689"/>
          </a:xfrm>
        </p:spPr>
        <p:txBody>
          <a:bodyPr>
            <a:normAutofit/>
          </a:bodyPr>
          <a:lstStyle/>
          <a:p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частей речи в 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 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754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слов из одной части речи в другую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ru-RU" sz="36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Столовая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комната была открыта. </a:t>
            </a:r>
          </a:p>
          <a:p>
            <a:pPr algn="just">
              <a:lnSpc>
                <a:spcPct val="200000"/>
              </a:lnSpc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нашем поселке построили 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столовую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100 мест.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2912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часть речи?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699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48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Тепло</a:t>
            </a:r>
            <a:r>
              <a:rPr lang="ru-RU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сменилось холодом. </a:t>
            </a:r>
          </a:p>
          <a:p>
            <a:pPr algn="just">
              <a:lnSpc>
                <a:spcPct val="150000"/>
              </a:lnSpc>
            </a:pPr>
            <a:r>
              <a:rPr lang="ru-RU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Мы с ним </a:t>
            </a:r>
            <a:r>
              <a:rPr lang="ru-RU" sz="4800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тепло</a:t>
            </a:r>
            <a:r>
              <a:rPr lang="ru-RU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попрощались. </a:t>
            </a:r>
          </a:p>
          <a:p>
            <a:pPr algn="just">
              <a:lnSpc>
                <a:spcPct val="150000"/>
              </a:lnSpc>
            </a:pPr>
            <a:r>
              <a:rPr lang="ru-RU" sz="4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доме </a:t>
            </a:r>
            <a:r>
              <a:rPr lang="ru-RU" sz="48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тепло.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2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изучения частей речи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460310"/>
            <a:ext cx="11969087" cy="506332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«Российской грамматике» (1755) 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М. В. Ломоносова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 частей речи: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имя, местоимение, глагол, причастие, наречие, предлог, союз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междуметие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А. X.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Востоков</a:t>
            </a:r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самостоятельную часть речи выделил в «Русской грамматике» (1831)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имена прилагательные 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вывел из состава частей речи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причастия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которые он рассматривал как особый разряд прилагательных.</a:t>
            </a:r>
          </a:p>
          <a:p>
            <a:pPr algn="just">
              <a:lnSpc>
                <a:spcPct val="100000"/>
              </a:lnSpc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труде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Г. П. Павского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«Филологические наблюдения над составом русского языка» (1841—1842) содержатся ценные соображения о грамматической природе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глагола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местоимений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других частей речи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33781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изучения частей речи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7" y="1405718"/>
            <a:ext cx="11941791" cy="5336275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«Опыт исторической грамматики русского языка» (1858) 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 И. Буслаева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«Из записок по русской грамматике» (т. II, 1888)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А.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Потебни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Справедливо критикуя Ф. И. Буслаева, который относил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местоимения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числительные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служебным словам, А. А.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Потебня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глубоко раскрывает грамматическую сущность этих частей речи.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Существенный вклад в учение о частях речи внесли </a:t>
            </a:r>
            <a:r>
              <a:rPr lang="ru-RU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 Ф. Фортунатов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А. Шахматов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М.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Пешковский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 В. Щерба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В. Виноградов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130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частей речи: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55344"/>
            <a:ext cx="12192000" cy="5902656"/>
          </a:xfrm>
        </p:spPr>
        <p:txBody>
          <a:bodyPr numCol="2">
            <a:no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имя существительное;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имя прилагательное;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имя числительное;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местоимение;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наречие;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категория состояния;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причастие; 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деепричастие;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предлог;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союз;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частица;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междометие.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3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pPr algn="ctr"/>
            <a:r>
              <a:rPr lang="ru-RU" dirty="0" smtClean="0"/>
              <a:t>Самостоятельные части речи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40989" y="74711"/>
            <a:ext cx="31002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8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8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4052210"/>
              </p:ext>
            </p:extLst>
          </p:nvPr>
        </p:nvGraphicFramePr>
        <p:xfrm>
          <a:off x="887104" y="1825625"/>
          <a:ext cx="10466696" cy="652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696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 речи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Морфологические признаки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синтаксическая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Постоянные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Непостоянные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Имя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существительное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кто?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одушевленное или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679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неодушевленное;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собственное или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6794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нарицательное;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род;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склонение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число,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падеж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подлежащее,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дополнение,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также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любой член предложения; обращение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Имя прилагательное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 предмета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чей?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качественное,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относительное,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притяжательное;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полное или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краткое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(у качественных);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степень сравнения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(у качественных)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род,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число,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падеж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определение, 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сказуемое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Имя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количество,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число,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предметов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счете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сколько?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который?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простое,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составное,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сложное;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количественное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порядковое;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целое, дробное,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собирательное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 количественных)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падеж;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род и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(у порядковых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любой член 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предложения, 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порядковые –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указывают   на предметы, признаки, количества (но не называют их)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кто? что?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какой?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чей? который? сколько?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разряд по значению;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лицо (у личных)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падеж;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число и род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 всех  местоимений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любой член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 действия,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предмета,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другого признака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как? где?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каким образом?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когда?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куда?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зачем?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какой степени?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какой мере?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разряд по значению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обстоятельство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состояние предмета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делать?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сделать?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вид;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переходность;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спряжение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наклонение;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время;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число;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лицо;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род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сказуемое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(личные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глаголы);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любой член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предложения (неопределенная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форма)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Причастие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действию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какая?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какое?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действительное или страдательное;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время;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вид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-полная или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краткая  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форма (у страдательных);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род;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число;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падеж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полной форме)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определение,  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сказуемое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добавочное 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делая?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сделав?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неизменяемость;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совершенный или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несовершенный  вид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обстоятельство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09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 частей речи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Словообразование всех частей речи составляет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 словообразования русского языка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939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63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СЛОВА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" y="1364776"/>
            <a:ext cx="11203675" cy="549322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реабилитировать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(неопределенная форма глагола),</a:t>
            </a: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реабилитируют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(3 л.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наст.вр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.),</a:t>
            </a:r>
          </a:p>
          <a:p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альтернатива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ж.р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ед.ч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И.п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.),</a:t>
            </a: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альтернативы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И.п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.), </a:t>
            </a:r>
          </a:p>
          <a:p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альтернативный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м.р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ед.ч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И.п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.), </a:t>
            </a:r>
          </a:p>
          <a:p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альтернативную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ж.р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ед.ч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В.п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.),</a:t>
            </a:r>
          </a:p>
          <a:p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уважительный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(полная форма),</a:t>
            </a: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уважителен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(краткая форма), </a:t>
            </a:r>
          </a:p>
          <a:p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уважительнее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(сравнительная степень).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0707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ПАРАДИГМА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44" y="1419367"/>
            <a:ext cx="11353800" cy="459382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ru-RU" sz="36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Ряд противопоставленных языковых единиц, каждый член которого определяется отношением к другим членам</a:t>
            </a:r>
            <a:r>
              <a:rPr lang="ru-RU" sz="3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ru-RU" sz="38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38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Образец, схема словоизменения, в частности склонения и спряжения.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390487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ФОРМЫ СЛОВА </a:t>
            </a:r>
            <a:b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бывают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108" y="1866569"/>
            <a:ext cx="10515600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синтетические (простые) : </a:t>
            </a:r>
            <a:r>
              <a:rPr lang="ru-RU" sz="44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красивейший</a:t>
            </a:r>
          </a:p>
          <a:p>
            <a:pPr algn="just">
              <a:lnSpc>
                <a:spcPct val="150000"/>
              </a:lnSpc>
            </a:pPr>
            <a:endParaRPr lang="ru-RU" sz="4400" i="1" dirty="0" smtClean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аналитические (сложные): </a:t>
            </a:r>
            <a:r>
              <a:rPr lang="ru-RU" sz="44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самый красивый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43291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СУППЛЕТИВНЫЕ ФОРМЫ СЛОВА,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образуемые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от разных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корней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501254"/>
            <a:ext cx="12028227" cy="5063319"/>
          </a:xfrm>
        </p:spPr>
        <p:txBody>
          <a:bodyPr>
            <a:normAutofit/>
          </a:bodyPr>
          <a:lstStyle/>
          <a:p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а)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ед.ч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и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мн.ч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человек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ребенок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дети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б)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И.п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и косвенных падежей местоимений (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меня, мне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ты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тебя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т.д.),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в) сравнительной степени ряда прилагательных (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хорошо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лучше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плохой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хуже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г) прошедшего времени глагола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идти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идут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шел, шла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72981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Формообразование —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это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555845"/>
            <a:ext cx="11190027" cy="4621118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словоизменение, т.е. присоединение к основе слова (например, существительного или глагола) различных окончаний;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образование соотносительных форм, представляющих собой формы разных слов.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5799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Грамматическое значение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«Грамматическое значение – абстрактное значение, отвлеченное от лексического  содержания слова и присущее целому классу слов» [Тихонов, 2002, с. 194].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56366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ГРАММАТИЧЕСКОЕ ЗНАЧЕНИЕ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2" y="1690688"/>
            <a:ext cx="11764370" cy="4942124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имени существительного-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предметность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имени прилагательного –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признак, свойство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имени числительного –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число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глагола – </a:t>
            </a: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действие, процесс</a:t>
            </a:r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</a:p>
          <a:p>
            <a:pPr algn="just"/>
            <a:r>
              <a:rPr lang="ru-RU" sz="4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наречия- </a:t>
            </a: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признак признака</a:t>
            </a:r>
            <a:endParaRPr lang="ru-RU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22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МОРФОЛОГИЧЕСКИЕ П Р И З Н А К 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690688"/>
            <a:ext cx="10971663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классификации слов на части речи: 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изменяемость/неизменяемость слов, тип и особенности изменения их (склонение, спряжение);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набор грамматических категорий слов и их специфика.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642202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943</Words>
  <Application>Microsoft Office PowerPoint</Application>
  <PresentationFormat>Vlastní</PresentationFormat>
  <Paragraphs>249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Тема Office</vt:lpstr>
      <vt:lpstr>Лекция 7.   Система частей речи в русском языке   </vt:lpstr>
      <vt:lpstr>ФОРМА СЛОВА</vt:lpstr>
      <vt:lpstr>ПАРАДИГМА</vt:lpstr>
      <vt:lpstr>ФОРМЫ СЛОВА  бывают</vt:lpstr>
      <vt:lpstr>СУППЛЕТИВНЫЕ ФОРМЫ СЛОВА,  образуемые от разных корней</vt:lpstr>
      <vt:lpstr>Формообразование — это</vt:lpstr>
      <vt:lpstr>Грамматическое значение</vt:lpstr>
      <vt:lpstr>ГРАММАТИЧЕСКОЕ ЗНАЧЕНИЕ</vt:lpstr>
      <vt:lpstr>МОРФОЛОГИЧЕСКИЕ П Р И З Н А К И</vt:lpstr>
      <vt:lpstr>Переход слов из одной части речи в другую</vt:lpstr>
      <vt:lpstr>Какая часть речи?</vt:lpstr>
      <vt:lpstr>История изучения частей речи</vt:lpstr>
      <vt:lpstr>История изучения частей речи</vt:lpstr>
      <vt:lpstr>13 частей речи:  </vt:lpstr>
      <vt:lpstr>Самостоятельные части речи</vt:lpstr>
      <vt:lpstr>Словообразование частей речи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7.   Система частей речи в русском языке   </dc:title>
  <dc:creator>User</dc:creator>
  <cp:lastModifiedBy>Your User Name</cp:lastModifiedBy>
  <cp:revision>9</cp:revision>
  <dcterms:created xsi:type="dcterms:W3CDTF">2015-10-17T15:01:34Z</dcterms:created>
  <dcterms:modified xsi:type="dcterms:W3CDTF">2015-10-23T15:28:05Z</dcterms:modified>
</cp:coreProperties>
</file>