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32352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0267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96994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731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99708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3802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04469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473327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40082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2657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2042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41EA1C-EFB5-44AF-9B15-A03E87BB3CEC}" type="datetimeFigureOut">
              <a:rPr lang="ru-RU" smtClean="0"/>
              <a:pPr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3D566-F70F-4A5F-A226-62093186FC7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6628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9809" y="136478"/>
            <a:ext cx="10426890" cy="2756847"/>
          </a:xfrm>
        </p:spPr>
        <p:txBody>
          <a:bodyPr>
            <a:noAutofit/>
          </a:bodyPr>
          <a:lstStyle/>
          <a:p>
            <a:pPr lvl="0">
              <a:lnSpc>
                <a:spcPct val="150000"/>
              </a:lnSpc>
              <a:spcBef>
                <a:spcPts val="1000"/>
              </a:spcBef>
            </a:pP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Лекция 8. Словообразование, формообразование и словоизменение в системе различных частей речи: </a:t>
            </a: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</a:t>
            </a: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имени существительного</a:t>
            </a:r>
            <a: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800" b="1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5911" y="2169994"/>
            <a:ext cx="11191164" cy="4688006"/>
          </a:xfrm>
        </p:spPr>
        <p:txBody>
          <a:bodyPr>
            <a:normAutofit fontScale="47500" lnSpcReduction="20000"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endParaRPr lang="ru-RU" sz="18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План</a:t>
            </a:r>
            <a:endParaRPr lang="ru-RU" sz="8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Словообразование имен существительных.</a:t>
            </a:r>
            <a:endParaRPr lang="ru-RU" sz="8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Словоизменение имен существительных.</a:t>
            </a:r>
            <a:endParaRPr lang="ru-RU" sz="8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по числам.</a:t>
            </a:r>
            <a:endParaRPr lang="ru-RU" sz="8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80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Изменение по падежам.</a:t>
            </a:r>
            <a:endParaRPr lang="ru-RU" sz="8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047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Непродуктивные суффиксы существительных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нь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боле-</a:t>
            </a:r>
            <a:r>
              <a:rPr lang="ru-RU" sz="36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знь</a:t>
            </a:r>
            <a:r>
              <a:rPr lang="ru-RU" sz="3600" i="1" dirty="0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i="1" dirty="0" err="1" smtClean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жи-знь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</a:t>
            </a:r>
          </a:p>
          <a:p>
            <a:pPr>
              <a:lnSpc>
                <a:spcPct val="200000"/>
              </a:lnSpc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-ух: 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пе</a:t>
            </a:r>
            <a:r>
              <a:rPr lang="cs-CZ" sz="3600" i="1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тух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</a:t>
            </a:r>
            <a:r>
              <a:rPr lang="ru-RU" sz="36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пас</a:t>
            </a:r>
            <a:r>
              <a:rPr lang="cs-CZ" sz="3600" i="1" dirty="0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</a:t>
            </a:r>
            <a:r>
              <a:rPr lang="ru-RU" sz="3600" i="1" smtClean="0">
                <a:solidFill>
                  <a:schemeClr val="accent6">
                    <a:lumMod val="50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тух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293482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Продуктивные словообразовательные суффиксы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00251" y="1555844"/>
            <a:ext cx="11737074" cy="4954137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1) суффиксы, служащие для образования названий предметов;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2) суффиксы, употребляемые для образования названий лиц (мужчин и женщин);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3) суффиксы, служащие для образования слов с отвлеченным значением (абстрактных);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35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4) суффиксы, служащие для образования существительных, передающих субъективную оценку.</a:t>
            </a:r>
            <a:endParaRPr lang="ru-RU" sz="3500" dirty="0"/>
          </a:p>
        </p:txBody>
      </p:sp>
    </p:spTree>
    <p:extLst>
      <p:ext uri="{BB962C8B-B14F-4D97-AF65-F5344CB8AC3E}">
        <p14:creationId xmlns:p14="http://schemas.microsoft.com/office/powerpoint/2010/main" xmlns="" val="1712858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ИМЯ СУЩЕСТВИТЕЛЬНОЕ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1069" y="1364776"/>
            <a:ext cx="11162731" cy="4812187"/>
          </a:xfrm>
        </p:spPr>
        <p:txBody>
          <a:bodyPr>
            <a:noAutofit/>
          </a:bodyPr>
          <a:lstStyle/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самостоятельная часть речи, слова которой имеют общее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значение предметности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то есть отвечают на вопросы </a:t>
            </a:r>
            <a:r>
              <a:rPr lang="ru-RU" sz="3200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кто? что? 	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Например: </a:t>
            </a:r>
            <a:r>
              <a:rPr lang="ru-RU" sz="3200" i="1" dirty="0" smtClean="0">
                <a:solidFill>
                  <a:srgbClr val="C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дерево, трава, сахар, краснота, смелость, бег, засыпание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и под. </a:t>
            </a: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категории имени существительного: </a:t>
            </a:r>
          </a:p>
          <a:p>
            <a:pPr marL="457200" indent="0" algn="just">
              <a:lnSpc>
                <a:spcPct val="150000"/>
              </a:lnSpc>
              <a:spcAft>
                <a:spcPts val="0"/>
              </a:spcAft>
              <a:buNone/>
            </a:pP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род, число, падеж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8001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Разряды существительных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собственные и нарицательные, </a:t>
            </a:r>
          </a:p>
          <a:p>
            <a:pPr>
              <a:lnSpc>
                <a:spcPct val="300000"/>
              </a:lnSpc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одушевленные и неодушевленные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6423734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+mn-cs"/>
              </a:rPr>
              <a:t>Категория числа 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200000"/>
              </a:lnSpc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грамматическая, синтаксически независимая категория, выражающая отношение имени существительного к количеству обозначаемых им одушевленных и неодушевленных предметов: </a:t>
            </a:r>
            <a:r>
              <a:rPr lang="ru-RU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студент — студенты, стол — столы</a:t>
            </a: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78594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Категория числа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83108" y="1690688"/>
            <a:ext cx="11840570" cy="5051306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В отдельных группах имен существительных противопоставление единственного и множественного числа выражается с помощью суффиксов 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-j-, -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oe’j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-, -ее-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, которые являются в них дополнительным грамматическим средством, т. е. выступают совместно с окончанием </a:t>
            </a:r>
            <a:r>
              <a:rPr lang="ru-RU" sz="3200" dirty="0" err="1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ja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: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зять — зятья</a:t>
            </a:r>
            <a:r>
              <a:rPr lang="ru-RU" sz="32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  </a:t>
            </a:r>
            <a:r>
              <a:rPr lang="ru-RU" sz="3200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князь — князья; сын — сыновья; кум — кумовья; чудо — чудеса; небо — небеса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491480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ПАДЕЖ</a:t>
            </a:r>
            <a:endParaRPr lang="ru-RU" sz="6000" dirty="0">
              <a:solidFill>
                <a:srgbClr val="00206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0" algn="just">
              <a:lnSpc>
                <a:spcPct val="200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ru-RU" sz="32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Падеж — это грамматическая категория, указывающая на отношение данного слова к другим словам в словосочетании и предложении. </a:t>
            </a:r>
            <a:endParaRPr lang="ru-RU" sz="32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042192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</a:t>
            </a:r>
            <a:endParaRPr lang="ru-RU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  <a:p>
            <a:pPr marL="0" indent="0" algn="ctr">
              <a:buNone/>
            </a:pPr>
            <a:r>
              <a:rPr lang="ru-RU" sz="36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внимание</a:t>
            </a:r>
            <a:endParaRPr lang="ru-RU" sz="36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6408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239</Words>
  <Application>Microsoft Office PowerPoint</Application>
  <PresentationFormat>Vlastní</PresentationFormat>
  <Paragraphs>32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Тема Office</vt:lpstr>
      <vt:lpstr>Лекция 8. Словообразование, формообразование и словоизменение в системе различных частей речи:  а) имени существительного  </vt:lpstr>
      <vt:lpstr>Непродуктивные суффиксы существительных</vt:lpstr>
      <vt:lpstr>Продуктивные словообразовательные суффиксы</vt:lpstr>
      <vt:lpstr>ИМЯ СУЩЕСТВИТЕЛЬНОЕ</vt:lpstr>
      <vt:lpstr>Разряды существительных</vt:lpstr>
      <vt:lpstr>Категория числа </vt:lpstr>
      <vt:lpstr>Категория числа </vt:lpstr>
      <vt:lpstr>ПАДЕЖ</vt:lpstr>
      <vt:lpstr>Спасибо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8. Словообразование, формообразование и словоизменение в системе различных частей речи:  а) имени существительного  </dc:title>
  <dc:creator>User</dc:creator>
  <cp:lastModifiedBy>Your User Name</cp:lastModifiedBy>
  <cp:revision>4</cp:revision>
  <dcterms:created xsi:type="dcterms:W3CDTF">2015-10-17T16:08:21Z</dcterms:created>
  <dcterms:modified xsi:type="dcterms:W3CDTF">2015-10-23T15:28:55Z</dcterms:modified>
</cp:coreProperties>
</file>