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 varScale="1">
        <p:scale>
          <a:sx n="70" d="100"/>
          <a:sy n="70" d="100"/>
        </p:scale>
        <p:origin x="5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3E644-D16A-4DD6-8B0B-358BBC14F17E}" type="datetimeFigureOut">
              <a:rPr lang="cs-CZ" smtClean="0"/>
              <a:t>01.03.2016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29E50-9015-41E8-B761-58ADB632AE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360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01.03.2016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01.03.2016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01.03.2016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01.03.2016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01.03.2016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01.03.2016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01.03.2016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01.03.2016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01.03.2016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01.03.2016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01.03.2016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01.03.2016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Terminologie etopedie 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Vývoj, odlišnosti, současné trendy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u="sng" dirty="0" smtClean="0"/>
              <a:t>MEDICÍNSKÁ KLASIFIKACE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Vychází z WHO (Světová zdravotnická organizace)</a:t>
            </a:r>
          </a:p>
          <a:p>
            <a:pPr>
              <a:buNone/>
            </a:pPr>
            <a:r>
              <a:rPr lang="cs-CZ" b="1" u="sng" dirty="0" smtClean="0"/>
              <a:t>MKN 10. REVIZE (F90 –F98)</a:t>
            </a:r>
          </a:p>
          <a:p>
            <a:pPr>
              <a:buNone/>
            </a:pPr>
            <a:r>
              <a:rPr lang="cs-CZ" dirty="0" smtClean="0"/>
              <a:t>I. Hyperkinetické poruchy - F90</a:t>
            </a:r>
          </a:p>
          <a:p>
            <a:pPr>
              <a:buNone/>
            </a:pPr>
            <a:r>
              <a:rPr lang="cs-CZ" dirty="0" smtClean="0"/>
              <a:t>II. Poruchy chování  - F91</a:t>
            </a:r>
          </a:p>
          <a:p>
            <a:pPr>
              <a:buNone/>
            </a:pPr>
            <a:r>
              <a:rPr lang="cs-CZ" dirty="0" smtClean="0"/>
              <a:t>III. Smíšené poruchy chování - F92</a:t>
            </a:r>
          </a:p>
          <a:p>
            <a:pPr>
              <a:buNone/>
            </a:pPr>
            <a:r>
              <a:rPr lang="cs-CZ" dirty="0" smtClean="0"/>
              <a:t>IV. Emoční poruchy - F93</a:t>
            </a:r>
          </a:p>
          <a:p>
            <a:pPr>
              <a:buNone/>
            </a:pPr>
            <a:r>
              <a:rPr lang="cs-CZ" dirty="0" smtClean="0"/>
              <a:t>V. Poruchy sociálních vztahů  - F 94</a:t>
            </a:r>
          </a:p>
          <a:p>
            <a:pPr>
              <a:buNone/>
            </a:pPr>
            <a:r>
              <a:rPr lang="cs-CZ" dirty="0" smtClean="0"/>
              <a:t>VI. Tikové poruchy -  F95</a:t>
            </a:r>
          </a:p>
          <a:p>
            <a:pPr>
              <a:buNone/>
            </a:pPr>
            <a:r>
              <a:rPr lang="cs-CZ" dirty="0" smtClean="0"/>
              <a:t>VII. Jiné poruchy chování a emocí - F98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STANDARD AMERICKÉ PSYCHIATRICKÉ ASOCIACE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DIAGNOSTICKÝ A STATICKÝ MANUÁL DUŠEVNÍCH PORUCH DSM-IV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Porucha pozornosti a hyperaktivity (ADHD)</a:t>
            </a:r>
          </a:p>
          <a:p>
            <a:pPr>
              <a:buNone/>
            </a:pPr>
            <a:r>
              <a:rPr lang="cs-CZ" dirty="0" smtClean="0"/>
              <a:t>Neurotické poruchy</a:t>
            </a:r>
          </a:p>
          <a:p>
            <a:pPr>
              <a:buNone/>
            </a:pPr>
            <a:r>
              <a:rPr lang="cs-CZ" dirty="0" smtClean="0"/>
              <a:t>Pervazivní vývojové poruchy</a:t>
            </a:r>
          </a:p>
          <a:p>
            <a:pPr>
              <a:buNone/>
            </a:pPr>
            <a:r>
              <a:rPr lang="cs-CZ" dirty="0" smtClean="0"/>
              <a:t>Úzkostné a depresivní poruchy – poruchy nálady</a:t>
            </a:r>
          </a:p>
          <a:p>
            <a:pPr>
              <a:buNone/>
            </a:pPr>
            <a:r>
              <a:rPr lang="cs-CZ" dirty="0" smtClean="0"/>
              <a:t>Poruchy učení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</a:t>
            </a:r>
            <a:r>
              <a:rPr lang="cs-CZ" dirty="0" err="1" smtClean="0"/>
              <a:t>icf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KLASIFIKACE FUNKČNOSTI, POSTIŽENÍ, ZDRAVÍ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- pohlíží na postižení a fungování jako na výsledek interakce mezi fyzickou a mentální kondicí člověka a jeho sociálním a materiálním prostředí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</a:t>
            </a:r>
            <a:r>
              <a:rPr lang="cs-CZ" u="sng" dirty="0" smtClean="0"/>
              <a:t>Sociální (SPOLEČENSKÁ)</a:t>
            </a:r>
            <a:br>
              <a:rPr lang="cs-CZ" u="sng" dirty="0" smtClean="0"/>
            </a:br>
            <a:r>
              <a:rPr lang="cs-CZ" u="sng" dirty="0" smtClean="0"/>
              <a:t>KLASIFIKACE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Zastaralá – </a:t>
            </a:r>
            <a:r>
              <a:rPr lang="cs-CZ" u="sng" dirty="0" smtClean="0"/>
              <a:t>KONCEPCE MILOŠE SOVÁKA </a:t>
            </a:r>
            <a:r>
              <a:rPr lang="cs-CZ" dirty="0" smtClean="0"/>
              <a:t>– dopad poruchy na sociální vztahy jedince</a:t>
            </a:r>
            <a:endParaRPr lang="cs-CZ" u="sng" dirty="0" smtClean="0"/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1/DISOCIÁLNÍ PORUCHA</a:t>
            </a:r>
          </a:p>
          <a:p>
            <a:pPr>
              <a:buNone/>
            </a:pPr>
            <a:r>
              <a:rPr lang="cs-CZ" b="1" dirty="0" smtClean="0"/>
              <a:t>2/ASOCIÁLNÍ PORUCHA</a:t>
            </a:r>
          </a:p>
          <a:p>
            <a:pPr>
              <a:buNone/>
            </a:pPr>
            <a:r>
              <a:rPr lang="cs-CZ" b="1" dirty="0" smtClean="0"/>
              <a:t>3/ ANTISOCIÁLNÍ PORUCHA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r>
              <a:rPr lang="cs-CZ" u="sng" dirty="0" smtClean="0"/>
              <a:t>Dimenzionální 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ANGLOSASKÉ ZEMĚ – sleduje, jaký stupeň poruchy odpovídá daným projevům chování</a:t>
            </a:r>
          </a:p>
          <a:p>
            <a:pPr>
              <a:buNone/>
            </a:pPr>
            <a:r>
              <a:rPr lang="cs-CZ" b="1" u="sng" dirty="0" smtClean="0"/>
              <a:t>1/ </a:t>
            </a:r>
            <a:r>
              <a:rPr lang="cs-CZ" b="1" u="sng" dirty="0" err="1" smtClean="0"/>
              <a:t>Quay</a:t>
            </a:r>
            <a:r>
              <a:rPr lang="cs-CZ" b="1" u="sng" dirty="0" smtClean="0"/>
              <a:t>, Petrson</a:t>
            </a:r>
            <a:r>
              <a:rPr lang="cs-CZ" dirty="0" smtClean="0"/>
              <a:t> – 4 skupiny:</a:t>
            </a:r>
            <a:endParaRPr lang="cs-CZ" b="1" u="sng" dirty="0" smtClean="0"/>
          </a:p>
          <a:p>
            <a:pPr>
              <a:buNone/>
            </a:pPr>
            <a:r>
              <a:rPr lang="cs-CZ" dirty="0" smtClean="0"/>
              <a:t>Poruchy chování</a:t>
            </a:r>
          </a:p>
          <a:p>
            <a:pPr>
              <a:buNone/>
            </a:pPr>
            <a:r>
              <a:rPr lang="cs-CZ" dirty="0" smtClean="0"/>
              <a:t>Osobnostní problémy a psychické problémy</a:t>
            </a:r>
          </a:p>
          <a:p>
            <a:pPr>
              <a:buNone/>
            </a:pPr>
            <a:r>
              <a:rPr lang="cs-CZ" dirty="0" smtClean="0"/>
              <a:t>Nevyzrálost</a:t>
            </a:r>
          </a:p>
          <a:p>
            <a:pPr>
              <a:buNone/>
            </a:pPr>
            <a:r>
              <a:rPr lang="cs-CZ" dirty="0" smtClean="0"/>
              <a:t>Socializovaná agrese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u="sng" dirty="0" smtClean="0"/>
              <a:t>2/ASEBA</a:t>
            </a:r>
            <a:r>
              <a:rPr lang="cs-CZ" dirty="0" smtClean="0"/>
              <a:t> – 3 kategorie:</a:t>
            </a:r>
          </a:p>
          <a:p>
            <a:pPr>
              <a:buNone/>
            </a:pPr>
            <a:r>
              <a:rPr lang="cs-CZ" dirty="0" smtClean="0"/>
              <a:t>Extralizované poruchy chování</a:t>
            </a:r>
          </a:p>
          <a:p>
            <a:pPr>
              <a:buNone/>
            </a:pPr>
            <a:r>
              <a:rPr lang="cs-CZ" dirty="0" smtClean="0"/>
              <a:t>Internalizované poruchy chování</a:t>
            </a:r>
          </a:p>
          <a:p>
            <a:pPr>
              <a:buNone/>
            </a:pPr>
            <a:r>
              <a:rPr lang="cs-CZ" dirty="0" smtClean="0"/>
              <a:t>Neseskupené dimenze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u="sng" dirty="0" smtClean="0"/>
              <a:t>3/ </a:t>
            </a:r>
            <a:r>
              <a:rPr lang="cs-CZ" b="1" u="sng" dirty="0" err="1" smtClean="0"/>
              <a:t>Myschkera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Poruchy chování s externími vlivy</a:t>
            </a:r>
          </a:p>
          <a:p>
            <a:pPr>
              <a:buNone/>
            </a:pPr>
            <a:r>
              <a:rPr lang="cs-CZ" dirty="0" smtClean="0"/>
              <a:t>Poruchy chování s interními vlivy</a:t>
            </a:r>
          </a:p>
          <a:p>
            <a:pPr>
              <a:buNone/>
            </a:pPr>
            <a:r>
              <a:rPr lang="cs-CZ" dirty="0" smtClean="0"/>
              <a:t>Nezralé sociální vztahy</a:t>
            </a:r>
          </a:p>
          <a:p>
            <a:pPr>
              <a:buNone/>
            </a:pPr>
            <a:r>
              <a:rPr lang="cs-CZ" dirty="0" smtClean="0"/>
              <a:t>Socializovaná delikvence</a:t>
            </a:r>
          </a:p>
          <a:p>
            <a:pPr>
              <a:buNone/>
            </a:pPr>
            <a:endParaRPr lang="cs-CZ" b="1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</a:t>
            </a:r>
            <a:r>
              <a:rPr lang="cs-CZ" u="sng" dirty="0" smtClean="0"/>
              <a:t>školská, pedagogická 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spojována s konfliktem, násilím a se závislostmi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1/ PORUCHY CHOVÁNÍ VYPLÝVAJÍCÍ Z KONFLIKTU</a:t>
            </a:r>
          </a:p>
          <a:p>
            <a:pPr>
              <a:buNone/>
            </a:pPr>
            <a:r>
              <a:rPr lang="cs-CZ" b="1" dirty="0" smtClean="0"/>
              <a:t>2/ PORUCHY CHOVÁNÍ SPOJENÉ S NÁSILÍM</a:t>
            </a:r>
          </a:p>
          <a:p>
            <a:pPr>
              <a:buNone/>
            </a:pPr>
            <a:r>
              <a:rPr lang="cs-CZ" b="1" dirty="0" smtClean="0"/>
              <a:t>3/PORUCHY CHOVÁNÍ SOUVISEJÍCÍ SE ZÁVISLOSTÍ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Trendy vývoje </a:t>
            </a:r>
            <a:r>
              <a:rPr lang="cs-CZ" dirty="0" err="1" smtClean="0"/>
              <a:t>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Oficiální pojmenovaní není jednotné.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u="sng" dirty="0" smtClean="0"/>
              <a:t>TRENDY VÝVOJE TERMINOLOGIE</a:t>
            </a:r>
          </a:p>
          <a:p>
            <a:r>
              <a:rPr lang="cs-CZ" dirty="0" smtClean="0"/>
              <a:t>Název ukazuje na problém v osobnosti dítěte.</a:t>
            </a:r>
          </a:p>
          <a:p>
            <a:r>
              <a:rPr lang="cs-CZ" dirty="0" smtClean="0"/>
              <a:t>Název je označením pro odlišení.</a:t>
            </a:r>
          </a:p>
          <a:p>
            <a:r>
              <a:rPr lang="cs-CZ" dirty="0" smtClean="0"/>
              <a:t>Název předchází stigmatu.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DŮVODY RŮZNORODOSTI NÁZVOSLOVÍ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1/ různorodost a variabilita příčinných vlivů (vnější, vnitřní)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2/ realita očekávaného chování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3/ interpretace problematiky z různých pohledů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4/ různá kombinace názvů (podle </a:t>
            </a:r>
            <a:r>
              <a:rPr lang="cs-CZ" dirty="0" err="1" smtClean="0"/>
              <a:t>Kauffmana</a:t>
            </a:r>
            <a:r>
              <a:rPr lang="cs-CZ" dirty="0" smtClean="0"/>
              <a:t> 1997)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MEZINÁRODNĚ UŽÍVANÉ NÁZVOSLOVÍ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MALADAPTIVNÍ CHOVÁNÍ (MALADJUSTMENT)</a:t>
            </a:r>
          </a:p>
          <a:p>
            <a:endParaRPr lang="cs-CZ" dirty="0" smtClean="0"/>
          </a:p>
          <a:p>
            <a:r>
              <a:rPr lang="cs-CZ" dirty="0" smtClean="0"/>
              <a:t>PORUCHA CHOVÁNÍ (BEHAVORIAL DISORDER)</a:t>
            </a:r>
          </a:p>
          <a:p>
            <a:endParaRPr lang="cs-CZ" dirty="0" smtClean="0"/>
          </a:p>
          <a:p>
            <a:r>
              <a:rPr lang="cs-CZ" dirty="0" smtClean="0"/>
              <a:t>PORUCHA OVLÁDÁNÍ CHOVÁNÍ(ŘÍZENÉHO CHOVÁNÍ) – CONDUCT DISORDER</a:t>
            </a:r>
          </a:p>
          <a:p>
            <a:endParaRPr lang="cs-CZ" dirty="0" smtClean="0"/>
          </a:p>
          <a:p>
            <a:r>
              <a:rPr lang="cs-CZ" dirty="0" smtClean="0"/>
              <a:t>EMOCIONÁLNÍ NARUŠENÍ (EMOTIONALLY DISTURBED)</a:t>
            </a:r>
          </a:p>
          <a:p>
            <a:endParaRPr lang="cs-CZ" dirty="0" smtClean="0"/>
          </a:p>
          <a:p>
            <a:r>
              <a:rPr lang="cs-CZ" dirty="0" smtClean="0"/>
              <a:t>PORUCHA EMOCÍ A CHOVÁNÍ (EMOTIONAL AND BEHAVORIAL DISORDER)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VÝVOJ A UŽÍVÁNÍ ČESKÉHO NÁZVOSLOVÍ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ANTONÍN ZIKMUND</a:t>
            </a:r>
          </a:p>
          <a:p>
            <a:pPr>
              <a:buNone/>
            </a:pPr>
            <a:r>
              <a:rPr lang="cs-CZ" dirty="0" smtClean="0"/>
              <a:t>r. 1930 – mládež rozdělil do 3 skupin</a:t>
            </a:r>
          </a:p>
          <a:p>
            <a:pPr>
              <a:buFontTx/>
              <a:buChar char="-"/>
            </a:pPr>
            <a:r>
              <a:rPr lang="cs-CZ" dirty="0" smtClean="0"/>
              <a:t>mládež mravně ohrožená</a:t>
            </a:r>
          </a:p>
          <a:p>
            <a:pPr>
              <a:buFontTx/>
              <a:buChar char="-"/>
            </a:pPr>
            <a:r>
              <a:rPr lang="cs-CZ" dirty="0" smtClean="0"/>
              <a:t>mládež mravně narušená (vybočitá)</a:t>
            </a:r>
          </a:p>
          <a:p>
            <a:pPr>
              <a:buFontTx/>
              <a:buChar char="-"/>
            </a:pPr>
            <a:r>
              <a:rPr lang="cs-CZ" dirty="0" smtClean="0"/>
              <a:t>mládež mravně vadná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MILOŠ SOVÁK </a:t>
            </a:r>
            <a:r>
              <a:rPr lang="cs-CZ" dirty="0" smtClean="0"/>
              <a:t>– od 60. let </a:t>
            </a:r>
          </a:p>
          <a:p>
            <a:pPr>
              <a:buNone/>
            </a:pPr>
            <a:r>
              <a:rPr lang="cs-CZ" dirty="0" smtClean="0"/>
              <a:t>– mládež obtížně vychovatelná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3000" b="1" u="sng" dirty="0" smtClean="0"/>
              <a:t>PORUCHA CHOVÁNÍ</a:t>
            </a:r>
          </a:p>
          <a:p>
            <a:pPr>
              <a:buNone/>
            </a:pPr>
            <a:r>
              <a:rPr lang="cs-CZ" dirty="0" smtClean="0"/>
              <a:t>- v 70. letech</a:t>
            </a:r>
          </a:p>
          <a:p>
            <a:pPr>
              <a:buFontTx/>
              <a:buChar char="-"/>
            </a:pPr>
            <a:r>
              <a:rPr lang="cs-CZ" dirty="0" smtClean="0"/>
              <a:t>narušení jedince a stupeň narušení hodnotil M. </a:t>
            </a:r>
            <a:r>
              <a:rPr lang="cs-CZ" dirty="0" err="1" smtClean="0"/>
              <a:t>Sovák</a:t>
            </a:r>
            <a:r>
              <a:rPr lang="cs-CZ" dirty="0" smtClean="0"/>
              <a:t> </a:t>
            </a:r>
            <a:r>
              <a:rPr lang="cs-CZ" u="sng" dirty="0" smtClean="0"/>
              <a:t>dle efektivity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b="1" dirty="0" smtClean="0"/>
              <a:t>DEFEKT</a:t>
            </a:r>
          </a:p>
          <a:p>
            <a:pPr>
              <a:buNone/>
            </a:pPr>
            <a:r>
              <a:rPr lang="cs-CZ" dirty="0" smtClean="0"/>
              <a:t>ORGÁNOVÝ</a:t>
            </a:r>
          </a:p>
          <a:p>
            <a:pPr>
              <a:buNone/>
            </a:pPr>
            <a:r>
              <a:rPr lang="cs-CZ" dirty="0" smtClean="0"/>
              <a:t>FUNKČNÍ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000" b="1" u="sng" dirty="0" smtClean="0"/>
              <a:t>PORUCHA ŠKOLNÍ PŘIZPŮSOBIVOSTI</a:t>
            </a:r>
          </a:p>
          <a:p>
            <a:pPr>
              <a:buNone/>
            </a:pPr>
            <a:endParaRPr lang="cs-CZ" sz="3000" b="1" dirty="0" smtClean="0"/>
          </a:p>
          <a:p>
            <a:pPr>
              <a:buNone/>
            </a:pPr>
            <a:r>
              <a:rPr lang="cs-CZ" sz="3000" b="1" u="sng" dirty="0" smtClean="0"/>
              <a:t>PORUCHY AFEKTIVNÍ, CITOVÉ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sz="3000" b="1" u="sng" dirty="0" smtClean="0"/>
              <a:t>DEPRIVANTI</a:t>
            </a:r>
            <a:r>
              <a:rPr lang="cs-CZ" b="1" u="sng" dirty="0" smtClean="0"/>
              <a:t> </a:t>
            </a:r>
            <a:r>
              <a:rPr lang="cs-CZ" dirty="0" smtClean="0"/>
              <a:t>(nedosáhli lidské normality nebo o ni přišli)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sz="2800" b="1" dirty="0" smtClean="0"/>
              <a:t>DEVIANTNÍ CHOVÁNÍ </a:t>
            </a:r>
            <a:r>
              <a:rPr lang="cs-CZ" sz="2800" dirty="0" smtClean="0"/>
              <a:t>(„co se vymyká tomu, co je obecně pokládáno za </a:t>
            </a:r>
            <a:r>
              <a:rPr lang="cs-CZ" sz="2800" dirty="0" err="1" smtClean="0"/>
              <a:t>bežné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TERMINOLOGIE 21. STOLETÍ V ČESKÉM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u="sng" dirty="0" smtClean="0"/>
              <a:t>DELIKVENCE</a:t>
            </a:r>
            <a:r>
              <a:rPr lang="cs-CZ" dirty="0" smtClean="0"/>
              <a:t> (porušování zákonných či jiných norem chování)</a:t>
            </a:r>
            <a:endParaRPr lang="cs-CZ" b="1" dirty="0" smtClean="0"/>
          </a:p>
          <a:p>
            <a:pPr>
              <a:buNone/>
            </a:pPr>
            <a:r>
              <a:rPr lang="cs-CZ" b="1" u="sng" dirty="0" smtClean="0"/>
              <a:t>KRIMINALITA  MLÁDEŽE</a:t>
            </a:r>
          </a:p>
          <a:p>
            <a:pPr>
              <a:buNone/>
            </a:pPr>
            <a:r>
              <a:rPr lang="cs-CZ" b="1" u="sng" dirty="0" smtClean="0"/>
              <a:t>MLADISTVÝ</a:t>
            </a:r>
            <a:r>
              <a:rPr lang="cs-CZ" b="1" dirty="0" smtClean="0"/>
              <a:t> </a:t>
            </a:r>
            <a:r>
              <a:rPr lang="cs-CZ" dirty="0" smtClean="0"/>
              <a:t>(15-18 let – trestně odpovědný)</a:t>
            </a:r>
            <a:endParaRPr lang="cs-CZ" b="1" dirty="0" smtClean="0"/>
          </a:p>
          <a:p>
            <a:pPr>
              <a:buNone/>
            </a:pPr>
            <a:r>
              <a:rPr lang="cs-CZ" b="1" u="sng" dirty="0" smtClean="0"/>
              <a:t>NEZLETILÝ</a:t>
            </a:r>
            <a:r>
              <a:rPr lang="cs-CZ" b="1" dirty="0" smtClean="0"/>
              <a:t> </a:t>
            </a:r>
            <a:r>
              <a:rPr lang="cs-CZ" dirty="0" smtClean="0"/>
              <a:t>(mladší 15 let)</a:t>
            </a:r>
            <a:endParaRPr lang="cs-CZ" b="1" dirty="0" smtClean="0"/>
          </a:p>
          <a:p>
            <a:pPr>
              <a:buNone/>
            </a:pPr>
            <a:r>
              <a:rPr lang="cs-CZ" b="1" u="sng" dirty="0" smtClean="0"/>
              <a:t>MRAVNÍ NARUŠENOST</a:t>
            </a:r>
            <a:r>
              <a:rPr lang="cs-CZ" u="sng" dirty="0" smtClean="0"/>
              <a:t> </a:t>
            </a:r>
            <a:r>
              <a:rPr lang="cs-CZ" dirty="0" smtClean="0"/>
              <a:t>(hodnotový systém)</a:t>
            </a:r>
            <a:endParaRPr lang="cs-CZ" b="1" dirty="0" smtClean="0"/>
          </a:p>
          <a:p>
            <a:pPr>
              <a:buNone/>
            </a:pPr>
            <a:r>
              <a:rPr lang="cs-CZ" b="1" u="sng" dirty="0" smtClean="0"/>
              <a:t>PROBLÉMOVÉ CHOVÁNÍ</a:t>
            </a:r>
          </a:p>
          <a:p>
            <a:pPr>
              <a:buNone/>
            </a:pPr>
            <a:r>
              <a:rPr lang="cs-CZ" b="1" u="sng" dirty="0" smtClean="0"/>
              <a:t>DISPOZICE K PORUŠE CHOVÁNÍ</a:t>
            </a:r>
          </a:p>
          <a:p>
            <a:pPr>
              <a:buNone/>
            </a:pPr>
            <a:r>
              <a:rPr lang="cs-CZ" b="1" u="sng" dirty="0" smtClean="0"/>
              <a:t>RIZIKOVÁ MLÁDEŽ</a:t>
            </a:r>
            <a:r>
              <a:rPr lang="cs-CZ" u="sng" dirty="0" smtClean="0"/>
              <a:t> </a:t>
            </a:r>
            <a:r>
              <a:rPr lang="cs-CZ" dirty="0" smtClean="0"/>
              <a:t>(riziko kriminálního ohrožení je vysoké)</a:t>
            </a:r>
            <a:endParaRPr lang="cs-CZ" b="1" dirty="0" smtClean="0"/>
          </a:p>
          <a:p>
            <a:pPr>
              <a:buNone/>
            </a:pPr>
            <a:r>
              <a:rPr lang="cs-CZ" b="1" u="sng" dirty="0" smtClean="0"/>
              <a:t>PREVENCE </a:t>
            </a:r>
            <a:r>
              <a:rPr lang="cs-CZ" dirty="0" smtClean="0"/>
              <a:t>(primární, sekundární, terciální – následná, postpenitenciální) </a:t>
            </a:r>
            <a:endParaRPr lang="cs-CZ" b="1" dirty="0" smtClean="0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POTÍŽE, PROBLÉMY V CHOVÁNÍ</a:t>
            </a:r>
          </a:p>
          <a:p>
            <a:pPr>
              <a:buNone/>
            </a:pPr>
            <a:r>
              <a:rPr lang="cs-CZ" dirty="0" smtClean="0"/>
              <a:t>                 BEHAVIOURAL DIFFICULTIES</a:t>
            </a:r>
          </a:p>
          <a:p>
            <a:r>
              <a:rPr lang="cs-CZ" b="1" dirty="0" smtClean="0"/>
              <a:t>PROVOKUJÍCÍ ŽÁK</a:t>
            </a:r>
            <a:r>
              <a:rPr lang="cs-CZ" dirty="0" smtClean="0"/>
              <a:t> (VYZÝVAJÍCÍ ŽÁK)</a:t>
            </a:r>
          </a:p>
          <a:p>
            <a:pPr>
              <a:buNone/>
            </a:pPr>
            <a:r>
              <a:rPr lang="cs-CZ" dirty="0" smtClean="0"/>
              <a:t>                 CHALLENGING PUPIL</a:t>
            </a:r>
          </a:p>
          <a:p>
            <a:r>
              <a:rPr lang="cs-CZ" b="1" dirty="0" smtClean="0"/>
              <a:t>NÁPADNÉ CHOVÁNÍ</a:t>
            </a:r>
          </a:p>
          <a:p>
            <a:r>
              <a:rPr lang="cs-CZ" b="1" dirty="0" smtClean="0"/>
              <a:t>ŽÁK VYŽADUJÍCÍ POZORNOST</a:t>
            </a:r>
          </a:p>
          <a:p>
            <a:r>
              <a:rPr lang="cs-CZ" b="1" dirty="0" smtClean="0"/>
              <a:t>DISPOZICE K PORUŠE CHOVÁNÍ</a:t>
            </a:r>
          </a:p>
          <a:p>
            <a:r>
              <a:rPr lang="cs-CZ" b="1" dirty="0" smtClean="0"/>
              <a:t>POTÍŽE V CHOVÁNÍ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PORUCH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Problematikou poruch chování se zabývají -</a:t>
            </a:r>
            <a:r>
              <a:rPr lang="cs-CZ" b="1" u="sng" dirty="0" smtClean="0"/>
              <a:t>medicína, psychologie etopedie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Klasifikace a diferenciace je tak závislá na oboru. Rozlišujeme klasifikaci: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MEDICÍNSKOU</a:t>
            </a:r>
          </a:p>
          <a:p>
            <a:pPr>
              <a:buNone/>
            </a:pPr>
            <a:r>
              <a:rPr lang="cs-CZ" b="1" dirty="0" smtClean="0"/>
              <a:t>SOCIÁLNÍ (SPOLEČENSKOU)</a:t>
            </a:r>
          </a:p>
          <a:p>
            <a:pPr>
              <a:buNone/>
            </a:pPr>
            <a:r>
              <a:rPr lang="cs-CZ" b="1" dirty="0" smtClean="0"/>
              <a:t>DIMENZIONÁLNÍ</a:t>
            </a:r>
          </a:p>
          <a:p>
            <a:pPr>
              <a:buNone/>
            </a:pPr>
            <a:r>
              <a:rPr lang="cs-CZ" b="1" dirty="0" smtClean="0"/>
              <a:t>ŠKOLSKOU (PEDAGOGICKOU)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106</TotalTime>
  <Words>595</Words>
  <Application>Microsoft Office PowerPoint</Application>
  <PresentationFormat>Předvádění na obrazovce (4:3)</PresentationFormat>
  <Paragraphs>131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2</vt:lpstr>
      <vt:lpstr>Bohatý</vt:lpstr>
      <vt:lpstr>Terminologie etopedie </vt:lpstr>
      <vt:lpstr>Trendy vývoje termInologie</vt:lpstr>
      <vt:lpstr>DŮVODY RŮZNORODOSTI NÁZVOSLOVÍ</vt:lpstr>
      <vt:lpstr>MEZINÁRODNĚ UŽÍVANÉ NÁZVOSLOVÍ</vt:lpstr>
      <vt:lpstr>VÝVOJ A UŽÍVÁNÍ ČESKÉHO NÁZVOSLOVÍ</vt:lpstr>
      <vt:lpstr>TERMINOLOGIE</vt:lpstr>
      <vt:lpstr>TERMINOLOGIE 21. STOLETÍ V ČESKÉM KONTEXTU</vt:lpstr>
      <vt:lpstr>DALŠÍ TERMÍNY</vt:lpstr>
      <vt:lpstr>KLASIFIKACE PORUCH CHOVÁNÍ</vt:lpstr>
      <vt:lpstr>1. MEDICÍNSKÁ KLASIFIKACE</vt:lpstr>
      <vt:lpstr>STANDARD AMERICKÉ PSYCHIATRICKÉ ASOCIACE</vt:lpstr>
      <vt:lpstr>Klasifikace icf</vt:lpstr>
      <vt:lpstr>2. Sociální (SPOLEČENSKÁ) KLASIFIKACE </vt:lpstr>
      <vt:lpstr>3. Dimenzionální klasifikace</vt:lpstr>
      <vt:lpstr>4. školská, pedagogická klasifikace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Terminologie etopedie </dc:title>
  <cp:lastModifiedBy>lektor</cp:lastModifiedBy>
  <cp:revision>13</cp:revision>
  <dcterms:modified xsi:type="dcterms:W3CDTF">2016-03-01T14:29:12Z</dcterms:modified>
</cp:coreProperties>
</file>