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59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8690477-22C0-490B-8F6E-2DB7844D5F39}" type="datetimeFigureOut">
              <a:rPr lang="cs-CZ" smtClean="0"/>
              <a:pPr/>
              <a:t>21.11.2015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25852AD-33D5-4173-ABF3-EC373B04E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0477-22C0-490B-8F6E-2DB7844D5F39}" type="datetimeFigureOut">
              <a:rPr lang="cs-CZ" smtClean="0"/>
              <a:pPr/>
              <a:t>21.11.2015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52AD-33D5-4173-ABF3-EC373B04E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0477-22C0-490B-8F6E-2DB7844D5F39}" type="datetimeFigureOut">
              <a:rPr lang="cs-CZ" smtClean="0"/>
              <a:pPr/>
              <a:t>21.11.2015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52AD-33D5-4173-ABF3-EC373B04E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8690477-22C0-490B-8F6E-2DB7844D5F39}" type="datetimeFigureOut">
              <a:rPr lang="cs-CZ" smtClean="0"/>
              <a:pPr/>
              <a:t>21.11.2015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5852AD-33D5-4173-ABF3-EC373B04E8B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8690477-22C0-490B-8F6E-2DB7844D5F39}" type="datetimeFigureOut">
              <a:rPr lang="cs-CZ" smtClean="0"/>
              <a:pPr/>
              <a:t>21.11.2015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25852AD-33D5-4173-ABF3-EC373B04E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0477-22C0-490B-8F6E-2DB7844D5F39}" type="datetimeFigureOut">
              <a:rPr lang="cs-CZ" smtClean="0"/>
              <a:pPr/>
              <a:t>21.11.2015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52AD-33D5-4173-ABF3-EC373B04E8B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0477-22C0-490B-8F6E-2DB7844D5F39}" type="datetimeFigureOut">
              <a:rPr lang="cs-CZ" smtClean="0"/>
              <a:pPr/>
              <a:t>21.11.2015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52AD-33D5-4173-ABF3-EC373B04E8B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690477-22C0-490B-8F6E-2DB7844D5F39}" type="datetimeFigureOut">
              <a:rPr lang="cs-CZ" smtClean="0"/>
              <a:pPr/>
              <a:t>21.11.2015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5852AD-33D5-4173-ABF3-EC373B04E8B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0477-22C0-490B-8F6E-2DB7844D5F39}" type="datetimeFigureOut">
              <a:rPr lang="cs-CZ" smtClean="0"/>
              <a:pPr/>
              <a:t>21.11.2015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52AD-33D5-4173-ABF3-EC373B04E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8690477-22C0-490B-8F6E-2DB7844D5F39}" type="datetimeFigureOut">
              <a:rPr lang="cs-CZ" smtClean="0"/>
              <a:pPr/>
              <a:t>21.11.2015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5852AD-33D5-4173-ABF3-EC373B04E8B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690477-22C0-490B-8F6E-2DB7844D5F39}" type="datetimeFigureOut">
              <a:rPr lang="cs-CZ" smtClean="0"/>
              <a:pPr/>
              <a:t>21.11.2015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5852AD-33D5-4173-ABF3-EC373B04E8B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8690477-22C0-490B-8F6E-2DB7844D5F39}" type="datetimeFigureOut">
              <a:rPr lang="cs-CZ" smtClean="0"/>
              <a:pPr/>
              <a:t>21.11.2015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5852AD-33D5-4173-ABF3-EC373B04E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Je Temelín nezbytný?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Realita ČR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Spotřeba 82-88 </a:t>
            </a:r>
            <a:r>
              <a:rPr lang="cs-CZ" dirty="0" err="1" smtClean="0"/>
              <a:t>TWh</a:t>
            </a:r>
            <a:r>
              <a:rPr lang="cs-CZ" dirty="0" smtClean="0"/>
              <a:t>  - nestoupá, neklesá</a:t>
            </a:r>
          </a:p>
          <a:p>
            <a:pPr lvl="1"/>
            <a:r>
              <a:rPr lang="cs-CZ" dirty="0" smtClean="0"/>
              <a:t>30 </a:t>
            </a:r>
            <a:r>
              <a:rPr lang="cs-CZ" dirty="0" err="1" smtClean="0"/>
              <a:t>TWh</a:t>
            </a:r>
            <a:r>
              <a:rPr lang="cs-CZ" dirty="0" smtClean="0"/>
              <a:t> jaderné</a:t>
            </a:r>
          </a:p>
          <a:p>
            <a:pPr lvl="1"/>
            <a:r>
              <a:rPr lang="cs-CZ" dirty="0" smtClean="0"/>
              <a:t>44 </a:t>
            </a:r>
            <a:r>
              <a:rPr lang="cs-CZ" dirty="0" err="1" smtClean="0"/>
              <a:t>TWh</a:t>
            </a:r>
            <a:r>
              <a:rPr lang="cs-CZ" dirty="0" smtClean="0"/>
              <a:t> parní</a:t>
            </a:r>
          </a:p>
          <a:p>
            <a:pPr lvl="1"/>
            <a:r>
              <a:rPr lang="cs-CZ" dirty="0" smtClean="0"/>
              <a:t>2,1 </a:t>
            </a:r>
            <a:r>
              <a:rPr lang="cs-CZ" dirty="0" err="1" smtClean="0"/>
              <a:t>TWh</a:t>
            </a:r>
            <a:r>
              <a:rPr lang="cs-CZ" dirty="0" smtClean="0"/>
              <a:t> </a:t>
            </a:r>
            <a:r>
              <a:rPr lang="cs-CZ" dirty="0" err="1" smtClean="0"/>
              <a:t>fotovoltaické</a:t>
            </a:r>
            <a:endParaRPr lang="cs-CZ" dirty="0" smtClean="0"/>
          </a:p>
          <a:p>
            <a:pPr lvl="1"/>
            <a:r>
              <a:rPr lang="cs-CZ" dirty="0" smtClean="0"/>
              <a:t>1.9 </a:t>
            </a:r>
            <a:r>
              <a:rPr lang="cs-CZ" dirty="0" err="1" smtClean="0"/>
              <a:t>TWh</a:t>
            </a:r>
            <a:r>
              <a:rPr lang="cs-CZ" dirty="0" smtClean="0"/>
              <a:t> vodní</a:t>
            </a:r>
            <a:endParaRPr lang="cs-CZ" dirty="0"/>
          </a:p>
        </p:txBody>
      </p:sp>
      <p:pic>
        <p:nvPicPr>
          <p:cNvPr id="4" name="Obrázek 3" descr="tea-steam-ceramic-cup-kettle_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356992"/>
            <a:ext cx="3810000" cy="2489200"/>
          </a:xfrm>
          <a:prstGeom prst="rect">
            <a:avLst/>
          </a:prstGeom>
        </p:spPr>
      </p:pic>
      <p:pic>
        <p:nvPicPr>
          <p:cNvPr id="5" name="Obrázek 4" descr="jaderna-elektrarna-dukovany-informacni-centrum-2952b4d3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05064"/>
            <a:ext cx="3968440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SWOT Energií a Vize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JE</a:t>
            </a:r>
          </a:p>
          <a:p>
            <a:pPr lvl="1"/>
            <a:r>
              <a:rPr lang="cs-CZ" dirty="0" smtClean="0"/>
              <a:t>Akceptace ve společnosti</a:t>
            </a:r>
          </a:p>
          <a:p>
            <a:pPr lvl="1"/>
            <a:r>
              <a:rPr lang="cs-CZ" dirty="0" smtClean="0"/>
              <a:t>Omezený potenciál v OZE</a:t>
            </a:r>
          </a:p>
          <a:p>
            <a:pPr lvl="1"/>
            <a:r>
              <a:rPr lang="cs-CZ" dirty="0" smtClean="0"/>
              <a:t>Nebezpečí OZE pro stabilitu sítě</a:t>
            </a:r>
          </a:p>
          <a:p>
            <a:r>
              <a:rPr lang="cs-CZ" dirty="0" smtClean="0"/>
              <a:t>Nová JE po odstavení Dukovan + přístavba Temelína (po 2040)	50% produkce 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Konkurenční výhody</a:t>
            </a:r>
          </a:p>
          <a:p>
            <a:pPr lvl="1"/>
            <a:r>
              <a:rPr lang="cs-CZ" dirty="0" smtClean="0"/>
              <a:t>+ biomasa, jádro, hnědé uhlí</a:t>
            </a:r>
          </a:p>
          <a:p>
            <a:pPr lvl="1"/>
            <a:r>
              <a:rPr lang="cs-CZ" dirty="0" smtClean="0"/>
              <a:t>- černé uhlí, vítr</a:t>
            </a:r>
          </a:p>
          <a:p>
            <a:pPr lvl="1"/>
            <a:r>
              <a:rPr lang="cs-CZ" dirty="0" smtClean="0"/>
              <a:t>+- </a:t>
            </a:r>
            <a:r>
              <a:rPr lang="cs-CZ" dirty="0" err="1" smtClean="0"/>
              <a:t>solár</a:t>
            </a:r>
            <a:endParaRPr lang="cs-CZ" dirty="0" smtClean="0"/>
          </a:p>
        </p:txBody>
      </p:sp>
      <p:pic>
        <p:nvPicPr>
          <p:cNvPr id="5" name="Obrázek 4" descr="reference-dukovany-vyztuz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908720"/>
            <a:ext cx="1711077" cy="2281436"/>
          </a:xfrm>
          <a:prstGeom prst="rect">
            <a:avLst/>
          </a:prstGeom>
        </p:spPr>
      </p:pic>
      <p:sp>
        <p:nvSpPr>
          <p:cNvPr id="6" name="Šipka doprava 5"/>
          <p:cNvSpPr/>
          <p:nvPr/>
        </p:nvSpPr>
        <p:spPr>
          <a:xfrm>
            <a:off x="3563888" y="3717032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861048"/>
            <a:ext cx="7467600" cy="1143000"/>
          </a:xfrm>
        </p:spPr>
        <p:txBody>
          <a:bodyPr>
            <a:normAutofit/>
          </a:bodyPr>
          <a:lstStyle/>
          <a:p>
            <a:r>
              <a:rPr lang="cs-CZ" b="1" dirty="0" smtClean="0"/>
              <a:t>A co když bych Větší a Krásnější Temelín nechtěl?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Nezávisle na sítích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Pasivní domy</a:t>
            </a:r>
          </a:p>
          <a:p>
            <a:pPr lvl="1"/>
            <a:r>
              <a:rPr lang="cs-CZ" dirty="0" smtClean="0"/>
              <a:t>Izolace</a:t>
            </a:r>
          </a:p>
          <a:p>
            <a:pPr lvl="1"/>
            <a:r>
              <a:rPr lang="cs-CZ" dirty="0" smtClean="0"/>
              <a:t>Rekuperace</a:t>
            </a:r>
          </a:p>
          <a:p>
            <a:pPr lvl="1"/>
            <a:r>
              <a:rPr lang="cs-CZ" dirty="0" smtClean="0"/>
              <a:t>Vlastní zdroje (Slunce)</a:t>
            </a:r>
          </a:p>
          <a:p>
            <a:pPr lvl="1"/>
            <a:r>
              <a:rPr lang="cs-CZ" dirty="0" smtClean="0"/>
              <a:t>++</a:t>
            </a:r>
          </a:p>
          <a:p>
            <a:r>
              <a:rPr lang="cs-CZ" dirty="0" smtClean="0"/>
              <a:t>Vnější zdroje</a:t>
            </a:r>
          </a:p>
          <a:p>
            <a:pPr lvl="1"/>
            <a:r>
              <a:rPr lang="cs-CZ" dirty="0" smtClean="0"/>
              <a:t>Teplárna na biomasu</a:t>
            </a:r>
          </a:p>
          <a:p>
            <a:pPr lvl="1"/>
            <a:r>
              <a:rPr lang="cs-CZ" dirty="0" smtClean="0"/>
              <a:t>Elektrárna na bioplyn</a:t>
            </a:r>
          </a:p>
          <a:p>
            <a:pPr lvl="1"/>
            <a:r>
              <a:rPr lang="cs-CZ" dirty="0" smtClean="0"/>
              <a:t>Větrná elektrárna</a:t>
            </a:r>
          </a:p>
          <a:p>
            <a:pPr lvl="1"/>
            <a:r>
              <a:rPr lang="cs-CZ" dirty="0" smtClean="0"/>
              <a:t>Vodní elektrárna</a:t>
            </a:r>
          </a:p>
          <a:p>
            <a:pPr lvl="1"/>
            <a:endParaRPr lang="cs-CZ" dirty="0" smtClean="0"/>
          </a:p>
          <a:p>
            <a:pPr lvl="1">
              <a:buNone/>
            </a:pPr>
            <a:r>
              <a:rPr lang="cs-CZ" dirty="0" smtClean="0"/>
              <a:t>…ale musí být </a:t>
            </a:r>
            <a:r>
              <a:rPr lang="cs-CZ" dirty="0" err="1" smtClean="0"/>
              <a:t>dobrej</a:t>
            </a:r>
            <a:r>
              <a:rPr lang="cs-CZ" dirty="0" smtClean="0"/>
              <a:t> flek.</a:t>
            </a:r>
            <a:endParaRPr lang="cs-CZ" dirty="0"/>
          </a:p>
        </p:txBody>
      </p:sp>
      <p:pic>
        <p:nvPicPr>
          <p:cNvPr id="4" name="Obrázek 3" descr="teplarna-sever-trebic-jpe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717032"/>
            <a:ext cx="1963105" cy="2617473"/>
          </a:xfrm>
          <a:prstGeom prst="rect">
            <a:avLst/>
          </a:prstGeom>
        </p:spPr>
      </p:pic>
      <p:pic>
        <p:nvPicPr>
          <p:cNvPr id="5" name="Obrázek 4" descr="pasivni_dum_400x2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628800"/>
            <a:ext cx="3161928" cy="2031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Chytrá energie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Obrácení myšlení</a:t>
            </a:r>
          </a:p>
          <a:p>
            <a:r>
              <a:rPr lang="cs-CZ" dirty="0" smtClean="0"/>
              <a:t>Decentralizace</a:t>
            </a:r>
          </a:p>
          <a:p>
            <a:r>
              <a:rPr lang="cs-CZ" dirty="0" smtClean="0"/>
              <a:t>Doprava?</a:t>
            </a:r>
          </a:p>
          <a:p>
            <a:pPr lvl="1"/>
            <a:r>
              <a:rPr lang="cs-CZ" dirty="0" smtClean="0"/>
              <a:t>Hromadná</a:t>
            </a:r>
          </a:p>
          <a:p>
            <a:pPr lvl="1"/>
            <a:r>
              <a:rPr lang="cs-CZ" dirty="0" err="1" smtClean="0"/>
              <a:t>Elektro</a:t>
            </a:r>
            <a:endParaRPr lang="cs-CZ" dirty="0" smtClean="0"/>
          </a:p>
          <a:p>
            <a:pPr lvl="1"/>
            <a:r>
              <a:rPr lang="cs-CZ" dirty="0" smtClean="0"/>
              <a:t>Kola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Trendy/výsledek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Opatření </a:t>
            </a:r>
            <a:r>
              <a:rPr lang="cs-CZ" dirty="0" err="1" smtClean="0"/>
              <a:t>zvrchu</a:t>
            </a:r>
            <a:r>
              <a:rPr lang="cs-CZ" dirty="0" smtClean="0"/>
              <a:t> </a:t>
            </a:r>
            <a:r>
              <a:rPr lang="cs-CZ" sz="1600" dirty="0" smtClean="0"/>
              <a:t>(legislativa, prostředí, impulzy)</a:t>
            </a:r>
            <a:endParaRPr lang="cs-CZ" dirty="0" smtClean="0"/>
          </a:p>
        </p:txBody>
      </p:sp>
      <p:pic>
        <p:nvPicPr>
          <p:cNvPr id="4" name="Obrázek 3" descr="0f7ed2c1bd1accbf785e304d9a4e04a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916832"/>
            <a:ext cx="3888432" cy="1944216"/>
          </a:xfrm>
          <a:prstGeom prst="rect">
            <a:avLst/>
          </a:prstGeom>
        </p:spPr>
      </p:pic>
      <p:pic>
        <p:nvPicPr>
          <p:cNvPr id="6" name="Obrázek 5" descr="Vacuum-Vessel-Used-for-Nu-008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0886" y="3861049"/>
            <a:ext cx="3360375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Jak to vidí v Británii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dirty="0" err="1" smtClean="0"/>
              <a:t>Dash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Gas</a:t>
            </a:r>
            <a:r>
              <a:rPr lang="cs-CZ" dirty="0" smtClean="0"/>
              <a:t>“ (snížení emisí)</a:t>
            </a:r>
          </a:p>
          <a:p>
            <a:r>
              <a:rPr lang="cs-CZ" dirty="0" smtClean="0"/>
              <a:t>Půjčky na Zelené technologie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Snížení spotřeby kvůli krizi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35 lidí na tom dělá, a mají nápady, co dál.</a:t>
            </a:r>
            <a:endParaRPr lang="cs-CZ" dirty="0"/>
          </a:p>
        </p:txBody>
      </p:sp>
      <p:pic>
        <p:nvPicPr>
          <p:cNvPr id="4" name="Obrázek 3" descr="keep-calm-and-listen-to-the-beatles-keep-calm-19286616-434-5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980728"/>
            <a:ext cx="1955710" cy="2532509"/>
          </a:xfrm>
          <a:prstGeom prst="rect">
            <a:avLst/>
          </a:prstGeom>
        </p:spPr>
      </p:pic>
      <p:pic>
        <p:nvPicPr>
          <p:cNvPr id="5" name="Obrázek 4" descr="Great-Britain-Flag-great-britain-13511739-1920-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293096"/>
            <a:ext cx="7128792" cy="218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</a:t>
            </a:r>
            <a:r>
              <a:rPr lang="cs-CZ" b="1" dirty="0" smtClean="0"/>
              <a:t>o </a:t>
            </a:r>
            <a:r>
              <a:rPr lang="cs-CZ" b="1" dirty="0" smtClean="0"/>
              <a:t>ten Temelín?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000" dirty="0" smtClean="0"/>
              <a:t>Energie – vývozní artikl?</a:t>
            </a:r>
          </a:p>
          <a:p>
            <a:r>
              <a:rPr lang="cs-CZ" sz="2000" dirty="0" smtClean="0"/>
              <a:t>Stabilita</a:t>
            </a:r>
          </a:p>
          <a:p>
            <a:endParaRPr lang="cs-CZ" sz="2000" dirty="0" smtClean="0"/>
          </a:p>
          <a:p>
            <a:r>
              <a:rPr lang="cs-CZ" sz="2000" dirty="0" smtClean="0"/>
              <a:t>Jak nebezpečné jádro je?</a:t>
            </a:r>
          </a:p>
          <a:p>
            <a:pPr lvl="1"/>
            <a:r>
              <a:rPr lang="cs-CZ" sz="2000" dirty="0" smtClean="0"/>
              <a:t>Havárie, strategický cíl</a:t>
            </a:r>
          </a:p>
          <a:p>
            <a:pPr lvl="1"/>
            <a:r>
              <a:rPr lang="cs-CZ" sz="2000" dirty="0" smtClean="0"/>
              <a:t>Odpad (skladování)</a:t>
            </a:r>
          </a:p>
          <a:p>
            <a:endParaRPr lang="cs-CZ" sz="2000" dirty="0" smtClean="0"/>
          </a:p>
          <a:p>
            <a:r>
              <a:rPr lang="cs-CZ" sz="2000" dirty="0" smtClean="0"/>
              <a:t>Politika</a:t>
            </a:r>
          </a:p>
          <a:p>
            <a:endParaRPr lang="cs-CZ" sz="2000" dirty="0" smtClean="0"/>
          </a:p>
          <a:p>
            <a:r>
              <a:rPr lang="cs-CZ" sz="2000" dirty="0" smtClean="0"/>
              <a:t>Fúze</a:t>
            </a:r>
          </a:p>
          <a:p>
            <a:endParaRPr lang="cs-CZ" sz="2000" dirty="0" smtClean="0"/>
          </a:p>
          <a:p>
            <a:r>
              <a:rPr lang="cs-CZ" sz="2000" dirty="0" smtClean="0"/>
              <a:t>Teorie </a:t>
            </a:r>
            <a:r>
              <a:rPr lang="cs-CZ" sz="2000" dirty="0" err="1" smtClean="0"/>
              <a:t>Gaya</a:t>
            </a:r>
            <a:r>
              <a:rPr lang="cs-CZ" sz="2000" dirty="0" smtClean="0"/>
              <a:t> (</a:t>
            </a:r>
            <a:r>
              <a:rPr lang="cs-CZ" sz="2000" dirty="0" err="1" smtClean="0"/>
              <a:t>Lovelock</a:t>
            </a:r>
            <a:r>
              <a:rPr lang="cs-CZ" sz="2000" dirty="0" smtClean="0"/>
              <a:t>), Vlažní a váhaví/Pestří a zelení (Librová)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Obrázek 5" descr="Thin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204864"/>
            <a:ext cx="3183125" cy="2460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7467600" cy="2650306"/>
          </a:xfrm>
        </p:spPr>
        <p:txBody>
          <a:bodyPr>
            <a:normAutofit/>
          </a:bodyPr>
          <a:lstStyle/>
          <a:p>
            <a:pPr algn="r"/>
            <a:r>
              <a:rPr lang="cs-CZ" sz="2400" b="1" i="1" dirty="0" smtClean="0"/>
              <a:t>„V hospodě by </a:t>
            </a:r>
            <a:r>
              <a:rPr lang="cs-CZ" sz="2400" b="1" i="1" dirty="0" smtClean="0"/>
              <a:t>se měli lidé s chytrými telefony střílet. </a:t>
            </a:r>
            <a:r>
              <a:rPr lang="cs-CZ" sz="2400" b="1" i="1" dirty="0" smtClean="0"/>
              <a:t>Zabíjení šťavnatých debat fakty je prakticky trestný čin</a:t>
            </a:r>
            <a:endParaRPr lang="cs-CZ" sz="2400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5157192"/>
            <a:ext cx="7467600" cy="131676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cs-CZ" sz="1000" i="1" dirty="0" smtClean="0"/>
              <a:t>Použitá literatura viz seznam hospodské </a:t>
            </a:r>
            <a:r>
              <a:rPr lang="cs-CZ" sz="1000" i="1" dirty="0" err="1" smtClean="0"/>
              <a:t>kecy</a:t>
            </a:r>
            <a:r>
              <a:rPr lang="cs-CZ" sz="1000" i="1" dirty="0" smtClean="0"/>
              <a:t>, a dalších pár </a:t>
            </a:r>
            <a:r>
              <a:rPr lang="cs-CZ" sz="1000" i="1" dirty="0" smtClean="0"/>
              <a:t>dalších zdrojů.</a:t>
            </a:r>
            <a:endParaRPr lang="cs-CZ" sz="1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132</TotalTime>
  <Words>222</Words>
  <Application>Microsoft Office PowerPoint</Application>
  <PresentationFormat>Předvádění na obrazovce (4:3)</PresentationFormat>
  <Paragraphs>68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Arkýř</vt:lpstr>
      <vt:lpstr>Je Temelín nezbytný?</vt:lpstr>
      <vt:lpstr>Realita ČR</vt:lpstr>
      <vt:lpstr>SWOT Energií a Vize</vt:lpstr>
      <vt:lpstr>A co když bych Větší a Krásnější Temelín nechtěl?</vt:lpstr>
      <vt:lpstr>Nezávisle na sítích</vt:lpstr>
      <vt:lpstr>Chytrá energie</vt:lpstr>
      <vt:lpstr>Jak to vidí v Británii</vt:lpstr>
      <vt:lpstr>Co ten Temelín?</vt:lpstr>
      <vt:lpstr>„V hospodě by se měli lidé s chytrými telefony střílet. Zabíjení šťavnatých debat fakty je prakticky trestný čin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 Temelín nezbytný?</dc:title>
  <dc:creator>peťan</dc:creator>
  <cp:lastModifiedBy>peťan</cp:lastModifiedBy>
  <cp:revision>17</cp:revision>
  <dcterms:created xsi:type="dcterms:W3CDTF">2015-11-21T08:25:44Z</dcterms:created>
  <dcterms:modified xsi:type="dcterms:W3CDTF">2015-11-21T13:53:39Z</dcterms:modified>
</cp:coreProperties>
</file>