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notesMasterIdLst>
    <p:notesMasterId r:id="rId20"/>
  </p:notesMasterIdLst>
  <p:sldIdLst>
    <p:sldId id="257" r:id="rId2"/>
    <p:sldId id="262" r:id="rId3"/>
    <p:sldId id="286" r:id="rId4"/>
    <p:sldId id="263" r:id="rId5"/>
    <p:sldId id="285" r:id="rId6"/>
    <p:sldId id="268" r:id="rId7"/>
    <p:sldId id="269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7" r:id="rId17"/>
    <p:sldId id="283" r:id="rId18"/>
    <p:sldId id="28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List1!$J$146</c:f>
              <c:strCache>
                <c:ptCount val="1"/>
                <c:pt idx="0">
                  <c:v>NAROZENÍ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List1!$J$147:$J$242</c:f>
              <c:numCache>
                <c:formatCode>#,##0</c:formatCode>
                <c:ptCount val="96"/>
                <c:pt idx="1">
                  <c:v>194697</c:v>
                </c:pt>
                <c:pt idx="2">
                  <c:v>251462</c:v>
                </c:pt>
                <c:pt idx="3">
                  <c:v>264269</c:v>
                </c:pt>
                <c:pt idx="4">
                  <c:v>255623</c:v>
                </c:pt>
                <c:pt idx="5">
                  <c:v>248062</c:v>
                </c:pt>
                <c:pt idx="6">
                  <c:v>235501</c:v>
                </c:pt>
                <c:pt idx="7">
                  <c:v>231422</c:v>
                </c:pt>
                <c:pt idx="8">
                  <c:v>225486</c:v>
                </c:pt>
                <c:pt idx="9">
                  <c:v>213956</c:v>
                </c:pt>
                <c:pt idx="10">
                  <c:v>214014</c:v>
                </c:pt>
                <c:pt idx="11">
                  <c:v>207904</c:v>
                </c:pt>
                <c:pt idx="12">
                  <c:v>212232</c:v>
                </c:pt>
                <c:pt idx="13">
                  <c:v>200874</c:v>
                </c:pt>
                <c:pt idx="14">
                  <c:v>195159</c:v>
                </c:pt>
                <c:pt idx="15">
                  <c:v>180637</c:v>
                </c:pt>
                <c:pt idx="16">
                  <c:v>175251</c:v>
                </c:pt>
                <c:pt idx="17">
                  <c:v>165658</c:v>
                </c:pt>
                <c:pt idx="18">
                  <c:v>161926</c:v>
                </c:pt>
                <c:pt idx="19">
                  <c:v>159780</c:v>
                </c:pt>
                <c:pt idx="20">
                  <c:v>167305</c:v>
                </c:pt>
                <c:pt idx="21">
                  <c:v>196753</c:v>
                </c:pt>
                <c:pt idx="22">
                  <c:v>222982</c:v>
                </c:pt>
                <c:pt idx="23">
                  <c:v>213369</c:v>
                </c:pt>
                <c:pt idx="24">
                  <c:v>203008</c:v>
                </c:pt>
                <c:pt idx="25">
                  <c:v>229059</c:v>
                </c:pt>
                <c:pt idx="26">
                  <c:v>234023</c:v>
                </c:pt>
                <c:pt idx="27">
                  <c:v>197074</c:v>
                </c:pt>
                <c:pt idx="28">
                  <c:v>213850</c:v>
                </c:pt>
                <c:pt idx="29">
                  <c:v>210092</c:v>
                </c:pt>
                <c:pt idx="30">
                  <c:v>200810</c:v>
                </c:pt>
                <c:pt idx="31">
                  <c:v>188219</c:v>
                </c:pt>
                <c:pt idx="32">
                  <c:v>191655</c:v>
                </c:pt>
                <c:pt idx="33">
                  <c:v>188756</c:v>
                </c:pt>
                <c:pt idx="34">
                  <c:v>182995</c:v>
                </c:pt>
                <c:pt idx="35">
                  <c:v>174629</c:v>
                </c:pt>
                <c:pt idx="36">
                  <c:v>170300</c:v>
                </c:pt>
                <c:pt idx="37">
                  <c:v>167731</c:v>
                </c:pt>
                <c:pt idx="38">
                  <c:v>164243</c:v>
                </c:pt>
                <c:pt idx="39">
                  <c:v>157157</c:v>
                </c:pt>
                <c:pt idx="40">
                  <c:v>143251</c:v>
                </c:pt>
                <c:pt idx="41">
                  <c:v>130310</c:v>
                </c:pt>
                <c:pt idx="42">
                  <c:v>130161</c:v>
                </c:pt>
                <c:pt idx="43">
                  <c:v>132201</c:v>
                </c:pt>
                <c:pt idx="44">
                  <c:v>134695</c:v>
                </c:pt>
                <c:pt idx="45">
                  <c:v>150062</c:v>
                </c:pt>
                <c:pt idx="46">
                  <c:v>155666</c:v>
                </c:pt>
                <c:pt idx="47">
                  <c:v>148545</c:v>
                </c:pt>
                <c:pt idx="48">
                  <c:v>142206</c:v>
                </c:pt>
                <c:pt idx="49">
                  <c:v>139413</c:v>
                </c:pt>
                <c:pt idx="50">
                  <c:v>138396</c:v>
                </c:pt>
                <c:pt idx="51">
                  <c:v>144155</c:v>
                </c:pt>
                <c:pt idx="52">
                  <c:v>148893</c:v>
                </c:pt>
                <c:pt idx="53">
                  <c:v>155233</c:v>
                </c:pt>
                <c:pt idx="54">
                  <c:v>164744</c:v>
                </c:pt>
                <c:pt idx="55">
                  <c:v>182953</c:v>
                </c:pt>
                <c:pt idx="56">
                  <c:v>195427</c:v>
                </c:pt>
                <c:pt idx="57">
                  <c:v>192869</c:v>
                </c:pt>
                <c:pt idx="58">
                  <c:v>188522</c:v>
                </c:pt>
                <c:pt idx="59">
                  <c:v>182865</c:v>
                </c:pt>
                <c:pt idx="60">
                  <c:v>180018</c:v>
                </c:pt>
                <c:pt idx="61">
                  <c:v>173084</c:v>
                </c:pt>
                <c:pt idx="62">
                  <c:v>154665</c:v>
                </c:pt>
                <c:pt idx="63">
                  <c:v>145186</c:v>
                </c:pt>
                <c:pt idx="64">
                  <c:v>142518</c:v>
                </c:pt>
                <c:pt idx="65">
                  <c:v>138132</c:v>
                </c:pt>
                <c:pt idx="66">
                  <c:v>137587</c:v>
                </c:pt>
                <c:pt idx="67">
                  <c:v>136488</c:v>
                </c:pt>
                <c:pt idx="68">
                  <c:v>133942</c:v>
                </c:pt>
                <c:pt idx="69">
                  <c:v>131469</c:v>
                </c:pt>
                <c:pt idx="70">
                  <c:v>133238</c:v>
                </c:pt>
                <c:pt idx="71">
                  <c:v>128881</c:v>
                </c:pt>
                <c:pt idx="72">
                  <c:v>131094</c:v>
                </c:pt>
                <c:pt idx="73">
                  <c:v>129850</c:v>
                </c:pt>
                <c:pt idx="74">
                  <c:v>122142</c:v>
                </c:pt>
                <c:pt idx="75">
                  <c:v>121470</c:v>
                </c:pt>
                <c:pt idx="76">
                  <c:v>106915</c:v>
                </c:pt>
                <c:pt idx="77">
                  <c:v>96397</c:v>
                </c:pt>
                <c:pt idx="78">
                  <c:v>90763</c:v>
                </c:pt>
                <c:pt idx="79">
                  <c:v>90930</c:v>
                </c:pt>
                <c:pt idx="80">
                  <c:v>90829</c:v>
                </c:pt>
                <c:pt idx="81">
                  <c:v>89774</c:v>
                </c:pt>
                <c:pt idx="82">
                  <c:v>91169</c:v>
                </c:pt>
                <c:pt idx="83">
                  <c:v>90978</c:v>
                </c:pt>
                <c:pt idx="84">
                  <c:v>93047</c:v>
                </c:pt>
                <c:pt idx="85">
                  <c:v>93957</c:v>
                </c:pt>
                <c:pt idx="86">
                  <c:v>97929</c:v>
                </c:pt>
                <c:pt idx="87">
                  <c:v>102498</c:v>
                </c:pt>
                <c:pt idx="88">
                  <c:v>106130</c:v>
                </c:pt>
                <c:pt idx="89">
                  <c:v>114947</c:v>
                </c:pt>
                <c:pt idx="90">
                  <c:v>119842</c:v>
                </c:pt>
                <c:pt idx="91">
                  <c:v>118667</c:v>
                </c:pt>
                <c:pt idx="92">
                  <c:v>117446</c:v>
                </c:pt>
                <c:pt idx="93">
                  <c:v>108990</c:v>
                </c:pt>
                <c:pt idx="94">
                  <c:v>108955</c:v>
                </c:pt>
                <c:pt idx="95">
                  <c:v>107117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List1!$K$146</c:f>
              <c:strCache>
                <c:ptCount val="1"/>
                <c:pt idx="0">
                  <c:v>ZEMŘELÍ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List1!$K$147:$K$242</c:f>
              <c:numCache>
                <c:formatCode>#,##0</c:formatCode>
                <c:ptCount val="96"/>
                <c:pt idx="1">
                  <c:v>177428</c:v>
                </c:pt>
                <c:pt idx="2">
                  <c:v>176562</c:v>
                </c:pt>
                <c:pt idx="3">
                  <c:v>161321</c:v>
                </c:pt>
                <c:pt idx="4">
                  <c:v>163366</c:v>
                </c:pt>
                <c:pt idx="5">
                  <c:v>142335</c:v>
                </c:pt>
                <c:pt idx="6">
                  <c:v>146098</c:v>
                </c:pt>
                <c:pt idx="7">
                  <c:v>146450</c:v>
                </c:pt>
                <c:pt idx="8">
                  <c:v>148298</c:v>
                </c:pt>
                <c:pt idx="9">
                  <c:v>155479</c:v>
                </c:pt>
                <c:pt idx="10">
                  <c:v>147064</c:v>
                </c:pt>
                <c:pt idx="11">
                  <c:v>155493</c:v>
                </c:pt>
                <c:pt idx="12">
                  <c:v>142159</c:v>
                </c:pt>
                <c:pt idx="13">
                  <c:v>144534</c:v>
                </c:pt>
                <c:pt idx="14">
                  <c:v>142997</c:v>
                </c:pt>
                <c:pt idx="15">
                  <c:v>140906</c:v>
                </c:pt>
                <c:pt idx="16">
                  <c:v>135914</c:v>
                </c:pt>
                <c:pt idx="17">
                  <c:v>140878</c:v>
                </c:pt>
                <c:pt idx="18">
                  <c:v>139093</c:v>
                </c:pt>
                <c:pt idx="19">
                  <c:v>139558</c:v>
                </c:pt>
                <c:pt idx="20">
                  <c:v>143115</c:v>
                </c:pt>
                <c:pt idx="21">
                  <c:v>146976</c:v>
                </c:pt>
                <c:pt idx="22">
                  <c:v>153499</c:v>
                </c:pt>
                <c:pt idx="23">
                  <c:v>152048</c:v>
                </c:pt>
                <c:pt idx="24">
                  <c:v>153096</c:v>
                </c:pt>
                <c:pt idx="25">
                  <c:v>153349</c:v>
                </c:pt>
                <c:pt idx="26">
                  <c:v>161457</c:v>
                </c:pt>
                <c:pt idx="27">
                  <c:v>184944</c:v>
                </c:pt>
                <c:pt idx="28">
                  <c:v>134568</c:v>
                </c:pt>
                <c:pt idx="29">
                  <c:v>105277</c:v>
                </c:pt>
                <c:pt idx="30">
                  <c:v>101501</c:v>
                </c:pt>
                <c:pt idx="31">
                  <c:v>104632</c:v>
                </c:pt>
                <c:pt idx="32">
                  <c:v>103203</c:v>
                </c:pt>
                <c:pt idx="33">
                  <c:v>102658</c:v>
                </c:pt>
                <c:pt idx="34">
                  <c:v>97726</c:v>
                </c:pt>
                <c:pt idx="35">
                  <c:v>98837</c:v>
                </c:pt>
                <c:pt idx="36">
                  <c:v>99636</c:v>
                </c:pt>
                <c:pt idx="37">
                  <c:v>93300</c:v>
                </c:pt>
                <c:pt idx="38">
                  <c:v>93526</c:v>
                </c:pt>
                <c:pt idx="39">
                  <c:v>98687</c:v>
                </c:pt>
                <c:pt idx="40">
                  <c:v>93697</c:v>
                </c:pt>
                <c:pt idx="41">
                  <c:v>97159</c:v>
                </c:pt>
                <c:pt idx="42">
                  <c:v>93863</c:v>
                </c:pt>
                <c:pt idx="43">
                  <c:v>94973</c:v>
                </c:pt>
                <c:pt idx="44">
                  <c:v>104318</c:v>
                </c:pt>
                <c:pt idx="45">
                  <c:v>100129</c:v>
                </c:pt>
                <c:pt idx="46">
                  <c:v>101984</c:v>
                </c:pt>
                <c:pt idx="47">
                  <c:v>105108</c:v>
                </c:pt>
                <c:pt idx="48">
                  <c:v>105784</c:v>
                </c:pt>
                <c:pt idx="49">
                  <c:v>108967</c:v>
                </c:pt>
                <c:pt idx="50">
                  <c:v>115195</c:v>
                </c:pt>
                <c:pt idx="51">
                  <c:v>120653</c:v>
                </c:pt>
                <c:pt idx="52">
                  <c:v>123327</c:v>
                </c:pt>
                <c:pt idx="53">
                  <c:v>122375</c:v>
                </c:pt>
                <c:pt idx="54">
                  <c:v>119205</c:v>
                </c:pt>
                <c:pt idx="55">
                  <c:v>124437</c:v>
                </c:pt>
                <c:pt idx="56">
                  <c:v>126809</c:v>
                </c:pt>
                <c:pt idx="57">
                  <c:v>124314</c:v>
                </c:pt>
                <c:pt idx="58">
                  <c:v>125232</c:v>
                </c:pt>
                <c:pt idx="59">
                  <c:v>126214</c:v>
                </c:pt>
                <c:pt idx="60">
                  <c:v>127136</c:v>
                </c:pt>
                <c:pt idx="61">
                  <c:v>127949</c:v>
                </c:pt>
                <c:pt idx="62">
                  <c:v>135537</c:v>
                </c:pt>
                <c:pt idx="63">
                  <c:v>130407</c:v>
                </c:pt>
                <c:pt idx="64">
                  <c:v>130765</c:v>
                </c:pt>
                <c:pt idx="65">
                  <c:v>134474</c:v>
                </c:pt>
                <c:pt idx="66">
                  <c:v>132188</c:v>
                </c:pt>
                <c:pt idx="67">
                  <c:v>131641</c:v>
                </c:pt>
                <c:pt idx="68">
                  <c:v>132585</c:v>
                </c:pt>
                <c:pt idx="69">
                  <c:v>127244</c:v>
                </c:pt>
                <c:pt idx="70">
                  <c:v>125694</c:v>
                </c:pt>
                <c:pt idx="71">
                  <c:v>127747</c:v>
                </c:pt>
                <c:pt idx="72">
                  <c:v>129166</c:v>
                </c:pt>
                <c:pt idx="73">
                  <c:v>124290</c:v>
                </c:pt>
                <c:pt idx="74">
                  <c:v>120337</c:v>
                </c:pt>
                <c:pt idx="75">
                  <c:v>118185</c:v>
                </c:pt>
                <c:pt idx="76">
                  <c:v>117373</c:v>
                </c:pt>
                <c:pt idx="77">
                  <c:v>117913</c:v>
                </c:pt>
                <c:pt idx="78">
                  <c:v>112782</c:v>
                </c:pt>
                <c:pt idx="79">
                  <c:v>112744</c:v>
                </c:pt>
                <c:pt idx="80">
                  <c:v>109527</c:v>
                </c:pt>
                <c:pt idx="81">
                  <c:v>109768</c:v>
                </c:pt>
                <c:pt idx="82">
                  <c:v>109001</c:v>
                </c:pt>
                <c:pt idx="83">
                  <c:v>107755</c:v>
                </c:pt>
                <c:pt idx="84">
                  <c:v>108243</c:v>
                </c:pt>
                <c:pt idx="85">
                  <c:v>111288</c:v>
                </c:pt>
                <c:pt idx="86">
                  <c:v>107177</c:v>
                </c:pt>
                <c:pt idx="87">
                  <c:v>107938</c:v>
                </c:pt>
                <c:pt idx="88">
                  <c:v>104441</c:v>
                </c:pt>
                <c:pt idx="89">
                  <c:v>104636</c:v>
                </c:pt>
                <c:pt idx="90">
                  <c:v>104948</c:v>
                </c:pt>
                <c:pt idx="91">
                  <c:v>107421</c:v>
                </c:pt>
                <c:pt idx="92">
                  <c:v>106844</c:v>
                </c:pt>
                <c:pt idx="93">
                  <c:v>106848</c:v>
                </c:pt>
                <c:pt idx="94">
                  <c:v>108189</c:v>
                </c:pt>
                <c:pt idx="95">
                  <c:v>109160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List1!$L$146</c:f>
              <c:strCache>
                <c:ptCount val="1"/>
                <c:pt idx="0">
                  <c:v>MIMO MANŽELSTVÍ</c:v>
                </c:pt>
              </c:strCache>
            </c:strRef>
          </c:tx>
          <c:marker>
            <c:symbol val="none"/>
          </c:marker>
          <c:cat>
            <c:strRef>
              <c:f>List1!$I$147:$I$242</c:f>
              <c:strCache>
                <c:ptCount val="96"/>
                <c:pt idx="0">
                  <c:v>ROK</c:v>
                </c:pt>
                <c:pt idx="1">
                  <c:v>1919</c:v>
                </c:pt>
                <c:pt idx="2">
                  <c:v>1920</c:v>
                </c:pt>
                <c:pt idx="3">
                  <c:v>1921</c:v>
                </c:pt>
                <c:pt idx="4">
                  <c:v>1922</c:v>
                </c:pt>
                <c:pt idx="5">
                  <c:v>1923</c:v>
                </c:pt>
                <c:pt idx="6">
                  <c:v>1924</c:v>
                </c:pt>
                <c:pt idx="7">
                  <c:v>1925</c:v>
                </c:pt>
                <c:pt idx="8">
                  <c:v>1926</c:v>
                </c:pt>
                <c:pt idx="9">
                  <c:v>1927</c:v>
                </c:pt>
                <c:pt idx="10">
                  <c:v>1928</c:v>
                </c:pt>
                <c:pt idx="11">
                  <c:v>1929</c:v>
                </c:pt>
                <c:pt idx="12">
                  <c:v>1930</c:v>
                </c:pt>
                <c:pt idx="13">
                  <c:v>1931</c:v>
                </c:pt>
                <c:pt idx="14">
                  <c:v>1932</c:v>
                </c:pt>
                <c:pt idx="15">
                  <c:v>1933</c:v>
                </c:pt>
                <c:pt idx="16">
                  <c:v>1934</c:v>
                </c:pt>
                <c:pt idx="17">
                  <c:v>1935</c:v>
                </c:pt>
                <c:pt idx="18">
                  <c:v>1936</c:v>
                </c:pt>
                <c:pt idx="19">
                  <c:v>1937</c:v>
                </c:pt>
                <c:pt idx="20">
                  <c:v>1938</c:v>
                </c:pt>
                <c:pt idx="21">
                  <c:v>1939</c:v>
                </c:pt>
                <c:pt idx="22">
                  <c:v>1940</c:v>
                </c:pt>
                <c:pt idx="23">
                  <c:v>1941</c:v>
                </c:pt>
                <c:pt idx="24">
                  <c:v>1942</c:v>
                </c:pt>
                <c:pt idx="25">
                  <c:v>1943</c:v>
                </c:pt>
                <c:pt idx="26">
                  <c:v>1944</c:v>
                </c:pt>
                <c:pt idx="27">
                  <c:v>1945</c:v>
                </c:pt>
                <c:pt idx="28">
                  <c:v>1946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</c:strCache>
            </c:strRef>
          </c:cat>
          <c:val>
            <c:numRef>
              <c:f>List1!$L$147:$L$242</c:f>
              <c:numCache>
                <c:formatCode>#,##0</c:formatCode>
                <c:ptCount val="96"/>
                <c:pt idx="1">
                  <c:v>21090</c:v>
                </c:pt>
                <c:pt idx="2">
                  <c:v>30810</c:v>
                </c:pt>
                <c:pt idx="3">
                  <c:v>30524</c:v>
                </c:pt>
                <c:pt idx="4">
                  <c:v>28274</c:v>
                </c:pt>
                <c:pt idx="5">
                  <c:v>27789</c:v>
                </c:pt>
                <c:pt idx="6">
                  <c:v>27198</c:v>
                </c:pt>
                <c:pt idx="7">
                  <c:v>26886</c:v>
                </c:pt>
                <c:pt idx="8">
                  <c:v>26696</c:v>
                </c:pt>
                <c:pt idx="9">
                  <c:v>25914</c:v>
                </c:pt>
                <c:pt idx="10">
                  <c:v>25596</c:v>
                </c:pt>
                <c:pt idx="11">
                  <c:v>24070</c:v>
                </c:pt>
                <c:pt idx="12">
                  <c:v>24926</c:v>
                </c:pt>
                <c:pt idx="13">
                  <c:v>23501</c:v>
                </c:pt>
                <c:pt idx="14">
                  <c:v>23415</c:v>
                </c:pt>
                <c:pt idx="15">
                  <c:v>21465</c:v>
                </c:pt>
                <c:pt idx="16">
                  <c:v>20074</c:v>
                </c:pt>
                <c:pt idx="17">
                  <c:v>18425</c:v>
                </c:pt>
                <c:pt idx="18">
                  <c:v>16663</c:v>
                </c:pt>
                <c:pt idx="19">
                  <c:v>15458</c:v>
                </c:pt>
                <c:pt idx="20">
                  <c:v>12778</c:v>
                </c:pt>
                <c:pt idx="21">
                  <c:v>14918</c:v>
                </c:pt>
                <c:pt idx="22">
                  <c:v>14189</c:v>
                </c:pt>
                <c:pt idx="23">
                  <c:v>11493</c:v>
                </c:pt>
                <c:pt idx="24">
                  <c:v>10226</c:v>
                </c:pt>
                <c:pt idx="25">
                  <c:v>9903</c:v>
                </c:pt>
                <c:pt idx="26">
                  <c:v>10609</c:v>
                </c:pt>
                <c:pt idx="27">
                  <c:v>17836</c:v>
                </c:pt>
                <c:pt idx="28">
                  <c:v>19079</c:v>
                </c:pt>
                <c:pt idx="29">
                  <c:v>17839</c:v>
                </c:pt>
                <c:pt idx="30">
                  <c:v>15601</c:v>
                </c:pt>
                <c:pt idx="31">
                  <c:v>12666</c:v>
                </c:pt>
                <c:pt idx="32">
                  <c:v>11923</c:v>
                </c:pt>
                <c:pt idx="33">
                  <c:v>10714</c:v>
                </c:pt>
                <c:pt idx="34">
                  <c:v>9733</c:v>
                </c:pt>
                <c:pt idx="35">
                  <c:v>9485</c:v>
                </c:pt>
                <c:pt idx="36">
                  <c:v>9595</c:v>
                </c:pt>
                <c:pt idx="37">
                  <c:v>9308</c:v>
                </c:pt>
                <c:pt idx="38">
                  <c:v>9164</c:v>
                </c:pt>
                <c:pt idx="39">
                  <c:v>8979</c:v>
                </c:pt>
                <c:pt idx="40">
                  <c:v>7648</c:v>
                </c:pt>
                <c:pt idx="41">
                  <c:v>6583</c:v>
                </c:pt>
                <c:pt idx="42">
                  <c:v>6306</c:v>
                </c:pt>
                <c:pt idx="43">
                  <c:v>6013</c:v>
                </c:pt>
                <c:pt idx="44">
                  <c:v>5975</c:v>
                </c:pt>
                <c:pt idx="45">
                  <c:v>7047</c:v>
                </c:pt>
                <c:pt idx="46">
                  <c:v>7484</c:v>
                </c:pt>
                <c:pt idx="47">
                  <c:v>7396</c:v>
                </c:pt>
                <c:pt idx="48">
                  <c:v>7500</c:v>
                </c:pt>
                <c:pt idx="49">
                  <c:v>7324</c:v>
                </c:pt>
                <c:pt idx="50">
                  <c:v>7413</c:v>
                </c:pt>
                <c:pt idx="51">
                  <c:v>7880</c:v>
                </c:pt>
                <c:pt idx="52">
                  <c:v>8023</c:v>
                </c:pt>
                <c:pt idx="53">
                  <c:v>8112</c:v>
                </c:pt>
                <c:pt idx="54">
                  <c:v>8125</c:v>
                </c:pt>
                <c:pt idx="55">
                  <c:v>8004</c:v>
                </c:pt>
                <c:pt idx="56">
                  <c:v>8437</c:v>
                </c:pt>
                <c:pt idx="57">
                  <c:v>8677</c:v>
                </c:pt>
                <c:pt idx="58">
                  <c:v>8410</c:v>
                </c:pt>
                <c:pt idx="59">
                  <c:v>8351</c:v>
                </c:pt>
                <c:pt idx="60">
                  <c:v>8399</c:v>
                </c:pt>
                <c:pt idx="61">
                  <c:v>8659</c:v>
                </c:pt>
                <c:pt idx="62">
                  <c:v>8640</c:v>
                </c:pt>
                <c:pt idx="63">
                  <c:v>8443</c:v>
                </c:pt>
                <c:pt idx="64">
                  <c:v>9036</c:v>
                </c:pt>
                <c:pt idx="65">
                  <c:v>9327</c:v>
                </c:pt>
                <c:pt idx="66">
                  <c:v>9918</c:v>
                </c:pt>
                <c:pt idx="67">
                  <c:v>9894</c:v>
                </c:pt>
                <c:pt idx="68">
                  <c:v>9892</c:v>
                </c:pt>
                <c:pt idx="69">
                  <c:v>9466</c:v>
                </c:pt>
                <c:pt idx="70">
                  <c:v>10014</c:v>
                </c:pt>
                <c:pt idx="71">
                  <c:v>10141</c:v>
                </c:pt>
                <c:pt idx="72">
                  <c:v>11167</c:v>
                </c:pt>
                <c:pt idx="73">
                  <c:v>12703</c:v>
                </c:pt>
                <c:pt idx="74">
                  <c:v>13008</c:v>
                </c:pt>
                <c:pt idx="75">
                  <c:v>15323</c:v>
                </c:pt>
                <c:pt idx="76">
                  <c:v>15507</c:v>
                </c:pt>
                <c:pt idx="77">
                  <c:v>14947</c:v>
                </c:pt>
                <c:pt idx="78">
                  <c:v>15288</c:v>
                </c:pt>
                <c:pt idx="79">
                  <c:v>16125</c:v>
                </c:pt>
                <c:pt idx="80">
                  <c:v>17209</c:v>
                </c:pt>
                <c:pt idx="81">
                  <c:v>18426</c:v>
                </c:pt>
                <c:pt idx="82">
                  <c:v>19792</c:v>
                </c:pt>
                <c:pt idx="83">
                  <c:v>21276</c:v>
                </c:pt>
                <c:pt idx="84">
                  <c:v>23459</c:v>
                </c:pt>
                <c:pt idx="85">
                  <c:v>26713</c:v>
                </c:pt>
                <c:pt idx="86">
                  <c:v>29839</c:v>
                </c:pt>
                <c:pt idx="87">
                  <c:v>32409</c:v>
                </c:pt>
                <c:pt idx="88">
                  <c:v>35259</c:v>
                </c:pt>
                <c:pt idx="89">
                  <c:v>39537</c:v>
                </c:pt>
                <c:pt idx="90">
                  <c:v>43457</c:v>
                </c:pt>
                <c:pt idx="91">
                  <c:v>45954</c:v>
                </c:pt>
                <c:pt idx="92">
                  <c:v>47164</c:v>
                </c:pt>
                <c:pt idx="93">
                  <c:v>45421</c:v>
                </c:pt>
                <c:pt idx="94">
                  <c:v>47088</c:v>
                </c:pt>
                <c:pt idx="95">
                  <c:v>48000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337328"/>
        <c:axId val="172904800"/>
      </c:lineChart>
      <c:catAx>
        <c:axId val="173337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2904800"/>
        <c:crosses val="autoZero"/>
        <c:auto val="1"/>
        <c:lblAlgn val="ctr"/>
        <c:lblOffset val="100"/>
        <c:noMultiLvlLbl val="0"/>
      </c:catAx>
      <c:valAx>
        <c:axId val="1729048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73337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5AB90-E406-44A1-B5C3-F0FD711C14FB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3C24D-E540-4CE9-946F-2CA782D6E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2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F9F3D3-5159-4F9D-93D1-0F46F4DE9A6D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22150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5D7640-99F7-46E8-9670-6A845F1E860B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16711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78940A-9F37-4F8B-A6EA-A4E8F7C5121A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83473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B691FB-30D5-46DB-B77D-9E9387A89093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19546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D4ED15-41F7-496E-B420-25A9E5B83806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64011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DDD608-F5BA-4E21-AF93-0E99E15AC84B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39279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ECBB23-9BCD-4622-B596-59C0D1926D22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34148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000" smtClean="0"/>
          </a:p>
        </p:txBody>
      </p:sp>
    </p:spTree>
    <p:extLst>
      <p:ext uri="{BB962C8B-B14F-4D97-AF65-F5344CB8AC3E}">
        <p14:creationId xmlns:p14="http://schemas.microsoft.com/office/powerpoint/2010/main" val="374329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91BE0-0635-474F-8972-86C25600844D}" type="datetimeFigureOut">
              <a:rPr lang="cs-CZ"/>
              <a:pPr>
                <a:defRPr/>
              </a:pPr>
              <a:t>6.11.2015</a:t>
            </a:fld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BF17B-66D2-47BC-81CE-8D1135FE02A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6866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6.11.2015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 anchor="ctr">
            <a:normAutofit fontScale="90000"/>
          </a:bodyPr>
          <a:lstStyle/>
          <a:p>
            <a:pPr algn="r" eaLnBrk="1" hangingPunct="1"/>
            <a:r>
              <a:rPr lang="cs-CZ" altLang="cs-CZ" sz="4400" b="0" smtClean="0"/>
              <a:t>Sociologie pro speciální pedagogy</a:t>
            </a:r>
            <a:r>
              <a:rPr lang="cs-CZ" altLang="cs-CZ" sz="4400" smtClean="0"/>
              <a:t/>
            </a:r>
            <a:br>
              <a:rPr lang="cs-CZ" altLang="cs-CZ" sz="4400" smtClean="0"/>
            </a:br>
            <a:r>
              <a:rPr lang="cs-CZ" altLang="cs-CZ" sz="4400" smtClean="0"/>
              <a:t>Úvod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946525"/>
            <a:ext cx="6400800" cy="1709738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cs-CZ" altLang="cs-CZ" sz="3200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11033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cs-CZ" altLang="cs-CZ" smtClean="0"/>
              <a:t>Otcové zakladatelé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500" b="1" dirty="0" smtClean="0"/>
              <a:t>August </a:t>
            </a:r>
            <a:r>
              <a:rPr lang="cs-CZ" sz="1500" b="1" dirty="0" err="1" smtClean="0"/>
              <a:t>Comte</a:t>
            </a:r>
            <a:r>
              <a:rPr lang="cs-CZ" sz="1300" dirty="0" smtClean="0"/>
              <a:t> (1798 – 1857)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francouzský filozof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hledání nové stability společnosti – „Před mými zraky se rozpadl řád“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idea o reformě společnosti </a:t>
            </a:r>
            <a:r>
              <a:rPr lang="cs-CZ" sz="1300" dirty="0" err="1" smtClean="0"/>
              <a:t>prostr</a:t>
            </a:r>
            <a:r>
              <a:rPr lang="cs-CZ" sz="1300" dirty="0" smtClean="0"/>
              <a:t>. vědy, kterou je třeba systematizovat a nově promyslet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hierarchie věd, sociologie jako nejvýznamnější a nejkomplexnější věda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Pozitivismus – požadavek studovat reálné, zkušeností ověřitelné zkušenosti – pozorování má být řízeno a jeho výsledky interpretovány pomocí teorie, cílem je rozvinout abstraktní teoretické principy, jimiž se bude každé další pozorování řídit a zároveň je bude zpětně testovat a modifikovat: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Předmětem vědy mohou být pouze fakta, zjišťována přímou zkušeností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veškeré pravdivé a hodnotné poznání může  být dosaženo pouze pomocí empirických metod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smtClean="0"/>
              <a:t>k pokroku lidského poznání dochází kumulací vědění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err="1" smtClean="0"/>
              <a:t>přír</a:t>
            </a:r>
            <a:r>
              <a:rPr lang="cs-CZ" sz="1300" dirty="0" smtClean="0"/>
              <a:t>., spol. nebo lidská skutečnost mohou být zkoumány stejnými metodami, jejichž ideálním modelem jsou přírodní vědy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300" dirty="0" err="1" smtClean="0"/>
              <a:t>temito</a:t>
            </a:r>
            <a:r>
              <a:rPr lang="cs-CZ" sz="1300" dirty="0" smtClean="0"/>
              <a:t> metodami lze řešit i společensko-politické a morální otázky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3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3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300" dirty="0" smtClean="0"/>
              <a:t>Vědět, aby bylo možno předvídat a předvídat, aby bylo možno řídit</a:t>
            </a:r>
          </a:p>
        </p:txBody>
      </p:sp>
      <p:pic>
        <p:nvPicPr>
          <p:cNvPr id="22532" name="Zástupný symbol pro obsah 4" descr="August Comt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287" y="2564606"/>
            <a:ext cx="1800225" cy="2533650"/>
          </a:xfrm>
        </p:spPr>
      </p:pic>
    </p:spTree>
    <p:extLst>
      <p:ext uri="{BB962C8B-B14F-4D97-AF65-F5344CB8AC3E}">
        <p14:creationId xmlns:p14="http://schemas.microsoft.com/office/powerpoint/2010/main" val="22215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Émile Durkheim (1858 – 1917)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založil první katedru sociologie ve Francii, založil první odborný sociologický časopis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Pravidla sociologické metody</a:t>
            </a:r>
            <a:r>
              <a:rPr lang="cs-CZ" altLang="cs-CZ" sz="1600" smtClean="0"/>
              <a:t> – sociologie se může stát objektivní vědou po vzoru věd přírodních, má přitom svůj specifický objekt bádání (odmítání biologického, psychologického či jiného redukcionismu)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sociologie má studovat </a:t>
            </a:r>
            <a:r>
              <a:rPr lang="cs-CZ" altLang="cs-CZ" sz="1600" u="sng" smtClean="0"/>
              <a:t>sociální fakta</a:t>
            </a:r>
            <a:r>
              <a:rPr lang="cs-CZ" altLang="cs-CZ" sz="1600" smtClean="0"/>
              <a:t>, tedy vše, co má sociální povahu, zvnějšku působí na lidské jednání a determinuje 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Požadavek studovat sociální fakta jako věci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Společnost jako skutečnost zvláštního druhu, existující nezávisle na jednotlivcích a zkoumatelná metodami stejnými, jako jsou metody přírodních věd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Sebevražda</a:t>
            </a:r>
            <a:r>
              <a:rPr lang="cs-CZ" altLang="cs-CZ" sz="1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Anomie, dělba práce, náboženství</a:t>
            </a:r>
          </a:p>
        </p:txBody>
      </p:sp>
      <p:pic>
        <p:nvPicPr>
          <p:cNvPr id="23556" name="Zástupný symbol pro obsah 4" descr="Emile Durkheim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416" y="1916832"/>
            <a:ext cx="2831934" cy="3600399"/>
          </a:xfrm>
        </p:spPr>
      </p:pic>
    </p:spTree>
    <p:extLst>
      <p:ext uri="{BB962C8B-B14F-4D97-AF65-F5344CB8AC3E}">
        <p14:creationId xmlns:p14="http://schemas.microsoft.com/office/powerpoint/2010/main" val="207919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Max Weber (1864 – 1920)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Sociologie jako věda o sociálním jednání</a:t>
            </a:r>
          </a:p>
          <a:p>
            <a:pPr eaLnBrk="1" hangingPunct="1"/>
            <a:r>
              <a:rPr lang="cs-CZ" altLang="cs-CZ" smtClean="0"/>
              <a:t>Chápající sociologie</a:t>
            </a:r>
          </a:p>
          <a:p>
            <a:pPr eaLnBrk="1" hangingPunct="1"/>
            <a:r>
              <a:rPr lang="cs-CZ" altLang="cs-CZ" smtClean="0"/>
              <a:t>Společnost jako suma individuálních aktérů</a:t>
            </a:r>
          </a:p>
          <a:p>
            <a:pPr eaLnBrk="1" hangingPunct="1"/>
            <a:r>
              <a:rPr lang="cs-CZ" altLang="cs-CZ" smtClean="0"/>
              <a:t>Protestantská etika a duch kapitalismu</a:t>
            </a:r>
          </a:p>
          <a:p>
            <a:pPr eaLnBrk="1" hangingPunct="1"/>
            <a:r>
              <a:rPr lang="cs-CZ" altLang="cs-CZ" smtClean="0"/>
              <a:t>Panství, racionalita, byrokracie, věda</a:t>
            </a:r>
          </a:p>
        </p:txBody>
      </p:sp>
      <p:pic>
        <p:nvPicPr>
          <p:cNvPr id="24580" name="Zástupný symbol pro obsah 4" descr="Max Weber.bmp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3180921" cy="4008326"/>
          </a:xfrm>
        </p:spPr>
      </p:pic>
    </p:spTree>
    <p:extLst>
      <p:ext uri="{BB962C8B-B14F-4D97-AF65-F5344CB8AC3E}">
        <p14:creationId xmlns:p14="http://schemas.microsoft.com/office/powerpoint/2010/main" val="409703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Georg Simmel (1858 – 1918)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Formální sociologie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Formy zespolečenštění – základní formy společenských vztahů, které jsou neměnné v čase a prostoru a v jejichž rámci se veškerá mezilidská interakce odehrává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Esejistická forma psaní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Peníze v moderní kultuře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Móda, cizinec atd.</a:t>
            </a:r>
          </a:p>
        </p:txBody>
      </p:sp>
      <p:pic>
        <p:nvPicPr>
          <p:cNvPr id="25604" name="Zástupný symbol pro obsah 4" descr="Georg Simmel.bmp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9" y="2060849"/>
            <a:ext cx="2572290" cy="3429718"/>
          </a:xfrm>
        </p:spPr>
      </p:pic>
    </p:spTree>
    <p:extLst>
      <p:ext uri="{BB962C8B-B14F-4D97-AF65-F5344CB8AC3E}">
        <p14:creationId xmlns:p14="http://schemas.microsoft.com/office/powerpoint/2010/main" val="7727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Karel Marx (1818 – 1883)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smtClean="0"/>
              <a:t>Materialistické</a:t>
            </a:r>
            <a:r>
              <a:rPr lang="cs-CZ" altLang="cs-CZ" sz="2000" smtClean="0"/>
              <a:t> pojetí historie</a:t>
            </a:r>
          </a:p>
          <a:p>
            <a:pPr eaLnBrk="1" hangingPunct="1"/>
            <a:r>
              <a:rPr lang="cs-CZ" altLang="cs-CZ" sz="2000" smtClean="0"/>
              <a:t>Historie lidstva = dějiny třídního boje</a:t>
            </a:r>
          </a:p>
          <a:p>
            <a:pPr eaLnBrk="1" hangingPunct="1"/>
            <a:r>
              <a:rPr lang="cs-CZ" altLang="cs-CZ" sz="2000" smtClean="0"/>
              <a:t>Kapitalismus má být nahrazen beztřídní společností (společné vlastnictví výrobních prostředků)</a:t>
            </a:r>
          </a:p>
          <a:p>
            <a:pPr eaLnBrk="1" hangingPunct="1"/>
            <a:r>
              <a:rPr lang="cs-CZ" altLang="cs-CZ" sz="2000" b="1" smtClean="0"/>
              <a:t>Kapitál</a:t>
            </a:r>
            <a:r>
              <a:rPr lang="cs-CZ" altLang="cs-CZ" sz="2000" smtClean="0"/>
              <a:t> – asymetrie v postavení vlastníka a nevlastníka v procesu výroby – vyrobená nadhodnota připadá kapitalistovi</a:t>
            </a:r>
          </a:p>
        </p:txBody>
      </p:sp>
      <p:pic>
        <p:nvPicPr>
          <p:cNvPr id="26628" name="Zástupný symbol pro obsah 4" descr="Karl Marx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2563038" cy="4001187"/>
          </a:xfrm>
        </p:spPr>
      </p:pic>
    </p:spTree>
    <p:extLst>
      <p:ext uri="{BB962C8B-B14F-4D97-AF65-F5344CB8AC3E}">
        <p14:creationId xmlns:p14="http://schemas.microsoft.com/office/powerpoint/2010/main" val="105620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Od moderní k nové společnosti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229600" cy="46069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smtClean="0"/>
              <a:t>Změny ve způsobu výroby (postindustrializace)</a:t>
            </a:r>
          </a:p>
          <a:p>
            <a:pPr eaLnBrk="1" hangingPunct="1"/>
            <a:r>
              <a:rPr lang="cs-CZ" altLang="cs-CZ" sz="2000" smtClean="0"/>
              <a:t>Rozvoj masových médií a informačních technologií</a:t>
            </a:r>
          </a:p>
          <a:p>
            <a:pPr eaLnBrk="1" hangingPunct="1"/>
            <a:r>
              <a:rPr lang="cs-CZ" altLang="cs-CZ" sz="2000" smtClean="0"/>
              <a:t>Rychlé sociální změny a potřeba redukce strachu</a:t>
            </a:r>
          </a:p>
          <a:p>
            <a:pPr eaLnBrk="1" hangingPunct="1"/>
            <a:r>
              <a:rPr lang="cs-CZ" altLang="cs-CZ" sz="2000" smtClean="0"/>
              <a:t>Vznik nové, postmoderní mentality – individualismus, flexibilita, mobilita, pluralizace životních stylů, nové vzorce spotřeby, atomizace</a:t>
            </a:r>
          </a:p>
          <a:p>
            <a:pPr eaLnBrk="1" hangingPunct="1"/>
            <a:r>
              <a:rPr lang="cs-CZ" altLang="cs-CZ" sz="2000" smtClean="0"/>
              <a:t>Rozvoj, šíření a dostupnost vzdělání</a:t>
            </a:r>
          </a:p>
          <a:p>
            <a:pPr eaLnBrk="1" hangingPunct="1"/>
            <a:r>
              <a:rPr lang="cs-CZ" altLang="cs-CZ" sz="2000" smtClean="0"/>
              <a:t>Globalizace</a:t>
            </a:r>
          </a:p>
          <a:p>
            <a:pPr eaLnBrk="1" hangingPunct="1"/>
            <a:r>
              <a:rPr lang="cs-CZ" altLang="cs-CZ" sz="2000" smtClean="0"/>
              <a:t>Stárnutí společnosti, migrační tlaky a otázky soužití různých kultur</a:t>
            </a:r>
          </a:p>
          <a:p>
            <a:pPr eaLnBrk="1" hangingPunct="1"/>
            <a:r>
              <a:rPr lang="cs-CZ" altLang="cs-CZ" sz="2000" smtClean="0"/>
              <a:t>Nové typy ohrožení</a:t>
            </a:r>
          </a:p>
          <a:p>
            <a:pPr eaLnBrk="1" hangingPunct="1"/>
            <a:r>
              <a:rPr lang="cs-CZ" altLang="cs-CZ" sz="2000" smtClean="0"/>
              <a:t>Ztráta víry v pokrok, v technologie a vědu</a:t>
            </a:r>
          </a:p>
          <a:p>
            <a:pPr eaLnBrk="1" hangingPunct="1"/>
            <a:r>
              <a:rPr lang="cs-CZ" altLang="cs-CZ" sz="2000" smtClean="0"/>
              <a:t>Hodnotový obrat – ekologie a kvalita obecně, práva menšin, politická participace</a:t>
            </a:r>
          </a:p>
        </p:txBody>
      </p:sp>
    </p:spTree>
    <p:extLst>
      <p:ext uri="{BB962C8B-B14F-4D97-AF65-F5344CB8AC3E}">
        <p14:creationId xmlns:p14="http://schemas.microsoft.com/office/powerpoint/2010/main" val="20676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mtClean="0"/>
              <a:t>Nová éra ve vývoji společnosti</a:t>
            </a:r>
            <a:br>
              <a:rPr lang="cs-CZ" altLang="cs-CZ" smtClean="0"/>
            </a:br>
            <a:r>
              <a:rPr lang="cs-CZ" altLang="cs-CZ" smtClean="0"/>
              <a:t>(od 70. let minulého století)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4038600" cy="4683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Informační společnost, společnost znalostí,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Postindustriální společnost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Postmaterialistická společnost (kulturní obrat)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Konzumní společnost, mediální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Pozdně moderní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Postmoderní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Riziková společnost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Společnost zážitků</a:t>
            </a:r>
          </a:p>
        </p:txBody>
      </p:sp>
      <p:pic>
        <p:nvPicPr>
          <p:cNvPr id="4100" name="Zástupný symbol pro obsah 4" descr="lifestyle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1504" y="2183225"/>
            <a:ext cx="3966919" cy="2685935"/>
          </a:xfrm>
        </p:spPr>
      </p:pic>
    </p:spTree>
    <p:extLst>
      <p:ext uri="{BB962C8B-B14F-4D97-AF65-F5344CB8AC3E}">
        <p14:creationId xmlns:p14="http://schemas.microsoft.com/office/powerpoint/2010/main" val="298621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500" smtClean="0"/>
              <a:t>Ulrich Beck: Riziková společnost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smtClean="0"/>
              <a:t>industriální společnost zaniká díky vedlejším účinkům, které vyvolává – svým vlastním fungováním (nezamýšlené důsledky záměrného jednání)</a:t>
            </a:r>
          </a:p>
          <a:p>
            <a:pPr>
              <a:lnSpc>
                <a:spcPct val="80000"/>
              </a:lnSpc>
            </a:pPr>
            <a:r>
              <a:rPr lang="cs-CZ" altLang="cs-CZ" sz="2000" smtClean="0"/>
              <a:t>produkce bohatství je doprovázena produkcí rizik,  a konflikty ohledně distribuce rizik</a:t>
            </a:r>
          </a:p>
          <a:p>
            <a:pPr>
              <a:lnSpc>
                <a:spcPct val="80000"/>
              </a:lnSpc>
            </a:pPr>
            <a:r>
              <a:rPr lang="cs-CZ" altLang="cs-CZ" sz="2000" smtClean="0"/>
              <a:t>Nová povaha rizik – jsou běžně a rutinně produkována, globální rozměr a moderní příčiny, vyvolávají nevratná poškození, jsou neviditelná, nepředvídatelná a otevřena procesu sociálního definování a také big business, bumerangový efekt, nejde kauzálně stanovit příčinu, namísto toho jsou rizika kvantifikována (určování mezních hodnot)</a:t>
            </a:r>
          </a:p>
          <a:p>
            <a:pPr>
              <a:lnSpc>
                <a:spcPct val="80000"/>
              </a:lnSpc>
            </a:pPr>
            <a:r>
              <a:rPr lang="cs-CZ" altLang="cs-CZ" sz="2000" i="1" smtClean="0"/>
              <a:t>vynucená individualizace - </a:t>
            </a:r>
            <a:r>
              <a:rPr lang="cs-CZ" altLang="cs-CZ" sz="2000" smtClean="0"/>
              <a:t>individualismus je to, co člověku zbývá, když byl vyvázán z přediva sociálních opor, neznamená však nezávislost, naopak, člověk se ve všech dimenzích svého života dostal do naprosté závislosti na mechanismu trhu a musí čelit rizikům sám</a:t>
            </a:r>
          </a:p>
        </p:txBody>
      </p:sp>
    </p:spTree>
    <p:extLst>
      <p:ext uri="{BB962C8B-B14F-4D97-AF65-F5344CB8AC3E}">
        <p14:creationId xmlns:p14="http://schemas.microsoft.com/office/powerpoint/2010/main" val="164668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500" smtClean="0"/>
              <a:t/>
            </a:r>
            <a:br>
              <a:rPr lang="cs-CZ" altLang="cs-CZ" sz="3500" smtClean="0"/>
            </a:br>
            <a:r>
              <a:rPr lang="cs-CZ" altLang="cs-CZ" sz="2800" smtClean="0"/>
              <a:t>Gerhard Schulze: Společnost zážitků</a:t>
            </a:r>
            <a:r>
              <a:rPr lang="cs-CZ" altLang="cs-CZ" sz="2400" smtClean="0"/>
              <a:t> </a:t>
            </a:r>
            <a:br>
              <a:rPr lang="cs-CZ" altLang="cs-CZ" sz="2400" smtClean="0"/>
            </a:br>
            <a:endParaRPr lang="cs-CZ" altLang="cs-CZ" sz="2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4116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400" smtClean="0"/>
              <a:t>Sociální neukotvenost dnešního člověka (z hlediska lokality, rodiny atd.)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Naplňování vlastní identity zážitky: „Užij si svůj život“, protahování mladého životního stylu až do pokročilé čtyřicítky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Dorian Gray: </a:t>
            </a:r>
            <a:r>
              <a:rPr lang="cs-CZ" altLang="cs-CZ" sz="1400" i="1" smtClean="0"/>
              <a:t>Žijte! Žijte ten báječný život, který v sobě máte! Hleďte, ať o nic nepřijdete. Neustále vyhledávejte nové vzruchy. Svět patří vám – na nějaký čas</a:t>
            </a:r>
            <a:r>
              <a:rPr lang="cs-CZ" altLang="cs-CZ" sz="1400" smtClean="0"/>
              <a:t>…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Sběr zážitků jako záležitost všech společenských vrstev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Zážitky jako nové a prosperující průmyslové odvětví (nelze je změnit v trvalý stav)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Užitek věcí vyměněn za prožitek</a:t>
            </a:r>
          </a:p>
          <a:p>
            <a:pPr>
              <a:lnSpc>
                <a:spcPct val="80000"/>
              </a:lnSpc>
            </a:pPr>
            <a:r>
              <a:rPr lang="cs-CZ" altLang="cs-CZ" sz="1400" smtClean="0"/>
              <a:t>Moderní společnost se svými obrovskými aparáty průmyslové výroby byla ráznou odpovědí na pradávný strach lidstva ze zoufalé bídy a nedostatku. V okamžiku, kdy obyčejného zboží začal být alespoň v některých zemích dostatek pro všechny, nastoupil místo strachu z nedostatku strach nový, strach, který dříve znali jen privilegovaní – strach z ubíjející nudy</a:t>
            </a:r>
          </a:p>
        </p:txBody>
      </p:sp>
      <p:pic>
        <p:nvPicPr>
          <p:cNvPr id="6148" name="Picture 5" descr="Dorian Gray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04863"/>
            <a:ext cx="2596042" cy="3454809"/>
          </a:xfrm>
        </p:spPr>
      </p:pic>
    </p:spTree>
    <p:extLst>
      <p:ext uri="{BB962C8B-B14F-4D97-AF65-F5344CB8AC3E}">
        <p14:creationId xmlns:p14="http://schemas.microsoft.com/office/powerpoint/2010/main" val="9714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dirty="0" smtClean="0"/>
              <a:t>Co je to sociologie a co o ní víme?</a:t>
            </a:r>
            <a:endParaRPr lang="cs-CZ" alt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 smtClean="0"/>
              <a:t>Jaké obory jsou jí příbuzné?</a:t>
            </a:r>
          </a:p>
          <a:p>
            <a:pPr eaLnBrk="1" hangingPunct="1"/>
            <a:r>
              <a:rPr lang="cs-CZ" altLang="cs-CZ" sz="4000" dirty="0" smtClean="0"/>
              <a:t>Má </a:t>
            </a:r>
            <a:r>
              <a:rPr lang="cs-CZ" altLang="cs-CZ" sz="4000" dirty="0" smtClean="0"/>
              <a:t>vlastní objekt zájmu?</a:t>
            </a:r>
          </a:p>
          <a:p>
            <a:pPr eaLnBrk="1" hangingPunct="1"/>
            <a:r>
              <a:rPr lang="cs-CZ" altLang="cs-CZ" sz="4000" dirty="0" smtClean="0"/>
              <a:t>Má vlastní metodu poznání?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51890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828836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dirty="0"/>
              <a:t>Společnost = souhrn individuí jednajících s ohledem na jednání druhých a to v určitém historickém, prostorovém, kulturním a sociálním kontextu</a:t>
            </a:r>
          </a:p>
        </p:txBody>
      </p:sp>
    </p:spTree>
    <p:extLst>
      <p:ext uri="{BB962C8B-B14F-4D97-AF65-F5344CB8AC3E}">
        <p14:creationId xmlns:p14="http://schemas.microsoft.com/office/powerpoint/2010/main" val="395459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mtClean="0"/>
              <a:t>Co je pro sociologii specifické?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Sociologie jako věda o lidském jednání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Sociologická imaginace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Umění nedůvěry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Sociologie </a:t>
            </a:r>
            <a:r>
              <a:rPr lang="cs-CZ" altLang="cs-CZ" sz="2400" dirty="0" smtClean="0"/>
              <a:t>jako věda </a:t>
            </a:r>
            <a:r>
              <a:rPr lang="cs-CZ" altLang="cs-CZ" sz="2400" dirty="0" err="1" smtClean="0"/>
              <a:t>multiparadigmatická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Vztah sociologie a zdravého </a:t>
            </a:r>
            <a:r>
              <a:rPr lang="cs-CZ" altLang="cs-CZ" sz="2400" dirty="0" smtClean="0"/>
              <a:t>rozumu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7564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jako člen sítě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750402"/>
              </p:ext>
            </p:extLst>
          </p:nvPr>
        </p:nvGraphicFramePr>
        <p:xfrm>
          <a:off x="128587" y="1700808"/>
          <a:ext cx="8115821" cy="3454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427984" y="5877272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Český statistický úřad, Pohyb </a:t>
            </a:r>
            <a:r>
              <a:rPr lang="cs-CZ" sz="1400" i="1" dirty="0"/>
              <a:t>obyvatelstva v Českých zemích*) 1785–2013, absolutní údaje</a:t>
            </a:r>
          </a:p>
        </p:txBody>
      </p:sp>
    </p:spTree>
    <p:extLst>
      <p:ext uri="{BB962C8B-B14F-4D97-AF65-F5344CB8AC3E}">
        <p14:creationId xmlns:p14="http://schemas.microsoft.com/office/powerpoint/2010/main" val="319230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3500" smtClean="0"/>
              <a:t>Sociologie jako „umění nedůvěry“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i="1" smtClean="0"/>
              <a:t>„Klást sociologické otázky pak předpokládá, že se člověk chce dívat o něco dál, za běžně přijímané či oficiálně vymezené cíle lidského jednání. Předpokládá to, aby si byl do jisté míry vědom toho, že lidské záležitosti mají různé významové roviny, z nichž některé jsou skryty vědomí každodenního života.“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6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(Petr Berger, Pozvání do sociologie, str. 34)</a:t>
            </a:r>
          </a:p>
        </p:txBody>
      </p:sp>
    </p:spTree>
    <p:extLst>
      <p:ext uri="{BB962C8B-B14F-4D97-AF65-F5344CB8AC3E}">
        <p14:creationId xmlns:p14="http://schemas.microsoft.com/office/powerpoint/2010/main" val="7939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altLang="cs-CZ" smtClean="0"/>
              <a:t>Sociologická imaginace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i="1" smtClean="0"/>
              <a:t>„… Umožňuje pochopit širší historickou scénu v jejím významu pro vnitřní život a pro vnější životní dráhu různých jednotlivců.“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i="1" smtClean="0"/>
              <a:t>„… pomáhá pochopit historii a biografii a její vzájemný vztah ve společnosti. To je její úkol a příslib.“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/>
              <a:t>Ch. W. Mills, Sociologická imaginace, str. 9</a:t>
            </a:r>
          </a:p>
        </p:txBody>
      </p:sp>
    </p:spTree>
    <p:extLst>
      <p:ext uri="{BB962C8B-B14F-4D97-AF65-F5344CB8AC3E}">
        <p14:creationId xmlns:p14="http://schemas.microsoft.com/office/powerpoint/2010/main" val="405239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z="3500" smtClean="0"/>
              <a:t>Historické a společenské souvislosti vzniku sociologie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72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První pol. 19. stol. (prům. revoluce, Velká francouzská revoluce)</a:t>
            </a:r>
          </a:p>
          <a:p>
            <a:pPr eaLnBrk="1" hangingPunct="1"/>
            <a:r>
              <a:rPr lang="cs-CZ" altLang="cs-CZ" smtClean="0"/>
              <a:t>Přechod společnosti od tradiční k moderní (prům. revoluce)</a:t>
            </a:r>
          </a:p>
          <a:p>
            <a:pPr eaLnBrk="1" hangingPunct="1"/>
            <a:r>
              <a:rPr lang="cs-CZ" altLang="cs-CZ" smtClean="0"/>
              <a:t>Zhroucení kontrolních mechanismů, mocenské legitimity a způsobu výkladu světa</a:t>
            </a:r>
          </a:p>
          <a:p>
            <a:pPr eaLnBrk="1" hangingPunct="1"/>
            <a:r>
              <a:rPr lang="cs-CZ" altLang="cs-CZ" smtClean="0"/>
              <a:t>Snaha definovat kontrolní mechanismy nové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93456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cs-CZ" altLang="cs-CZ" smtClean="0"/>
              <a:t>Co se tehdy stalo?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295400"/>
            <a:ext cx="40386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Industrializace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Sekularizace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Urbanizace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Racionalizace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Proměňuje se legitimita moci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Vznik centralizovaných národních států a jejich byrokracie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Vyvíjí se komplexní tržní systém (práce a půda se mění ve zboží, vliv peněz)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Soukromá a veřejná sféra se oddělují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Důraz na získaný status, nikoli na status připsaný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Vzniká „moderní člověk“</a:t>
            </a:r>
          </a:p>
        </p:txBody>
      </p:sp>
      <p:pic>
        <p:nvPicPr>
          <p:cNvPr id="21508" name="Zástupný symbol pro obsah 4" descr="prům revoluce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543143"/>
            <a:ext cx="3657600" cy="2576576"/>
          </a:xfrm>
        </p:spPr>
      </p:pic>
    </p:spTree>
    <p:extLst>
      <p:ext uri="{BB962C8B-B14F-4D97-AF65-F5344CB8AC3E}">
        <p14:creationId xmlns:p14="http://schemas.microsoft.com/office/powerpoint/2010/main" val="8854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</TotalTime>
  <Words>1129</Words>
  <Application>Microsoft Office PowerPoint</Application>
  <PresentationFormat>Předvádění na obrazovce (4:3)</PresentationFormat>
  <Paragraphs>122</Paragraphs>
  <Slides>18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Wingdings</vt:lpstr>
      <vt:lpstr>Sousedství</vt:lpstr>
      <vt:lpstr>Sociologie pro speciální pedagogy Úvod</vt:lpstr>
      <vt:lpstr>Co je to sociologie a co o ní víme?</vt:lpstr>
      <vt:lpstr>Prezentace aplikace PowerPoint</vt:lpstr>
      <vt:lpstr>Co je pro sociologii specifické?</vt:lpstr>
      <vt:lpstr>Člověk jako člen sítě</vt:lpstr>
      <vt:lpstr>Sociologie jako „umění nedůvěry“ </vt:lpstr>
      <vt:lpstr>Sociologická imaginace</vt:lpstr>
      <vt:lpstr>Historické a společenské souvislosti vzniku sociologie</vt:lpstr>
      <vt:lpstr>Co se tehdy stalo?</vt:lpstr>
      <vt:lpstr>Otcové zakladatelé</vt:lpstr>
      <vt:lpstr>Émile Durkheim (1858 – 1917)</vt:lpstr>
      <vt:lpstr>Max Weber (1864 – 1920)</vt:lpstr>
      <vt:lpstr>Georg Simmel (1858 – 1918)</vt:lpstr>
      <vt:lpstr>Karel Marx (1818 – 1883)</vt:lpstr>
      <vt:lpstr>Od moderní k nové společnosti</vt:lpstr>
      <vt:lpstr>Nová éra ve vývoji společnosti (od 70. let minulého století)</vt:lpstr>
      <vt:lpstr>Ulrich Beck: Riziková společnost</vt:lpstr>
      <vt:lpstr> Gerhard Schulze: Společnost zážitků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pro speciální pedagogy Úvod</dc:title>
  <dc:creator>Lenka Slepičková</dc:creator>
  <cp:lastModifiedBy>Slepickova</cp:lastModifiedBy>
  <cp:revision>4</cp:revision>
  <dcterms:created xsi:type="dcterms:W3CDTF">2014-09-24T10:26:45Z</dcterms:created>
  <dcterms:modified xsi:type="dcterms:W3CDTF">2015-11-06T10:34:07Z</dcterms:modified>
</cp:coreProperties>
</file>