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59" r:id="rId6"/>
    <p:sldId id="289" r:id="rId7"/>
    <p:sldId id="261" r:id="rId8"/>
    <p:sldId id="262" r:id="rId9"/>
    <p:sldId id="263" r:id="rId10"/>
    <p:sldId id="265" r:id="rId11"/>
    <p:sldId id="283" r:id="rId12"/>
    <p:sldId id="291" r:id="rId13"/>
    <p:sldId id="260" r:id="rId14"/>
    <p:sldId id="296" r:id="rId15"/>
    <p:sldId id="266" r:id="rId16"/>
    <p:sldId id="302" r:id="rId17"/>
    <p:sldId id="267" r:id="rId18"/>
    <p:sldId id="269" r:id="rId19"/>
    <p:sldId id="270" r:id="rId20"/>
    <p:sldId id="304" r:id="rId21"/>
    <p:sldId id="295" r:id="rId22"/>
    <p:sldId id="294" r:id="rId23"/>
    <p:sldId id="272" r:id="rId24"/>
    <p:sldId id="305" r:id="rId25"/>
    <p:sldId id="273" r:id="rId26"/>
    <p:sldId id="306" r:id="rId27"/>
    <p:sldId id="274" r:id="rId28"/>
    <p:sldId id="275" r:id="rId29"/>
    <p:sldId id="276" r:id="rId30"/>
    <p:sldId id="277" r:id="rId31"/>
    <p:sldId id="308" r:id="rId32"/>
    <p:sldId id="309" r:id="rId33"/>
    <p:sldId id="278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B5FBDCE-68C8-4024-9207-F27E31A727C8}" type="datetimeFigureOut">
              <a:rPr lang="cs-CZ" smtClean="0"/>
              <a:t>30. 11. 2015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7F02024-761F-4F59-8A0D-BF4E0E6278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Vývoj a rozvoj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Dílčí – podpůrné – složky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30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Tříleté dítě – kresba, GM apod.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Pojmenování čáranice</a:t>
            </a:r>
          </a:p>
          <a:p>
            <a:r>
              <a:rPr lang="cs-CZ" sz="2800" dirty="0" smtClean="0"/>
              <a:t>Hlavonožec</a:t>
            </a:r>
          </a:p>
          <a:p>
            <a:r>
              <a:rPr lang="cs-CZ" sz="2800" dirty="0" smtClean="0"/>
              <a:t>Čára svislá, vodorovná, kruh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9498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Rozvoj – motorika, GM a kresba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Stavebnice, kostky, puzzle</a:t>
            </a:r>
          </a:p>
          <a:p>
            <a:r>
              <a:rPr lang="cs-CZ" sz="2800" dirty="0" smtClean="0"/>
              <a:t>Rukodělné činnosti</a:t>
            </a:r>
          </a:p>
          <a:p>
            <a:r>
              <a:rPr lang="cs-CZ" sz="2800" dirty="0" smtClean="0"/>
              <a:t>Malování</a:t>
            </a:r>
          </a:p>
          <a:p>
            <a:r>
              <a:rPr lang="cs-CZ" sz="2800" dirty="0" smtClean="0"/>
              <a:t>Stříhání</a:t>
            </a:r>
          </a:p>
          <a:p>
            <a:r>
              <a:rPr lang="cs-CZ" sz="2800" dirty="0" smtClean="0"/>
              <a:t>Hmatové vnímání </a:t>
            </a:r>
          </a:p>
          <a:p>
            <a:r>
              <a:rPr lang="cs-CZ" sz="2800" dirty="0" smtClean="0"/>
              <a:t>Každodenní činnosti</a:t>
            </a:r>
          </a:p>
          <a:p>
            <a:r>
              <a:rPr lang="cs-CZ" sz="2800" dirty="0" smtClean="0"/>
              <a:t>Sebeobsluha a hygiena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50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016224"/>
          </a:xfrm>
        </p:spPr>
        <p:txBody>
          <a:bodyPr/>
          <a:lstStyle/>
          <a:p>
            <a:r>
              <a:rPr lang="cs-CZ" dirty="0" smtClean="0"/>
              <a:t>Čtyřleté dítě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68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Čtyřleté dítě – zraková percepce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Pojmenování základních barev</a:t>
            </a:r>
          </a:p>
          <a:p>
            <a:r>
              <a:rPr lang="cs-CZ" sz="2800" dirty="0" smtClean="0"/>
              <a:t>Vyhledání známého objektu na pozadí</a:t>
            </a:r>
          </a:p>
          <a:p>
            <a:r>
              <a:rPr lang="cs-CZ" sz="2800" dirty="0" smtClean="0"/>
              <a:t>Odlišení 2 překrývajících se obrázků</a:t>
            </a:r>
          </a:p>
          <a:p>
            <a:r>
              <a:rPr lang="cs-CZ" sz="2800" dirty="0" smtClean="0"/>
              <a:t>Odlišení jiného obrázku v řadě</a:t>
            </a:r>
          </a:p>
          <a:p>
            <a:r>
              <a:rPr lang="cs-CZ" sz="2800" dirty="0" smtClean="0"/>
              <a:t>Odlišení obrázku v řadě – horizontální </a:t>
            </a:r>
          </a:p>
          <a:p>
            <a:r>
              <a:rPr lang="cs-CZ" sz="2800" dirty="0" smtClean="0"/>
              <a:t>Skládání obrázků ze 2 a více částí – postupně</a:t>
            </a:r>
          </a:p>
          <a:p>
            <a:r>
              <a:rPr lang="cs-CZ" sz="2800" dirty="0" smtClean="0"/>
              <a:t>Zapamatování 3 předmětů/3 obrázků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712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zrakové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Složitější obrázkový materiál – vyhledávání</a:t>
            </a:r>
          </a:p>
          <a:p>
            <a:r>
              <a:rPr lang="cs-CZ" dirty="0" smtClean="0"/>
              <a:t>Částečně ukryté obrázky</a:t>
            </a:r>
          </a:p>
          <a:p>
            <a:r>
              <a:rPr lang="cs-CZ" dirty="0" smtClean="0"/>
              <a:t>Pracovní listy – 2 známé překrývající se objekty</a:t>
            </a:r>
          </a:p>
          <a:p>
            <a:r>
              <a:rPr lang="cs-CZ" dirty="0" smtClean="0"/>
              <a:t>Stavebnice a </a:t>
            </a:r>
            <a:r>
              <a:rPr lang="cs-CZ" dirty="0" err="1" smtClean="0"/>
              <a:t>vkládačky</a:t>
            </a:r>
            <a:endParaRPr lang="cs-CZ" dirty="0" smtClean="0"/>
          </a:p>
          <a:p>
            <a:r>
              <a:rPr lang="cs-CZ" dirty="0" smtClean="0"/>
              <a:t>Vyhledávání dvojic</a:t>
            </a:r>
          </a:p>
          <a:p>
            <a:r>
              <a:rPr lang="cs-CZ" dirty="0" smtClean="0"/>
              <a:t>Mozaiky</a:t>
            </a:r>
          </a:p>
          <a:p>
            <a:r>
              <a:rPr lang="cs-CZ" dirty="0" smtClean="0"/>
              <a:t>Puzzle a kostky 8 – 12 ks </a:t>
            </a:r>
          </a:p>
          <a:p>
            <a:r>
              <a:rPr lang="cs-CZ" dirty="0" err="1" smtClean="0"/>
              <a:t>Kimovy</a:t>
            </a:r>
            <a:r>
              <a:rPr lang="cs-CZ" dirty="0" smtClean="0"/>
              <a:t> hry </a:t>
            </a:r>
          </a:p>
          <a:p>
            <a:r>
              <a:rPr lang="cs-CZ" dirty="0" smtClean="0"/>
              <a:t>Povídání o zážitcích</a:t>
            </a:r>
          </a:p>
          <a:p>
            <a:r>
              <a:rPr lang="cs-CZ" dirty="0" smtClean="0"/>
              <a:t>Opakování vzorů – navlékání korálků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91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Čtyřleté dítě – vnímání času a prostoru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Prostorové vztahy – vpředu, vzadu</a:t>
            </a:r>
          </a:p>
          <a:p>
            <a:r>
              <a:rPr lang="cs-CZ" dirty="0" smtClean="0"/>
              <a:t>Za-nad-pod-vedle-mezi</a:t>
            </a:r>
          </a:p>
          <a:p>
            <a:r>
              <a:rPr lang="cs-CZ" dirty="0" smtClean="0"/>
              <a:t>Daleko-blízko</a:t>
            </a:r>
          </a:p>
          <a:p>
            <a:r>
              <a:rPr lang="cs-CZ" dirty="0" smtClean="0"/>
              <a:t>První – poslední</a:t>
            </a:r>
          </a:p>
          <a:p>
            <a:endParaRPr lang="cs-CZ" dirty="0"/>
          </a:p>
          <a:p>
            <a:r>
              <a:rPr lang="cs-CZ" dirty="0" smtClean="0"/>
              <a:t>Přiřazení činností dle sledu – běžný den</a:t>
            </a:r>
          </a:p>
          <a:p>
            <a:r>
              <a:rPr lang="cs-CZ" dirty="0" smtClean="0"/>
              <a:t>Seřadí – dříve/později  </a:t>
            </a:r>
          </a:p>
        </p:txBody>
      </p:sp>
    </p:spTree>
    <p:extLst>
      <p:ext uri="{BB962C8B-B14F-4D97-AF65-F5344CB8AC3E}">
        <p14:creationId xmlns:p14="http://schemas.microsoft.com/office/powerpoint/2010/main" val="384115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času a prostoru - rozvoj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Popis cesty – užití předložkových vazeb a slovních spojení</a:t>
            </a:r>
          </a:p>
          <a:p>
            <a:r>
              <a:rPr lang="cs-CZ" dirty="0" smtClean="0"/>
              <a:t>Rukodělné činnosti </a:t>
            </a:r>
          </a:p>
          <a:p>
            <a:r>
              <a:rPr lang="cs-CZ" dirty="0" smtClean="0"/>
              <a:t>Oblékání a sebeobsluha – pravá ruka…levá bota….</a:t>
            </a:r>
          </a:p>
          <a:p>
            <a:r>
              <a:rPr lang="cs-CZ" dirty="0" smtClean="0"/>
              <a:t>Jednoduchá bludiště </a:t>
            </a:r>
          </a:p>
          <a:p>
            <a:r>
              <a:rPr lang="cs-CZ" dirty="0" smtClean="0"/>
              <a:t>Hra na obchod – fronta </a:t>
            </a:r>
          </a:p>
          <a:p>
            <a:r>
              <a:rPr lang="cs-CZ" dirty="0" smtClean="0"/>
              <a:t>Orientace v činnostech typických pro denní dobu </a:t>
            </a:r>
          </a:p>
          <a:p>
            <a:r>
              <a:rPr lang="cs-CZ" dirty="0" smtClean="0"/>
              <a:t>Pozorování přírody </a:t>
            </a:r>
          </a:p>
          <a:p>
            <a:r>
              <a:rPr lang="cs-CZ" dirty="0" smtClean="0"/>
              <a:t>Pomoc v domácnosti – pojmenování fází činností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041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Čtyřleté dítě – sociální 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Přátelství</a:t>
            </a:r>
          </a:p>
          <a:p>
            <a:r>
              <a:rPr lang="cs-CZ" dirty="0" smtClean="0"/>
              <a:t>Náklonnost a ochranitelské chování</a:t>
            </a:r>
          </a:p>
          <a:p>
            <a:r>
              <a:rPr lang="cs-CZ" dirty="0" smtClean="0"/>
              <a:t>Posilování empatie</a:t>
            </a:r>
          </a:p>
          <a:p>
            <a:r>
              <a:rPr lang="cs-CZ" dirty="0" smtClean="0"/>
              <a:t>Respektování pravidel – zdvořilost</a:t>
            </a:r>
          </a:p>
          <a:p>
            <a:r>
              <a:rPr lang="cs-CZ" dirty="0" smtClean="0"/>
              <a:t>Dohoda s ostatními – spolupráce</a:t>
            </a:r>
          </a:p>
          <a:p>
            <a:r>
              <a:rPr lang="cs-CZ" dirty="0" smtClean="0"/>
              <a:t>Reakce na pokyny autority </a:t>
            </a:r>
          </a:p>
          <a:p>
            <a:r>
              <a:rPr lang="cs-CZ" dirty="0" smtClean="0"/>
              <a:t>Zhodnocení důsledku vlastního chování</a:t>
            </a:r>
          </a:p>
          <a:p>
            <a:r>
              <a:rPr lang="cs-CZ" dirty="0" smtClean="0"/>
              <a:t>Žádost o dovolení </a:t>
            </a:r>
          </a:p>
        </p:txBody>
      </p:sp>
    </p:spTree>
    <p:extLst>
      <p:ext uri="{BB962C8B-B14F-4D97-AF65-F5344CB8AC3E}">
        <p14:creationId xmlns:p14="http://schemas.microsoft.com/office/powerpoint/2010/main" val="228885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Čtyřleté dítě - sebeobsluha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Samostatnost – svlékání a oblékání</a:t>
            </a:r>
          </a:p>
          <a:p>
            <a:r>
              <a:rPr lang="cs-CZ" dirty="0" smtClean="0"/>
              <a:t>Snaha ukládat věci na místo</a:t>
            </a:r>
          </a:p>
          <a:p>
            <a:r>
              <a:rPr lang="cs-CZ" dirty="0" smtClean="0"/>
              <a:t>Suchý zip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Užívání příborového nože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Stolování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26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Čtyřleté dítě – motorika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Chůze po schodech dolů</a:t>
            </a:r>
          </a:p>
          <a:p>
            <a:r>
              <a:rPr lang="cs-CZ" dirty="0" smtClean="0"/>
              <a:t>Chůze po čáře</a:t>
            </a:r>
          </a:p>
          <a:p>
            <a:r>
              <a:rPr lang="cs-CZ" dirty="0" smtClean="0"/>
              <a:t>Stoj na špičkách</a:t>
            </a:r>
          </a:p>
          <a:p>
            <a:r>
              <a:rPr lang="cs-CZ" dirty="0" smtClean="0"/>
              <a:t>Poskoky</a:t>
            </a:r>
          </a:p>
          <a:p>
            <a:r>
              <a:rPr lang="cs-CZ" dirty="0" smtClean="0"/>
              <a:t>Stříhání</a:t>
            </a:r>
          </a:p>
          <a:p>
            <a:r>
              <a:rPr lang="cs-CZ" dirty="0" smtClean="0"/>
              <a:t>Práce prstů</a:t>
            </a:r>
          </a:p>
          <a:p>
            <a:r>
              <a:rPr lang="cs-CZ" dirty="0" smtClean="0"/>
              <a:t>Hmatové vnímání – odlišné předměty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39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Osnova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Zrakové vnímání</a:t>
            </a:r>
          </a:p>
          <a:p>
            <a:r>
              <a:rPr lang="cs-CZ" dirty="0" smtClean="0"/>
              <a:t>Vnímání času a prostoru</a:t>
            </a:r>
          </a:p>
          <a:p>
            <a:r>
              <a:rPr lang="cs-CZ" dirty="0" smtClean="0"/>
              <a:t>Sociální dovednosti</a:t>
            </a:r>
          </a:p>
          <a:p>
            <a:r>
              <a:rPr lang="cs-CZ" dirty="0" smtClean="0"/>
              <a:t>Sebeobsluha</a:t>
            </a:r>
          </a:p>
          <a:p>
            <a:r>
              <a:rPr lang="cs-CZ" dirty="0" smtClean="0"/>
              <a:t>Motorika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3216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Čtyřleté dítě – kresba, GM apod.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Postava – hlava, trup a končetiny</a:t>
            </a:r>
          </a:p>
          <a:p>
            <a:r>
              <a:rPr lang="cs-CZ" dirty="0" smtClean="0"/>
              <a:t>Spirála, vlnovka, šikmá čára </a:t>
            </a:r>
          </a:p>
          <a:p>
            <a:r>
              <a:rPr lang="cs-CZ" dirty="0" smtClean="0"/>
              <a:t>Čára mezi 2 liniemi</a:t>
            </a:r>
          </a:p>
          <a:p>
            <a:r>
              <a:rPr lang="cs-CZ" dirty="0" smtClean="0"/>
              <a:t>Jedna linie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757267" cy="287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motoriky, GM a kresby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Skládání tvarů</a:t>
            </a:r>
          </a:p>
          <a:p>
            <a:r>
              <a:rPr lang="cs-CZ" dirty="0" smtClean="0"/>
              <a:t>Modelování</a:t>
            </a:r>
          </a:p>
          <a:p>
            <a:r>
              <a:rPr lang="cs-CZ" dirty="0" smtClean="0"/>
              <a:t>Uzlování</a:t>
            </a:r>
          </a:p>
          <a:p>
            <a:r>
              <a:rPr lang="cs-CZ" dirty="0" smtClean="0"/>
              <a:t>Malování</a:t>
            </a:r>
          </a:p>
          <a:p>
            <a:r>
              <a:rPr lang="cs-CZ" dirty="0" smtClean="0"/>
              <a:t>Obtiskování</a:t>
            </a:r>
          </a:p>
          <a:p>
            <a:r>
              <a:rPr lang="cs-CZ" dirty="0" smtClean="0"/>
              <a:t>Pomoc v domácnosti</a:t>
            </a:r>
          </a:p>
          <a:p>
            <a:r>
              <a:rPr lang="cs-CZ" dirty="0" smtClean="0"/>
              <a:t>Hra s hračkami  </a:t>
            </a:r>
            <a:endParaRPr lang="cs-CZ" dirty="0"/>
          </a:p>
        </p:txBody>
      </p:sp>
      <p:sp>
        <p:nvSpPr>
          <p:cNvPr id="7" name="Slunce 6"/>
          <p:cNvSpPr/>
          <p:nvPr/>
        </p:nvSpPr>
        <p:spPr>
          <a:xfrm>
            <a:off x="6732240" y="332656"/>
            <a:ext cx="1728192" cy="16561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145817" cy="31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7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Pětileté dítě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7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– zraková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Přiřazení odstínu barev</a:t>
            </a:r>
          </a:p>
          <a:p>
            <a:r>
              <a:rPr lang="cs-CZ" dirty="0" smtClean="0"/>
              <a:t>Sledování linie mezi ostatními liniemi</a:t>
            </a:r>
          </a:p>
          <a:p>
            <a:r>
              <a:rPr lang="cs-CZ" dirty="0" smtClean="0"/>
              <a:t>Odlišnost – detail</a:t>
            </a:r>
          </a:p>
          <a:p>
            <a:r>
              <a:rPr lang="cs-CZ" dirty="0" smtClean="0"/>
              <a:t>Vertikální poloha</a:t>
            </a:r>
          </a:p>
          <a:p>
            <a:r>
              <a:rPr lang="cs-CZ" dirty="0" smtClean="0"/>
              <a:t>Vyhledání 2 shodných obrázků v řadě</a:t>
            </a:r>
          </a:p>
          <a:p>
            <a:r>
              <a:rPr lang="cs-CZ" dirty="0" smtClean="0"/>
              <a:t>Shodné a neshodné dvojice – detail, vertikální poloha </a:t>
            </a:r>
          </a:p>
          <a:p>
            <a:r>
              <a:rPr lang="cs-CZ" dirty="0" smtClean="0"/>
              <a:t>Složení tvaru na/podle předlohy</a:t>
            </a:r>
          </a:p>
          <a:p>
            <a:r>
              <a:rPr lang="cs-CZ" dirty="0" smtClean="0"/>
              <a:t>6/3</a:t>
            </a:r>
          </a:p>
          <a:p>
            <a:r>
              <a:rPr lang="cs-CZ" dirty="0" smtClean="0"/>
              <a:t>Jmenování objektů zleva doprava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62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zrakové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Posilování dříve získaných dovedností</a:t>
            </a:r>
          </a:p>
          <a:p>
            <a:r>
              <a:rPr lang="cs-CZ" dirty="0" smtClean="0"/>
              <a:t>Vyhledávání dvojic a složitějších prvků </a:t>
            </a:r>
          </a:p>
          <a:p>
            <a:r>
              <a:rPr lang="cs-CZ" dirty="0" smtClean="0"/>
              <a:t>Pracovní listy zaměřené na zrakovou analýzu a syntézu</a:t>
            </a:r>
          </a:p>
          <a:p>
            <a:r>
              <a:rPr lang="cs-CZ" dirty="0" smtClean="0"/>
              <a:t>Dokreslování objektů </a:t>
            </a:r>
          </a:p>
          <a:p>
            <a:r>
              <a:rPr lang="cs-CZ" dirty="0" smtClean="0"/>
              <a:t>Překreslování obrazce v síti </a:t>
            </a:r>
          </a:p>
          <a:p>
            <a:r>
              <a:rPr lang="cs-CZ" dirty="0" err="1" smtClean="0"/>
              <a:t>Kimovy</a:t>
            </a:r>
            <a:r>
              <a:rPr lang="cs-CZ" dirty="0" smtClean="0"/>
              <a:t> hry</a:t>
            </a:r>
          </a:p>
          <a:p>
            <a:endParaRPr lang="cs-CZ" dirty="0"/>
          </a:p>
          <a:p>
            <a:r>
              <a:rPr lang="cs-CZ" dirty="0" smtClean="0"/>
              <a:t>Řazení prvků zleva doprava</a:t>
            </a:r>
          </a:p>
          <a:p>
            <a:r>
              <a:rPr lang="cs-CZ" dirty="0" smtClean="0"/>
              <a:t>Pojmenování řady obrázků</a:t>
            </a:r>
          </a:p>
          <a:p>
            <a:r>
              <a:rPr lang="cs-CZ" dirty="0" smtClean="0"/>
              <a:t>Vyhledávání skupin, které začínají daným prvkem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62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– čas a 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Seřazení obrázků dle posloupnosti</a:t>
            </a:r>
          </a:p>
          <a:p>
            <a:r>
              <a:rPr lang="cs-CZ" dirty="0" smtClean="0"/>
              <a:t>Časové pojmy: nejdříve, předtím, nyní, potom</a:t>
            </a:r>
          </a:p>
          <a:p>
            <a:r>
              <a:rPr lang="cs-CZ" dirty="0" smtClean="0"/>
              <a:t>Orientace – dny v týdnu</a:t>
            </a:r>
          </a:p>
          <a:p>
            <a:r>
              <a:rPr lang="cs-CZ" dirty="0" smtClean="0"/>
              <a:t>Spojení typických činností s ročními obdobími</a:t>
            </a:r>
          </a:p>
          <a:p>
            <a:endParaRPr lang="cs-CZ" dirty="0"/>
          </a:p>
          <a:p>
            <a:r>
              <a:rPr lang="cs-CZ" dirty="0" smtClean="0"/>
              <a:t>Hned před/hned za</a:t>
            </a:r>
          </a:p>
          <a:p>
            <a:r>
              <a:rPr lang="cs-CZ" dirty="0" smtClean="0"/>
              <a:t>Uprostřed, prostřední, předposlední</a:t>
            </a:r>
          </a:p>
          <a:p>
            <a:r>
              <a:rPr lang="cs-CZ" dirty="0" smtClean="0"/>
              <a:t>Orientace v okolí</a:t>
            </a:r>
          </a:p>
          <a:p>
            <a:r>
              <a:rPr lang="cs-CZ" dirty="0" smtClean="0"/>
              <a:t>Orientace vpravo/vlevo – na těle, na předmětech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4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orientace v čase a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Plnění instrukcí s předložkovými vazbami</a:t>
            </a:r>
          </a:p>
          <a:p>
            <a:r>
              <a:rPr lang="cs-CZ" dirty="0" smtClean="0"/>
              <a:t>Hledání ukrytého předmětu – navádění </a:t>
            </a:r>
          </a:p>
          <a:p>
            <a:r>
              <a:rPr lang="cs-CZ" dirty="0" smtClean="0"/>
              <a:t>Vyšívání a provlékání šňůrek</a:t>
            </a:r>
          </a:p>
          <a:p>
            <a:r>
              <a:rPr lang="cs-CZ" dirty="0" smtClean="0"/>
              <a:t>Kresebný diktát</a:t>
            </a:r>
          </a:p>
          <a:p>
            <a:endParaRPr lang="cs-CZ" dirty="0"/>
          </a:p>
          <a:p>
            <a:r>
              <a:rPr lang="cs-CZ" dirty="0" smtClean="0"/>
              <a:t>Vyprávění příběhů a pohádek dle obrázků</a:t>
            </a:r>
          </a:p>
          <a:p>
            <a:r>
              <a:rPr lang="cs-CZ" dirty="0" smtClean="0"/>
              <a:t>Ilustrace k jednotlivým fázím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55615"/>
              </p:ext>
            </p:extLst>
          </p:nvPr>
        </p:nvGraphicFramePr>
        <p:xfrm>
          <a:off x="6012159" y="1412776"/>
          <a:ext cx="1584176" cy="100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792088"/>
              </a:tblGrid>
              <a:tr h="500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0753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49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– sociální 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Vědomé užití zdvořilostních vyjádření</a:t>
            </a:r>
          </a:p>
          <a:p>
            <a:r>
              <a:rPr lang="cs-CZ" dirty="0" smtClean="0"/>
              <a:t>Rozvoj smyslu pro morálku</a:t>
            </a:r>
          </a:p>
          <a:p>
            <a:r>
              <a:rPr lang="cs-CZ" dirty="0" smtClean="0"/>
              <a:t>Odmítání nežádoucího chování</a:t>
            </a:r>
          </a:p>
          <a:p>
            <a:r>
              <a:rPr lang="cs-CZ" dirty="0" smtClean="0"/>
              <a:t>Základní pravidla orientace na ulici</a:t>
            </a:r>
          </a:p>
          <a:p>
            <a:r>
              <a:rPr lang="cs-CZ" dirty="0" smtClean="0"/>
              <a:t>Samostatnost</a:t>
            </a:r>
          </a:p>
          <a:p>
            <a:r>
              <a:rPr lang="cs-CZ" dirty="0" smtClean="0"/>
              <a:t>Hra x úkol</a:t>
            </a:r>
          </a:p>
          <a:p>
            <a:r>
              <a:rPr lang="cs-CZ" dirty="0" smtClean="0"/>
              <a:t>Překonávání překážek</a:t>
            </a:r>
          </a:p>
          <a:p>
            <a:r>
              <a:rPr lang="cs-CZ" dirty="0" smtClean="0"/>
              <a:t>Pořádek ve věcech</a:t>
            </a:r>
          </a:p>
          <a:p>
            <a:r>
              <a:rPr lang="cs-CZ" dirty="0" smtClean="0"/>
              <a:t>Zapojení do her – řízených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509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- sebeobsluha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Samostatnost v hygieně</a:t>
            </a:r>
          </a:p>
          <a:p>
            <a:r>
              <a:rPr lang="cs-CZ" dirty="0" smtClean="0"/>
              <a:t>Potřeba umývání rukou</a:t>
            </a:r>
          </a:p>
          <a:p>
            <a:r>
              <a:rPr lang="cs-CZ" dirty="0" smtClean="0"/>
              <a:t>Samostatně se oblékne</a:t>
            </a:r>
          </a:p>
          <a:p>
            <a:r>
              <a:rPr lang="cs-CZ" dirty="0" smtClean="0"/>
              <a:t>Zapínání a rozepínání knoflíků</a:t>
            </a:r>
          </a:p>
          <a:p>
            <a:r>
              <a:rPr lang="cs-CZ" dirty="0" smtClean="0"/>
              <a:t>Skládání a ukládání věcí</a:t>
            </a:r>
          </a:p>
          <a:p>
            <a:r>
              <a:rPr lang="cs-CZ" dirty="0" smtClean="0"/>
              <a:t>Přední a zadní část oblečení</a:t>
            </a:r>
          </a:p>
          <a:p>
            <a:r>
              <a:rPr lang="cs-CZ" dirty="0" smtClean="0"/>
              <a:t>Pozná své vlastní oblečení</a:t>
            </a:r>
          </a:p>
          <a:p>
            <a:r>
              <a:rPr lang="cs-CZ" dirty="0" smtClean="0"/>
              <a:t>Zip, tkaničky….</a:t>
            </a:r>
          </a:p>
          <a:p>
            <a:r>
              <a:rPr lang="cs-CZ" dirty="0" smtClean="0"/>
              <a:t>Stolování </a:t>
            </a:r>
          </a:p>
        </p:txBody>
      </p:sp>
    </p:spTree>
    <p:extLst>
      <p:ext uri="{BB962C8B-B14F-4D97-AF65-F5344CB8AC3E}">
        <p14:creationId xmlns:p14="http://schemas.microsoft.com/office/powerpoint/2010/main" val="177434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- motorika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Kladina</a:t>
            </a:r>
          </a:p>
          <a:p>
            <a:r>
              <a:rPr lang="cs-CZ" dirty="0" smtClean="0"/>
              <a:t>Cvičení dle Bota</a:t>
            </a:r>
          </a:p>
          <a:p>
            <a:r>
              <a:rPr lang="cs-CZ" dirty="0" smtClean="0"/>
              <a:t>Pozná hmatem geometrické tvary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5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Tříleté dítě – zrakové vnímání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Přiřazení základních barev</a:t>
            </a:r>
          </a:p>
          <a:p>
            <a:r>
              <a:rPr lang="cs-CZ" sz="3200" dirty="0" smtClean="0"/>
              <a:t>Pasivní určování barev</a:t>
            </a:r>
          </a:p>
          <a:p>
            <a:r>
              <a:rPr lang="cs-CZ" sz="3200" dirty="0" smtClean="0"/>
              <a:t>Pasivní určování předmětů na obrázku</a:t>
            </a:r>
          </a:p>
          <a:p>
            <a:r>
              <a:rPr lang="cs-CZ" sz="3200" dirty="0" smtClean="0"/>
              <a:t>Diferenciace obrázku v řadě</a:t>
            </a:r>
          </a:p>
          <a:p>
            <a:r>
              <a:rPr lang="cs-CZ" sz="3200" dirty="0" smtClean="0"/>
              <a:t>Diferenciace obrázku dle velikosti</a:t>
            </a:r>
          </a:p>
          <a:p>
            <a:r>
              <a:rPr lang="cs-CZ" sz="3200" dirty="0" smtClean="0"/>
              <a:t>Skládání obrázků ze 2 částí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6075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Pětileté dítě – kresba, GM apod.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Detaily v kresbě postavy</a:t>
            </a:r>
          </a:p>
          <a:p>
            <a:r>
              <a:rPr lang="cs-CZ" dirty="0" smtClean="0"/>
              <a:t>Horní a dolní smyčka, „pila“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528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motoriky, GM apod.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Systematická </a:t>
            </a:r>
            <a:r>
              <a:rPr lang="cs-CZ" dirty="0" err="1" smtClean="0"/>
              <a:t>grafomotorická</a:t>
            </a:r>
            <a:r>
              <a:rPr lang="cs-CZ" dirty="0" smtClean="0"/>
              <a:t> příprava </a:t>
            </a:r>
          </a:p>
          <a:p>
            <a:r>
              <a:rPr lang="cs-CZ" dirty="0" smtClean="0"/>
              <a:t>Společenské hry – karty, mikádo</a:t>
            </a:r>
          </a:p>
          <a:p>
            <a:r>
              <a:rPr lang="cs-CZ" dirty="0" smtClean="0"/>
              <a:t>Házení na cíl</a:t>
            </a:r>
          </a:p>
          <a:p>
            <a:r>
              <a:rPr lang="cs-CZ" dirty="0" smtClean="0"/>
              <a:t>Rukodělné činnosti – přišívání knoflíku, řetězy…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28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Šestileté dítě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706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Šestileté dítě – zraková percepce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Pojmenování odstínu barev</a:t>
            </a:r>
          </a:p>
          <a:p>
            <a:r>
              <a:rPr lang="cs-CZ" dirty="0" smtClean="0"/>
              <a:t>Vyhledání tvaru na pozadí</a:t>
            </a:r>
          </a:p>
          <a:p>
            <a:r>
              <a:rPr lang="cs-CZ" dirty="0" smtClean="0"/>
              <a:t>Doplnění chybějící části v obrázku</a:t>
            </a:r>
          </a:p>
          <a:p>
            <a:r>
              <a:rPr lang="cs-CZ" dirty="0" smtClean="0"/>
              <a:t>Pozná viděné obrázky</a:t>
            </a:r>
          </a:p>
          <a:p>
            <a:r>
              <a:rPr lang="cs-CZ" dirty="0" smtClean="0"/>
              <a:t>Umístí obrázky na místo</a:t>
            </a:r>
          </a:p>
          <a:p>
            <a:r>
              <a:rPr lang="cs-CZ" dirty="0" smtClean="0"/>
              <a:t>Vyhledání prvního objektu zleva-doprava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757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Šestileté dítě – čas a 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2 kritéria – vpravo nahoře</a:t>
            </a:r>
          </a:p>
          <a:p>
            <a:r>
              <a:rPr lang="cs-CZ" dirty="0" smtClean="0"/>
              <a:t>Vpravo/vlevo na druhé osobě (7, 5 – 8)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Včera – dnes – zítra</a:t>
            </a:r>
          </a:p>
          <a:p>
            <a:r>
              <a:rPr lang="cs-CZ" dirty="0" smtClean="0"/>
              <a:t>Předevčírem – pozítří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66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Šestileté dítě - sebeobsluha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Obracení oblečení – rub-líc</a:t>
            </a:r>
          </a:p>
          <a:p>
            <a:r>
              <a:rPr lang="cs-CZ" dirty="0" smtClean="0"/>
              <a:t>Pojmenování druhů a částí oblečení</a:t>
            </a:r>
          </a:p>
          <a:p>
            <a:r>
              <a:rPr lang="cs-CZ" dirty="0" smtClean="0"/>
              <a:t>Volba oblečení a obuvi dle příležitosti a počasí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Příbor</a:t>
            </a:r>
          </a:p>
          <a:p>
            <a:r>
              <a:rPr lang="cs-CZ" dirty="0" smtClean="0"/>
              <a:t>Mazání chleba, nalévání polévky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037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Šestileté dítě – motorika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Přeskok překážky</a:t>
            </a:r>
          </a:p>
          <a:p>
            <a:r>
              <a:rPr lang="cs-CZ" dirty="0" smtClean="0"/>
              <a:t>Horní a dolní oblouk (s vratným prvkem)</a:t>
            </a:r>
          </a:p>
          <a:p>
            <a:r>
              <a:rPr lang="cs-CZ" dirty="0" smtClean="0"/>
              <a:t>Překreslení obrázku </a:t>
            </a:r>
            <a:r>
              <a:rPr lang="cs-CZ" smtClean="0"/>
              <a:t>dle předlohy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35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Rozvoj zrakového vnímání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Obrázkové knížky – vyhledávání, pojmenování</a:t>
            </a:r>
          </a:p>
          <a:p>
            <a:r>
              <a:rPr lang="cs-CZ" dirty="0" smtClean="0"/>
              <a:t>Výběr shodných dílků stavebnice, korálků…</a:t>
            </a:r>
          </a:p>
          <a:p>
            <a:r>
              <a:rPr lang="cs-CZ" dirty="0" smtClean="0"/>
              <a:t>Vkládání </a:t>
            </a:r>
          </a:p>
          <a:p>
            <a:r>
              <a:rPr lang="cs-CZ" dirty="0" smtClean="0"/>
              <a:t>Pexeso – 3-4 dvojice</a:t>
            </a:r>
          </a:p>
          <a:p>
            <a:r>
              <a:rPr lang="cs-CZ" dirty="0" smtClean="0"/>
              <a:t>Loto </a:t>
            </a:r>
          </a:p>
          <a:p>
            <a:r>
              <a:rPr lang="cs-CZ" dirty="0" smtClean="0"/>
              <a:t>Skládanky a puzzle</a:t>
            </a:r>
          </a:p>
          <a:p>
            <a:r>
              <a:rPr lang="cs-CZ" dirty="0" smtClean="0"/>
              <a:t>Kostky – 4-6</a:t>
            </a:r>
          </a:p>
          <a:p>
            <a:r>
              <a:rPr lang="cs-CZ" dirty="0" smtClean="0"/>
              <a:t>Povídání „co jsme viděli“</a:t>
            </a:r>
          </a:p>
          <a:p>
            <a:r>
              <a:rPr lang="cs-CZ" dirty="0" smtClean="0"/>
              <a:t>Předměty „co potřebujeme“</a:t>
            </a:r>
          </a:p>
          <a:p>
            <a:r>
              <a:rPr lang="cs-CZ" dirty="0" smtClean="0"/>
              <a:t>Trénink očních pohybů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0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Tříleté dítě – vnímání času a prostoru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Rozliší „nahoře“ a „dole“</a:t>
            </a:r>
          </a:p>
          <a:p>
            <a:r>
              <a:rPr lang="cs-CZ" sz="3200" dirty="0" smtClean="0"/>
              <a:t>Předložkové vazby – „na“, „do“, „v“</a:t>
            </a:r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Časová orientace – až po 4. roce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054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rozvoj – vnímání času a prostoru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3200" dirty="0" smtClean="0"/>
              <a:t>Výlety, vycházky</a:t>
            </a:r>
          </a:p>
          <a:p>
            <a:r>
              <a:rPr lang="cs-CZ" sz="3200" dirty="0" smtClean="0"/>
              <a:t>Orientace na vlastním těle</a:t>
            </a:r>
          </a:p>
          <a:p>
            <a:r>
              <a:rPr lang="cs-CZ" sz="3200" dirty="0" smtClean="0"/>
              <a:t>Vyhledávání předmětů v místnosti – určování</a:t>
            </a:r>
          </a:p>
          <a:p>
            <a:r>
              <a:rPr lang="cs-CZ" sz="3200" dirty="0" smtClean="0"/>
              <a:t>Instrukce s předložkami</a:t>
            </a:r>
          </a:p>
          <a:p>
            <a:r>
              <a:rPr lang="cs-CZ" sz="3200" dirty="0" smtClean="0"/>
              <a:t>Dodržování denního režimu</a:t>
            </a:r>
          </a:p>
          <a:p>
            <a:r>
              <a:rPr lang="cs-CZ" sz="3200" dirty="0" smtClean="0"/>
              <a:t>Pojmenování činností </a:t>
            </a:r>
          </a:p>
          <a:p>
            <a:r>
              <a:rPr lang="cs-CZ" sz="3200" dirty="0" smtClean="0"/>
              <a:t>Pozorování časového sledu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52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1066801"/>
          </a:xfrm>
        </p:spPr>
        <p:txBody>
          <a:bodyPr/>
          <a:lstStyle/>
          <a:p>
            <a:pPr algn="l"/>
            <a:r>
              <a:rPr lang="cs-CZ" b="1" dirty="0" smtClean="0"/>
              <a:t>Tříleté dítě – sociální dovednosti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Širší věková kategorie – 3 – 4 roky</a:t>
            </a:r>
          </a:p>
          <a:p>
            <a:r>
              <a:rPr lang="cs-CZ" dirty="0" smtClean="0"/>
              <a:t>Separace</a:t>
            </a:r>
          </a:p>
          <a:p>
            <a:r>
              <a:rPr lang="cs-CZ" dirty="0" smtClean="0"/>
              <a:t>Zájem o ostatní děti</a:t>
            </a:r>
          </a:p>
          <a:p>
            <a:r>
              <a:rPr lang="cs-CZ" dirty="0" smtClean="0"/>
              <a:t>Řízení vlastního chování </a:t>
            </a:r>
          </a:p>
          <a:p>
            <a:r>
              <a:rPr lang="cs-CZ" dirty="0" smtClean="0"/>
              <a:t>Střídání při hře – postupně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Sociální schémata – výzva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Empatie – soucit a útěcha 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Žádost o pomoc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Řešení konfliktů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8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Tříleté dítě - sebeobsluha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3200" dirty="0" smtClean="0"/>
              <a:t>Potřeba WC</a:t>
            </a:r>
          </a:p>
          <a:p>
            <a:r>
              <a:rPr lang="cs-CZ" sz="3200" dirty="0" smtClean="0"/>
              <a:t>Hygiena po použití WC</a:t>
            </a:r>
          </a:p>
          <a:p>
            <a:r>
              <a:rPr lang="cs-CZ" sz="3200" dirty="0" smtClean="0"/>
              <a:t>Oblékání </a:t>
            </a:r>
          </a:p>
          <a:p>
            <a:r>
              <a:rPr lang="cs-CZ" sz="3200" dirty="0" smtClean="0"/>
              <a:t>Užívání lžíce, vidličky</a:t>
            </a:r>
          </a:p>
          <a:p>
            <a:r>
              <a:rPr lang="cs-CZ" sz="3200" dirty="0" smtClean="0"/>
              <a:t>Pití z hrnku, skleničky</a:t>
            </a:r>
          </a:p>
          <a:p>
            <a:r>
              <a:rPr lang="cs-CZ" sz="3200" dirty="0" smtClean="0"/>
              <a:t>Stolování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16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Tříleté dítě –motorika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3200" dirty="0" smtClean="0"/>
              <a:t>Skok, přeskok</a:t>
            </a:r>
          </a:p>
          <a:p>
            <a:r>
              <a:rPr lang="cs-CZ" sz="3200" dirty="0" smtClean="0"/>
              <a:t>   Chůze po schodech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</a:t>
            </a:r>
            <a:r>
              <a:rPr lang="cs-CZ" sz="3000" dirty="0" smtClean="0"/>
              <a:t>Stoj se zavřenýma očima</a:t>
            </a:r>
          </a:p>
          <a:p>
            <a:r>
              <a:rPr lang="cs-CZ" sz="3200" dirty="0" smtClean="0"/>
              <a:t>    Manipulace </a:t>
            </a:r>
            <a:r>
              <a:rPr lang="cs-CZ" sz="3200" dirty="0"/>
              <a:t>s drobnými předměty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36661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672</TotalTime>
  <Words>963</Words>
  <Application>Microsoft Office PowerPoint</Application>
  <PresentationFormat>Předvádění na obrazovce (4:3)</PresentationFormat>
  <Paragraphs>253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Candara</vt:lpstr>
      <vt:lpstr>Tahoma</vt:lpstr>
      <vt:lpstr>Tunga</vt:lpstr>
      <vt:lpstr>Wingdings</vt:lpstr>
      <vt:lpstr>Soho</vt:lpstr>
      <vt:lpstr>Dílčí – podpůrné – složky</vt:lpstr>
      <vt:lpstr>Osnova </vt:lpstr>
      <vt:lpstr>Tříleté dítě – zrakové vnímání </vt:lpstr>
      <vt:lpstr>Rozvoj zrakového vnímání </vt:lpstr>
      <vt:lpstr>Tříleté dítě – vnímání času a prostoru</vt:lpstr>
      <vt:lpstr>rozvoj – vnímání času a prostoru </vt:lpstr>
      <vt:lpstr>Tříleté dítě – sociální dovednosti</vt:lpstr>
      <vt:lpstr>Tříleté dítě - sebeobsluha</vt:lpstr>
      <vt:lpstr>Tříleté dítě –motorika</vt:lpstr>
      <vt:lpstr>Tříleté dítě – kresba, GM apod.</vt:lpstr>
      <vt:lpstr>Rozvoj – motorika, GM a kresba</vt:lpstr>
      <vt:lpstr>Čtyřleté dítě </vt:lpstr>
      <vt:lpstr>Čtyřleté dítě – zraková percepce</vt:lpstr>
      <vt:lpstr>Rozvoj zrakové percepce</vt:lpstr>
      <vt:lpstr>Čtyřleté dítě – vnímání času a prostoru</vt:lpstr>
      <vt:lpstr>Vnímání času a prostoru - rozvoj</vt:lpstr>
      <vt:lpstr>Čtyřleté dítě – sociální dovednosti</vt:lpstr>
      <vt:lpstr>Čtyřleté dítě - sebeobsluha</vt:lpstr>
      <vt:lpstr>Čtyřleté dítě – motorika</vt:lpstr>
      <vt:lpstr>Čtyřleté dítě – kresba, GM apod.</vt:lpstr>
      <vt:lpstr>Rozvoj motoriky, GM a kresby</vt:lpstr>
      <vt:lpstr>Pětileté dítě</vt:lpstr>
      <vt:lpstr>Pětileté dítě – zraková percepce</vt:lpstr>
      <vt:lpstr>Rozvoj zrakové percepce</vt:lpstr>
      <vt:lpstr>Pětileté dítě – čas a prostor</vt:lpstr>
      <vt:lpstr>Rozvoj orientace v čase a prostoru</vt:lpstr>
      <vt:lpstr>Pětileté dítě – sociální dovednosti</vt:lpstr>
      <vt:lpstr>Pětileté dítě - sebeobsluha</vt:lpstr>
      <vt:lpstr>Pětileté dítě - motorika</vt:lpstr>
      <vt:lpstr>Pětileté dítě – kresba, GM apod. </vt:lpstr>
      <vt:lpstr>Rozvoj motoriky, GM apod. </vt:lpstr>
      <vt:lpstr>Šestileté dítě </vt:lpstr>
      <vt:lpstr>Šestileté dítě – zraková percepce</vt:lpstr>
      <vt:lpstr>Šestileté dítě – čas a prostor</vt:lpstr>
      <vt:lpstr>Šestileté dítě - sebeobsluha</vt:lpstr>
      <vt:lpstr>Šestileté dítě – motorika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Dílčí – podpůrné – složky</dc:title>
  <dc:creator>Bockova</dc:creator>
  <cp:lastModifiedBy>Bočková</cp:lastModifiedBy>
  <cp:revision>29</cp:revision>
  <dcterms:created xsi:type="dcterms:W3CDTF">2014-11-16T17:09:35Z</dcterms:created>
  <dcterms:modified xsi:type="dcterms:W3CDTF">2015-11-30T11:42:05Z</dcterms:modified>
</cp:coreProperties>
</file>