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0"/>
  </p:notesMasterIdLst>
  <p:handoutMasterIdLst>
    <p:handoutMasterId r:id="rId51"/>
  </p:handoutMasterIdLst>
  <p:sldIdLst>
    <p:sldId id="256" r:id="rId2"/>
    <p:sldId id="278" r:id="rId3"/>
    <p:sldId id="279" r:id="rId4"/>
    <p:sldId id="280" r:id="rId5"/>
    <p:sldId id="281" r:id="rId6"/>
    <p:sldId id="277" r:id="rId7"/>
    <p:sldId id="283" r:id="rId8"/>
    <p:sldId id="284" r:id="rId9"/>
    <p:sldId id="293" r:id="rId10"/>
    <p:sldId id="287" r:id="rId11"/>
    <p:sldId id="288" r:id="rId12"/>
    <p:sldId id="289" r:id="rId13"/>
    <p:sldId id="292" r:id="rId14"/>
    <p:sldId id="290" r:id="rId15"/>
    <p:sldId id="291" r:id="rId16"/>
    <p:sldId id="286" r:id="rId17"/>
    <p:sldId id="295" r:id="rId18"/>
    <p:sldId id="300" r:id="rId19"/>
    <p:sldId id="298" r:id="rId20"/>
    <p:sldId id="299" r:id="rId21"/>
    <p:sldId id="297" r:id="rId22"/>
    <p:sldId id="296" r:id="rId23"/>
    <p:sldId id="264" r:id="rId24"/>
    <p:sldId id="268" r:id="rId25"/>
    <p:sldId id="269" r:id="rId26"/>
    <p:sldId id="272" r:id="rId27"/>
    <p:sldId id="301" r:id="rId28"/>
    <p:sldId id="294" r:id="rId29"/>
    <p:sldId id="302" r:id="rId30"/>
    <p:sldId id="312" r:id="rId31"/>
    <p:sldId id="259" r:id="rId32"/>
    <p:sldId id="270" r:id="rId33"/>
    <p:sldId id="273" r:id="rId34"/>
    <p:sldId id="274" r:id="rId35"/>
    <p:sldId id="275" r:id="rId36"/>
    <p:sldId id="276" r:id="rId37"/>
    <p:sldId id="303" r:id="rId38"/>
    <p:sldId id="305" r:id="rId39"/>
    <p:sldId id="307" r:id="rId40"/>
    <p:sldId id="306" r:id="rId41"/>
    <p:sldId id="308" r:id="rId42"/>
    <p:sldId id="309" r:id="rId43"/>
    <p:sldId id="310" r:id="rId44"/>
    <p:sldId id="311" r:id="rId45"/>
    <p:sldId id="271" r:id="rId46"/>
    <p:sldId id="304" r:id="rId47"/>
    <p:sldId id="260" r:id="rId48"/>
    <p:sldId id="314" r:id="rId49"/>
  </p:sldIdLst>
  <p:sldSz cx="12192000" cy="6858000"/>
  <p:notesSz cx="6808788" cy="99425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64206" autoAdjust="0"/>
  </p:normalViewPr>
  <p:slideViewPr>
    <p:cSldViewPr snapToGrid="0">
      <p:cViewPr varScale="1">
        <p:scale>
          <a:sx n="85" d="100"/>
          <a:sy n="85" d="100"/>
        </p:scale>
        <p:origin x="1416" y="84"/>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93" d="100"/>
          <a:sy n="93" d="100"/>
        </p:scale>
        <p:origin x="3720" y="6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044BDF-5012-46AD-B9A2-EEF7CBBBE672}" type="doc">
      <dgm:prSet loTypeId="urn:microsoft.com/office/officeart/2005/8/layout/lProcess2" loCatId="relationship" qsTypeId="urn:microsoft.com/office/officeart/2005/8/quickstyle/simple1" qsCatId="simple" csTypeId="urn:microsoft.com/office/officeart/2005/8/colors/accent0_2" csCatId="mainScheme" phldr="1"/>
      <dgm:spPr/>
      <dgm:t>
        <a:bodyPr/>
        <a:lstStyle/>
        <a:p>
          <a:endParaRPr lang="cs-CZ"/>
        </a:p>
      </dgm:t>
    </dgm:pt>
    <dgm:pt modelId="{5BB9BD2F-2C8A-49EC-8278-7D09E89BDFFF}">
      <dgm:prSet phldrT="[Text]" custT="1"/>
      <dgm:spPr/>
      <dgm:t>
        <a:bodyPr/>
        <a:lstStyle/>
        <a:p>
          <a:r>
            <a:rPr lang="cs-CZ" sz="5400" dirty="0" smtClean="0"/>
            <a:t>Kvalitní </a:t>
          </a:r>
          <a:endParaRPr lang="cs-CZ" sz="5400" dirty="0"/>
        </a:p>
      </dgm:t>
    </dgm:pt>
    <dgm:pt modelId="{9AA6CDAA-EA62-4977-A85A-75C053DA49AB}" type="parTrans" cxnId="{F2CCC531-9C92-4681-8D1B-84CBDD5CF770}">
      <dgm:prSet/>
      <dgm:spPr/>
      <dgm:t>
        <a:bodyPr/>
        <a:lstStyle/>
        <a:p>
          <a:endParaRPr lang="cs-CZ" sz="2400"/>
        </a:p>
      </dgm:t>
    </dgm:pt>
    <dgm:pt modelId="{111E053D-50EA-43E8-9429-1C281CF45B62}" type="sibTrans" cxnId="{F2CCC531-9C92-4681-8D1B-84CBDD5CF770}">
      <dgm:prSet/>
      <dgm:spPr/>
      <dgm:t>
        <a:bodyPr/>
        <a:lstStyle/>
        <a:p>
          <a:endParaRPr lang="cs-CZ" sz="2400"/>
        </a:p>
      </dgm:t>
    </dgm:pt>
    <dgm:pt modelId="{D8D0191A-68CF-41EB-9ACE-663143DCD2B6}">
      <dgm:prSet phldrT="[Text]" custT="1"/>
      <dgm:spPr/>
      <dgm:t>
        <a:bodyPr/>
        <a:lstStyle/>
        <a:p>
          <a:r>
            <a:rPr lang="cs-CZ" sz="2000" dirty="0" smtClean="0">
              <a:solidFill>
                <a:schemeClr val="tx1"/>
              </a:solidFill>
            </a:rPr>
            <a:t>systematické shrnutí dostupných faktů k tématu </a:t>
          </a:r>
          <a:endParaRPr lang="cs-CZ" sz="2000" dirty="0">
            <a:solidFill>
              <a:schemeClr val="tx1"/>
            </a:solidFill>
          </a:endParaRPr>
        </a:p>
      </dgm:t>
    </dgm:pt>
    <dgm:pt modelId="{F9DC057B-FC0B-4AA6-943F-2C627BAB1EB9}" type="parTrans" cxnId="{A1D7F634-6B2B-407F-8FB8-BACEC5047ED8}">
      <dgm:prSet/>
      <dgm:spPr/>
      <dgm:t>
        <a:bodyPr/>
        <a:lstStyle/>
        <a:p>
          <a:endParaRPr lang="cs-CZ" sz="2400"/>
        </a:p>
      </dgm:t>
    </dgm:pt>
    <dgm:pt modelId="{120208B6-BDA2-461F-B99A-952F0EC20B67}" type="sibTrans" cxnId="{A1D7F634-6B2B-407F-8FB8-BACEC5047ED8}">
      <dgm:prSet/>
      <dgm:spPr/>
      <dgm:t>
        <a:bodyPr/>
        <a:lstStyle/>
        <a:p>
          <a:endParaRPr lang="cs-CZ" sz="2400"/>
        </a:p>
      </dgm:t>
    </dgm:pt>
    <dgm:pt modelId="{B5FD5916-AC77-4A57-A118-A439D5F10EEF}">
      <dgm:prSet phldrT="[Text]" custT="1"/>
      <dgm:spPr/>
      <dgm:t>
        <a:bodyPr/>
        <a:lstStyle/>
        <a:p>
          <a:r>
            <a:rPr lang="cs-CZ" sz="5400" dirty="0" smtClean="0"/>
            <a:t>Nekvalitní </a:t>
          </a:r>
          <a:endParaRPr lang="cs-CZ" sz="5400" dirty="0"/>
        </a:p>
      </dgm:t>
    </dgm:pt>
    <dgm:pt modelId="{25CB94A1-5D38-4CCD-87BF-AF23D6049B7D}" type="parTrans" cxnId="{8258A443-5F29-4EE6-8524-ADE5F2B59F99}">
      <dgm:prSet/>
      <dgm:spPr/>
      <dgm:t>
        <a:bodyPr/>
        <a:lstStyle/>
        <a:p>
          <a:endParaRPr lang="cs-CZ" sz="2400"/>
        </a:p>
      </dgm:t>
    </dgm:pt>
    <dgm:pt modelId="{48B0FA16-9D1F-44E5-B583-C1F2C9945B44}" type="sibTrans" cxnId="{8258A443-5F29-4EE6-8524-ADE5F2B59F99}">
      <dgm:prSet/>
      <dgm:spPr/>
      <dgm:t>
        <a:bodyPr/>
        <a:lstStyle/>
        <a:p>
          <a:endParaRPr lang="cs-CZ" sz="2400"/>
        </a:p>
      </dgm:t>
    </dgm:pt>
    <dgm:pt modelId="{C8A5B592-0DFC-4265-B9E8-687141208689}">
      <dgm:prSet phldrT="[Text]" custT="1"/>
      <dgm:spPr/>
      <dgm:t>
        <a:bodyPr/>
        <a:lstStyle/>
        <a:p>
          <a:r>
            <a:rPr lang="cs-CZ" sz="2000" dirty="0" smtClean="0">
              <a:solidFill>
                <a:schemeClr val="tx1"/>
              </a:solidFill>
            </a:rPr>
            <a:t>spojení převzatých poznatků bez logické návaznosti , neuspořádaný přehled </a:t>
          </a:r>
          <a:endParaRPr lang="cs-CZ" sz="2000" dirty="0">
            <a:solidFill>
              <a:schemeClr val="tx1"/>
            </a:solidFill>
          </a:endParaRPr>
        </a:p>
      </dgm:t>
    </dgm:pt>
    <dgm:pt modelId="{D9198CF5-96AC-4F3E-9D3A-7FC2270B2848}" type="parTrans" cxnId="{7B27B07E-2F8B-45B2-A267-0D07DD668591}">
      <dgm:prSet/>
      <dgm:spPr/>
      <dgm:t>
        <a:bodyPr/>
        <a:lstStyle/>
        <a:p>
          <a:endParaRPr lang="cs-CZ" sz="2400"/>
        </a:p>
      </dgm:t>
    </dgm:pt>
    <dgm:pt modelId="{F3F76CF0-F550-42C9-AF69-D5EBA0CF0EA5}" type="sibTrans" cxnId="{7B27B07E-2F8B-45B2-A267-0D07DD668591}">
      <dgm:prSet/>
      <dgm:spPr/>
      <dgm:t>
        <a:bodyPr/>
        <a:lstStyle/>
        <a:p>
          <a:endParaRPr lang="cs-CZ" sz="2400"/>
        </a:p>
      </dgm:t>
    </dgm:pt>
    <dgm:pt modelId="{192788C7-BCDE-432D-BC6C-481BA0583257}">
      <dgm:prSet custT="1"/>
      <dgm:spPr/>
      <dgm:t>
        <a:bodyPr/>
        <a:lstStyle/>
        <a:p>
          <a:r>
            <a:rPr lang="cs-CZ" sz="2000" dirty="0" smtClean="0">
              <a:solidFill>
                <a:schemeClr val="tx1"/>
              </a:solidFill>
            </a:rPr>
            <a:t>tvůrčí přístup </a:t>
          </a:r>
        </a:p>
      </dgm:t>
    </dgm:pt>
    <dgm:pt modelId="{A030E4F4-1093-4906-BBD7-A91F8E409614}" type="parTrans" cxnId="{9B73B9B0-AAA0-40A1-819B-57949170A30C}">
      <dgm:prSet/>
      <dgm:spPr/>
      <dgm:t>
        <a:bodyPr/>
        <a:lstStyle/>
        <a:p>
          <a:endParaRPr lang="cs-CZ" sz="2400"/>
        </a:p>
      </dgm:t>
    </dgm:pt>
    <dgm:pt modelId="{6A053D77-8434-4BBF-BFE6-D26190380A86}" type="sibTrans" cxnId="{9B73B9B0-AAA0-40A1-819B-57949170A30C}">
      <dgm:prSet/>
      <dgm:spPr/>
      <dgm:t>
        <a:bodyPr/>
        <a:lstStyle/>
        <a:p>
          <a:endParaRPr lang="cs-CZ" sz="2400"/>
        </a:p>
      </dgm:t>
    </dgm:pt>
    <dgm:pt modelId="{EC44A935-48CB-4387-A020-F20F20347017}">
      <dgm:prSet custT="1"/>
      <dgm:spPr/>
      <dgm:t>
        <a:bodyPr/>
        <a:lstStyle/>
        <a:p>
          <a:r>
            <a:rPr lang="cs-CZ" sz="2000" dirty="0" smtClean="0">
              <a:solidFill>
                <a:schemeClr val="tx1"/>
              </a:solidFill>
            </a:rPr>
            <a:t>výsledkem je přehled bádání v určité tematické oblasti </a:t>
          </a:r>
        </a:p>
      </dgm:t>
    </dgm:pt>
    <dgm:pt modelId="{BB6AE677-20AC-4BDC-9907-303C8C6736DD}" type="parTrans" cxnId="{58FAAA56-A3CB-4EF0-B92F-AE3278A7BCC6}">
      <dgm:prSet/>
      <dgm:spPr/>
      <dgm:t>
        <a:bodyPr/>
        <a:lstStyle/>
        <a:p>
          <a:endParaRPr lang="cs-CZ" sz="2400"/>
        </a:p>
      </dgm:t>
    </dgm:pt>
    <dgm:pt modelId="{8F250E4D-B97D-4A85-9DC9-04FB3F9642CE}" type="sibTrans" cxnId="{58FAAA56-A3CB-4EF0-B92F-AE3278A7BCC6}">
      <dgm:prSet/>
      <dgm:spPr/>
      <dgm:t>
        <a:bodyPr/>
        <a:lstStyle/>
        <a:p>
          <a:endParaRPr lang="cs-CZ" sz="2400"/>
        </a:p>
      </dgm:t>
    </dgm:pt>
    <dgm:pt modelId="{E2B2093B-8F1D-494B-97B4-24A748C00580}">
      <dgm:prSet custT="1"/>
      <dgm:spPr/>
      <dgm:t>
        <a:bodyPr/>
        <a:lstStyle/>
        <a:p>
          <a:r>
            <a:rPr lang="cs-CZ" sz="2000" dirty="0" smtClean="0">
              <a:solidFill>
                <a:schemeClr val="tx1"/>
              </a:solidFill>
            </a:rPr>
            <a:t>nekoncepční přístup </a:t>
          </a:r>
        </a:p>
      </dgm:t>
    </dgm:pt>
    <dgm:pt modelId="{118F1599-1151-4D0F-8C48-CC2A53231ECE}" type="parTrans" cxnId="{1E4E564F-7C81-4B93-B236-A062B66C8030}">
      <dgm:prSet/>
      <dgm:spPr/>
      <dgm:t>
        <a:bodyPr/>
        <a:lstStyle/>
        <a:p>
          <a:endParaRPr lang="cs-CZ" sz="2400"/>
        </a:p>
      </dgm:t>
    </dgm:pt>
    <dgm:pt modelId="{33D74154-C80A-4843-BB96-66FF4E7E9BF9}" type="sibTrans" cxnId="{1E4E564F-7C81-4B93-B236-A062B66C8030}">
      <dgm:prSet/>
      <dgm:spPr/>
      <dgm:t>
        <a:bodyPr/>
        <a:lstStyle/>
        <a:p>
          <a:endParaRPr lang="cs-CZ" sz="2400"/>
        </a:p>
      </dgm:t>
    </dgm:pt>
    <dgm:pt modelId="{05329DFF-BEE0-4FBA-A515-69C21F08621B}">
      <dgm:prSet custT="1"/>
      <dgm:spPr/>
      <dgm:t>
        <a:bodyPr/>
        <a:lstStyle/>
        <a:p>
          <a:r>
            <a:rPr lang="cs-CZ" sz="2000" dirty="0" smtClean="0">
              <a:solidFill>
                <a:schemeClr val="tx1"/>
              </a:solidFill>
            </a:rPr>
            <a:t>postrádá vyjádření stanoviska autora </a:t>
          </a:r>
        </a:p>
      </dgm:t>
    </dgm:pt>
    <dgm:pt modelId="{E17CDB44-0875-40BF-B75A-BF8D6170942B}" type="parTrans" cxnId="{80DB8B1F-8B86-432E-ABB7-94F0AD917A7C}">
      <dgm:prSet/>
      <dgm:spPr/>
      <dgm:t>
        <a:bodyPr/>
        <a:lstStyle/>
        <a:p>
          <a:endParaRPr lang="cs-CZ" sz="2400"/>
        </a:p>
      </dgm:t>
    </dgm:pt>
    <dgm:pt modelId="{09AFF054-DA81-4409-981A-C70750831B63}" type="sibTrans" cxnId="{80DB8B1F-8B86-432E-ABB7-94F0AD917A7C}">
      <dgm:prSet/>
      <dgm:spPr/>
      <dgm:t>
        <a:bodyPr/>
        <a:lstStyle/>
        <a:p>
          <a:endParaRPr lang="cs-CZ" sz="2400"/>
        </a:p>
      </dgm:t>
    </dgm:pt>
    <dgm:pt modelId="{079C051B-D6E4-46DD-92CC-6D7665D7C7E3}" type="pres">
      <dgm:prSet presAssocID="{73044BDF-5012-46AD-B9A2-EEF7CBBBE672}" presName="theList" presStyleCnt="0">
        <dgm:presLayoutVars>
          <dgm:dir/>
          <dgm:animLvl val="lvl"/>
          <dgm:resizeHandles val="exact"/>
        </dgm:presLayoutVars>
      </dgm:prSet>
      <dgm:spPr/>
      <dgm:t>
        <a:bodyPr/>
        <a:lstStyle/>
        <a:p>
          <a:endParaRPr lang="cs-CZ"/>
        </a:p>
      </dgm:t>
    </dgm:pt>
    <dgm:pt modelId="{0897CF70-7B26-4F02-89E5-B46E68EDBB89}" type="pres">
      <dgm:prSet presAssocID="{5BB9BD2F-2C8A-49EC-8278-7D09E89BDFFF}" presName="compNode" presStyleCnt="0"/>
      <dgm:spPr/>
    </dgm:pt>
    <dgm:pt modelId="{29C368EC-7AC1-4877-A276-36F30CEDED72}" type="pres">
      <dgm:prSet presAssocID="{5BB9BD2F-2C8A-49EC-8278-7D09E89BDFFF}" presName="aNode" presStyleLbl="bgShp" presStyleIdx="0" presStyleCnt="2"/>
      <dgm:spPr/>
      <dgm:t>
        <a:bodyPr/>
        <a:lstStyle/>
        <a:p>
          <a:endParaRPr lang="cs-CZ"/>
        </a:p>
      </dgm:t>
    </dgm:pt>
    <dgm:pt modelId="{4980AD5E-750A-4230-BE26-D3BDC153F941}" type="pres">
      <dgm:prSet presAssocID="{5BB9BD2F-2C8A-49EC-8278-7D09E89BDFFF}" presName="textNode" presStyleLbl="bgShp" presStyleIdx="0" presStyleCnt="2"/>
      <dgm:spPr/>
      <dgm:t>
        <a:bodyPr/>
        <a:lstStyle/>
        <a:p>
          <a:endParaRPr lang="cs-CZ"/>
        </a:p>
      </dgm:t>
    </dgm:pt>
    <dgm:pt modelId="{F3F86758-B9B4-49B5-AD61-369C724ED3C9}" type="pres">
      <dgm:prSet presAssocID="{5BB9BD2F-2C8A-49EC-8278-7D09E89BDFFF}" presName="compChildNode" presStyleCnt="0"/>
      <dgm:spPr/>
    </dgm:pt>
    <dgm:pt modelId="{FB433D0A-C7DA-4DE5-9995-E5391FA20D55}" type="pres">
      <dgm:prSet presAssocID="{5BB9BD2F-2C8A-49EC-8278-7D09E89BDFFF}" presName="theInnerList" presStyleCnt="0"/>
      <dgm:spPr/>
    </dgm:pt>
    <dgm:pt modelId="{A2C6CD53-E81A-49FD-B0F9-07F17E5C99BB}" type="pres">
      <dgm:prSet presAssocID="{D8D0191A-68CF-41EB-9ACE-663143DCD2B6}" presName="childNode" presStyleLbl="node1" presStyleIdx="0" presStyleCnt="6">
        <dgm:presLayoutVars>
          <dgm:bulletEnabled val="1"/>
        </dgm:presLayoutVars>
      </dgm:prSet>
      <dgm:spPr/>
      <dgm:t>
        <a:bodyPr/>
        <a:lstStyle/>
        <a:p>
          <a:endParaRPr lang="cs-CZ"/>
        </a:p>
      </dgm:t>
    </dgm:pt>
    <dgm:pt modelId="{C0291D95-626F-4CAD-9BFC-4EC3992C09FB}" type="pres">
      <dgm:prSet presAssocID="{D8D0191A-68CF-41EB-9ACE-663143DCD2B6}" presName="aSpace2" presStyleCnt="0"/>
      <dgm:spPr/>
    </dgm:pt>
    <dgm:pt modelId="{75021AAD-AE55-4859-9443-617F64DBA589}" type="pres">
      <dgm:prSet presAssocID="{192788C7-BCDE-432D-BC6C-481BA0583257}" presName="childNode" presStyleLbl="node1" presStyleIdx="1" presStyleCnt="6" custLinFactNeighborX="592" custLinFactNeighborY="-32653">
        <dgm:presLayoutVars>
          <dgm:bulletEnabled val="1"/>
        </dgm:presLayoutVars>
      </dgm:prSet>
      <dgm:spPr/>
      <dgm:t>
        <a:bodyPr/>
        <a:lstStyle/>
        <a:p>
          <a:endParaRPr lang="cs-CZ"/>
        </a:p>
      </dgm:t>
    </dgm:pt>
    <dgm:pt modelId="{590742CB-50DA-4F19-A685-89A3121F438C}" type="pres">
      <dgm:prSet presAssocID="{192788C7-BCDE-432D-BC6C-481BA0583257}" presName="aSpace2" presStyleCnt="0"/>
      <dgm:spPr/>
    </dgm:pt>
    <dgm:pt modelId="{BD972AA5-37F0-4ADE-B380-AA99DC390AD0}" type="pres">
      <dgm:prSet presAssocID="{EC44A935-48CB-4387-A020-F20F20347017}" presName="childNode" presStyleLbl="node1" presStyleIdx="2" presStyleCnt="6">
        <dgm:presLayoutVars>
          <dgm:bulletEnabled val="1"/>
        </dgm:presLayoutVars>
      </dgm:prSet>
      <dgm:spPr/>
      <dgm:t>
        <a:bodyPr/>
        <a:lstStyle/>
        <a:p>
          <a:endParaRPr lang="cs-CZ"/>
        </a:p>
      </dgm:t>
    </dgm:pt>
    <dgm:pt modelId="{61EEABF0-8958-4030-8E53-189AD1DA9E4C}" type="pres">
      <dgm:prSet presAssocID="{5BB9BD2F-2C8A-49EC-8278-7D09E89BDFFF}" presName="aSpace" presStyleCnt="0"/>
      <dgm:spPr/>
    </dgm:pt>
    <dgm:pt modelId="{AFC7C486-88B3-4BCB-9188-131A2FEFA770}" type="pres">
      <dgm:prSet presAssocID="{B5FD5916-AC77-4A57-A118-A439D5F10EEF}" presName="compNode" presStyleCnt="0"/>
      <dgm:spPr/>
    </dgm:pt>
    <dgm:pt modelId="{6747296D-E447-4D0F-B11B-43806CD50F01}" type="pres">
      <dgm:prSet presAssocID="{B5FD5916-AC77-4A57-A118-A439D5F10EEF}" presName="aNode" presStyleLbl="bgShp" presStyleIdx="1" presStyleCnt="2"/>
      <dgm:spPr/>
      <dgm:t>
        <a:bodyPr/>
        <a:lstStyle/>
        <a:p>
          <a:endParaRPr lang="cs-CZ"/>
        </a:p>
      </dgm:t>
    </dgm:pt>
    <dgm:pt modelId="{CF29FE7C-81C5-4F98-B67E-E363ABD96738}" type="pres">
      <dgm:prSet presAssocID="{B5FD5916-AC77-4A57-A118-A439D5F10EEF}" presName="textNode" presStyleLbl="bgShp" presStyleIdx="1" presStyleCnt="2"/>
      <dgm:spPr/>
      <dgm:t>
        <a:bodyPr/>
        <a:lstStyle/>
        <a:p>
          <a:endParaRPr lang="cs-CZ"/>
        </a:p>
      </dgm:t>
    </dgm:pt>
    <dgm:pt modelId="{FB097EF0-2F64-46D9-861B-DBC01413764D}" type="pres">
      <dgm:prSet presAssocID="{B5FD5916-AC77-4A57-A118-A439D5F10EEF}" presName="compChildNode" presStyleCnt="0"/>
      <dgm:spPr/>
    </dgm:pt>
    <dgm:pt modelId="{113BDBF8-3310-44C6-AE45-9127560ED5AC}" type="pres">
      <dgm:prSet presAssocID="{B5FD5916-AC77-4A57-A118-A439D5F10EEF}" presName="theInnerList" presStyleCnt="0"/>
      <dgm:spPr/>
    </dgm:pt>
    <dgm:pt modelId="{4BF2A9B3-DAC3-4E4E-BF61-7D0F5FDBA783}" type="pres">
      <dgm:prSet presAssocID="{C8A5B592-0DFC-4265-B9E8-687141208689}" presName="childNode" presStyleLbl="node1" presStyleIdx="3" presStyleCnt="6" custScaleY="214835">
        <dgm:presLayoutVars>
          <dgm:bulletEnabled val="1"/>
        </dgm:presLayoutVars>
      </dgm:prSet>
      <dgm:spPr/>
      <dgm:t>
        <a:bodyPr/>
        <a:lstStyle/>
        <a:p>
          <a:endParaRPr lang="cs-CZ"/>
        </a:p>
      </dgm:t>
    </dgm:pt>
    <dgm:pt modelId="{22286A51-D25E-47A8-907C-90D0B8103860}" type="pres">
      <dgm:prSet presAssocID="{C8A5B592-0DFC-4265-B9E8-687141208689}" presName="aSpace2" presStyleCnt="0"/>
      <dgm:spPr/>
    </dgm:pt>
    <dgm:pt modelId="{A0740BD5-2775-4108-BF25-D76FFFE727D1}" type="pres">
      <dgm:prSet presAssocID="{E2B2093B-8F1D-494B-97B4-24A748C00580}" presName="childNode" presStyleLbl="node1" presStyleIdx="4" presStyleCnt="6">
        <dgm:presLayoutVars>
          <dgm:bulletEnabled val="1"/>
        </dgm:presLayoutVars>
      </dgm:prSet>
      <dgm:spPr/>
      <dgm:t>
        <a:bodyPr/>
        <a:lstStyle/>
        <a:p>
          <a:endParaRPr lang="cs-CZ"/>
        </a:p>
      </dgm:t>
    </dgm:pt>
    <dgm:pt modelId="{F3B692E3-5B51-40D4-8B8D-568B51DFBB7B}" type="pres">
      <dgm:prSet presAssocID="{E2B2093B-8F1D-494B-97B4-24A748C00580}" presName="aSpace2" presStyleCnt="0"/>
      <dgm:spPr/>
    </dgm:pt>
    <dgm:pt modelId="{1307AE5F-DE6F-42C3-A44B-665F3F27114C}" type="pres">
      <dgm:prSet presAssocID="{05329DFF-BEE0-4FBA-A515-69C21F08621B}" presName="childNode" presStyleLbl="node1" presStyleIdx="5" presStyleCnt="6">
        <dgm:presLayoutVars>
          <dgm:bulletEnabled val="1"/>
        </dgm:presLayoutVars>
      </dgm:prSet>
      <dgm:spPr/>
      <dgm:t>
        <a:bodyPr/>
        <a:lstStyle/>
        <a:p>
          <a:endParaRPr lang="cs-CZ"/>
        </a:p>
      </dgm:t>
    </dgm:pt>
  </dgm:ptLst>
  <dgm:cxnLst>
    <dgm:cxn modelId="{02F3F487-BF72-4B28-B5C6-97892732A13B}" type="presOf" srcId="{B5FD5916-AC77-4A57-A118-A439D5F10EEF}" destId="{CF29FE7C-81C5-4F98-B67E-E363ABD96738}" srcOrd="1" destOrd="0" presId="urn:microsoft.com/office/officeart/2005/8/layout/lProcess2"/>
    <dgm:cxn modelId="{139626E8-2CEA-46DD-9311-BA7E53245DD7}" type="presOf" srcId="{D8D0191A-68CF-41EB-9ACE-663143DCD2B6}" destId="{A2C6CD53-E81A-49FD-B0F9-07F17E5C99BB}" srcOrd="0" destOrd="0" presId="urn:microsoft.com/office/officeart/2005/8/layout/lProcess2"/>
    <dgm:cxn modelId="{BBDBE6B4-A744-421F-B346-8265171092AD}" type="presOf" srcId="{C8A5B592-0DFC-4265-B9E8-687141208689}" destId="{4BF2A9B3-DAC3-4E4E-BF61-7D0F5FDBA783}" srcOrd="0" destOrd="0" presId="urn:microsoft.com/office/officeart/2005/8/layout/lProcess2"/>
    <dgm:cxn modelId="{D8F3ABCE-925D-4A25-978F-E63920701CFD}" type="presOf" srcId="{5BB9BD2F-2C8A-49EC-8278-7D09E89BDFFF}" destId="{4980AD5E-750A-4230-BE26-D3BDC153F941}" srcOrd="1" destOrd="0" presId="urn:microsoft.com/office/officeart/2005/8/layout/lProcess2"/>
    <dgm:cxn modelId="{02BF9F36-8537-4B18-A6A5-183DB1417CBE}" type="presOf" srcId="{EC44A935-48CB-4387-A020-F20F20347017}" destId="{BD972AA5-37F0-4ADE-B380-AA99DC390AD0}" srcOrd="0" destOrd="0" presId="urn:microsoft.com/office/officeart/2005/8/layout/lProcess2"/>
    <dgm:cxn modelId="{8D358D31-AA50-4302-ACC9-7B0B35644458}" type="presOf" srcId="{B5FD5916-AC77-4A57-A118-A439D5F10EEF}" destId="{6747296D-E447-4D0F-B11B-43806CD50F01}" srcOrd="0" destOrd="0" presId="urn:microsoft.com/office/officeart/2005/8/layout/lProcess2"/>
    <dgm:cxn modelId="{E632BBB1-0E18-4CE5-BE55-A9D4CACA130A}" type="presOf" srcId="{E2B2093B-8F1D-494B-97B4-24A748C00580}" destId="{A0740BD5-2775-4108-BF25-D76FFFE727D1}" srcOrd="0" destOrd="0" presId="urn:microsoft.com/office/officeart/2005/8/layout/lProcess2"/>
    <dgm:cxn modelId="{9B73B9B0-AAA0-40A1-819B-57949170A30C}" srcId="{5BB9BD2F-2C8A-49EC-8278-7D09E89BDFFF}" destId="{192788C7-BCDE-432D-BC6C-481BA0583257}" srcOrd="1" destOrd="0" parTransId="{A030E4F4-1093-4906-BBD7-A91F8E409614}" sibTransId="{6A053D77-8434-4BBF-BFE6-D26190380A86}"/>
    <dgm:cxn modelId="{7B27B07E-2F8B-45B2-A267-0D07DD668591}" srcId="{B5FD5916-AC77-4A57-A118-A439D5F10EEF}" destId="{C8A5B592-0DFC-4265-B9E8-687141208689}" srcOrd="0" destOrd="0" parTransId="{D9198CF5-96AC-4F3E-9D3A-7FC2270B2848}" sibTransId="{F3F76CF0-F550-42C9-AF69-D5EBA0CF0EA5}"/>
    <dgm:cxn modelId="{1E4E564F-7C81-4B93-B236-A062B66C8030}" srcId="{B5FD5916-AC77-4A57-A118-A439D5F10EEF}" destId="{E2B2093B-8F1D-494B-97B4-24A748C00580}" srcOrd="1" destOrd="0" parTransId="{118F1599-1151-4D0F-8C48-CC2A53231ECE}" sibTransId="{33D74154-C80A-4843-BB96-66FF4E7E9BF9}"/>
    <dgm:cxn modelId="{3344E238-8180-4403-B7BF-4721EDE9A4B1}" type="presOf" srcId="{73044BDF-5012-46AD-B9A2-EEF7CBBBE672}" destId="{079C051B-D6E4-46DD-92CC-6D7665D7C7E3}" srcOrd="0" destOrd="0" presId="urn:microsoft.com/office/officeart/2005/8/layout/lProcess2"/>
    <dgm:cxn modelId="{54774C24-5B8A-439E-9E5A-6DFCB114F88B}" type="presOf" srcId="{5BB9BD2F-2C8A-49EC-8278-7D09E89BDFFF}" destId="{29C368EC-7AC1-4877-A276-36F30CEDED72}" srcOrd="0" destOrd="0" presId="urn:microsoft.com/office/officeart/2005/8/layout/lProcess2"/>
    <dgm:cxn modelId="{80DB8B1F-8B86-432E-ABB7-94F0AD917A7C}" srcId="{B5FD5916-AC77-4A57-A118-A439D5F10EEF}" destId="{05329DFF-BEE0-4FBA-A515-69C21F08621B}" srcOrd="2" destOrd="0" parTransId="{E17CDB44-0875-40BF-B75A-BF8D6170942B}" sibTransId="{09AFF054-DA81-4409-981A-C70750831B63}"/>
    <dgm:cxn modelId="{A1D7F634-6B2B-407F-8FB8-BACEC5047ED8}" srcId="{5BB9BD2F-2C8A-49EC-8278-7D09E89BDFFF}" destId="{D8D0191A-68CF-41EB-9ACE-663143DCD2B6}" srcOrd="0" destOrd="0" parTransId="{F9DC057B-FC0B-4AA6-943F-2C627BAB1EB9}" sibTransId="{120208B6-BDA2-461F-B99A-952F0EC20B67}"/>
    <dgm:cxn modelId="{760A088D-3E6E-4CBE-AC11-DD1E14EA01A3}" type="presOf" srcId="{05329DFF-BEE0-4FBA-A515-69C21F08621B}" destId="{1307AE5F-DE6F-42C3-A44B-665F3F27114C}" srcOrd="0" destOrd="0" presId="urn:microsoft.com/office/officeart/2005/8/layout/lProcess2"/>
    <dgm:cxn modelId="{00CCEC52-BDF1-4E8C-9742-BDEB0B31F115}" type="presOf" srcId="{192788C7-BCDE-432D-BC6C-481BA0583257}" destId="{75021AAD-AE55-4859-9443-617F64DBA589}" srcOrd="0" destOrd="0" presId="urn:microsoft.com/office/officeart/2005/8/layout/lProcess2"/>
    <dgm:cxn modelId="{F2CCC531-9C92-4681-8D1B-84CBDD5CF770}" srcId="{73044BDF-5012-46AD-B9A2-EEF7CBBBE672}" destId="{5BB9BD2F-2C8A-49EC-8278-7D09E89BDFFF}" srcOrd="0" destOrd="0" parTransId="{9AA6CDAA-EA62-4977-A85A-75C053DA49AB}" sibTransId="{111E053D-50EA-43E8-9429-1C281CF45B62}"/>
    <dgm:cxn modelId="{8258A443-5F29-4EE6-8524-ADE5F2B59F99}" srcId="{73044BDF-5012-46AD-B9A2-EEF7CBBBE672}" destId="{B5FD5916-AC77-4A57-A118-A439D5F10EEF}" srcOrd="1" destOrd="0" parTransId="{25CB94A1-5D38-4CCD-87BF-AF23D6049B7D}" sibTransId="{48B0FA16-9D1F-44E5-B583-C1F2C9945B44}"/>
    <dgm:cxn modelId="{58FAAA56-A3CB-4EF0-B92F-AE3278A7BCC6}" srcId="{5BB9BD2F-2C8A-49EC-8278-7D09E89BDFFF}" destId="{EC44A935-48CB-4387-A020-F20F20347017}" srcOrd="2" destOrd="0" parTransId="{BB6AE677-20AC-4BDC-9907-303C8C6736DD}" sibTransId="{8F250E4D-B97D-4A85-9DC9-04FB3F9642CE}"/>
    <dgm:cxn modelId="{8AD171DB-A189-466C-BA42-DB2314F2FC67}" type="presParOf" srcId="{079C051B-D6E4-46DD-92CC-6D7665D7C7E3}" destId="{0897CF70-7B26-4F02-89E5-B46E68EDBB89}" srcOrd="0" destOrd="0" presId="urn:microsoft.com/office/officeart/2005/8/layout/lProcess2"/>
    <dgm:cxn modelId="{F7BFC992-BE69-406F-A696-2190F8D7727D}" type="presParOf" srcId="{0897CF70-7B26-4F02-89E5-B46E68EDBB89}" destId="{29C368EC-7AC1-4877-A276-36F30CEDED72}" srcOrd="0" destOrd="0" presId="urn:microsoft.com/office/officeart/2005/8/layout/lProcess2"/>
    <dgm:cxn modelId="{C140DFA2-5AF1-43B1-9D55-E1F0D5D484DF}" type="presParOf" srcId="{0897CF70-7B26-4F02-89E5-B46E68EDBB89}" destId="{4980AD5E-750A-4230-BE26-D3BDC153F941}" srcOrd="1" destOrd="0" presId="urn:microsoft.com/office/officeart/2005/8/layout/lProcess2"/>
    <dgm:cxn modelId="{EB5E6B5B-A279-4D3A-B693-5232ADD986C8}" type="presParOf" srcId="{0897CF70-7B26-4F02-89E5-B46E68EDBB89}" destId="{F3F86758-B9B4-49B5-AD61-369C724ED3C9}" srcOrd="2" destOrd="0" presId="urn:microsoft.com/office/officeart/2005/8/layout/lProcess2"/>
    <dgm:cxn modelId="{6CF7B2A9-A5C7-451C-820F-216B0C1D646F}" type="presParOf" srcId="{F3F86758-B9B4-49B5-AD61-369C724ED3C9}" destId="{FB433D0A-C7DA-4DE5-9995-E5391FA20D55}" srcOrd="0" destOrd="0" presId="urn:microsoft.com/office/officeart/2005/8/layout/lProcess2"/>
    <dgm:cxn modelId="{5C84706F-B610-478F-85F4-847434AA5D76}" type="presParOf" srcId="{FB433D0A-C7DA-4DE5-9995-E5391FA20D55}" destId="{A2C6CD53-E81A-49FD-B0F9-07F17E5C99BB}" srcOrd="0" destOrd="0" presId="urn:microsoft.com/office/officeart/2005/8/layout/lProcess2"/>
    <dgm:cxn modelId="{3B95E8D7-BCE9-444B-9B7E-1A54AC60EDBF}" type="presParOf" srcId="{FB433D0A-C7DA-4DE5-9995-E5391FA20D55}" destId="{C0291D95-626F-4CAD-9BFC-4EC3992C09FB}" srcOrd="1" destOrd="0" presId="urn:microsoft.com/office/officeart/2005/8/layout/lProcess2"/>
    <dgm:cxn modelId="{AD259612-6DE0-4638-ABEF-4213427746FA}" type="presParOf" srcId="{FB433D0A-C7DA-4DE5-9995-E5391FA20D55}" destId="{75021AAD-AE55-4859-9443-617F64DBA589}" srcOrd="2" destOrd="0" presId="urn:microsoft.com/office/officeart/2005/8/layout/lProcess2"/>
    <dgm:cxn modelId="{7C17FE79-299F-4C98-8A9C-008D9F0E4DC7}" type="presParOf" srcId="{FB433D0A-C7DA-4DE5-9995-E5391FA20D55}" destId="{590742CB-50DA-4F19-A685-89A3121F438C}" srcOrd="3" destOrd="0" presId="urn:microsoft.com/office/officeart/2005/8/layout/lProcess2"/>
    <dgm:cxn modelId="{F305C34D-B6D6-49A5-AEE0-56BF3CD44C97}" type="presParOf" srcId="{FB433D0A-C7DA-4DE5-9995-E5391FA20D55}" destId="{BD972AA5-37F0-4ADE-B380-AA99DC390AD0}" srcOrd="4" destOrd="0" presId="urn:microsoft.com/office/officeart/2005/8/layout/lProcess2"/>
    <dgm:cxn modelId="{D2BD3CFC-0FB5-4169-AC49-7F23F26A95A5}" type="presParOf" srcId="{079C051B-D6E4-46DD-92CC-6D7665D7C7E3}" destId="{61EEABF0-8958-4030-8E53-189AD1DA9E4C}" srcOrd="1" destOrd="0" presId="urn:microsoft.com/office/officeart/2005/8/layout/lProcess2"/>
    <dgm:cxn modelId="{788AFE6F-CD2F-45C7-99ED-D0A04F7D61EF}" type="presParOf" srcId="{079C051B-D6E4-46DD-92CC-6D7665D7C7E3}" destId="{AFC7C486-88B3-4BCB-9188-131A2FEFA770}" srcOrd="2" destOrd="0" presId="urn:microsoft.com/office/officeart/2005/8/layout/lProcess2"/>
    <dgm:cxn modelId="{F591E38E-2EB2-4A41-8030-47A97F6F3C91}" type="presParOf" srcId="{AFC7C486-88B3-4BCB-9188-131A2FEFA770}" destId="{6747296D-E447-4D0F-B11B-43806CD50F01}" srcOrd="0" destOrd="0" presId="urn:microsoft.com/office/officeart/2005/8/layout/lProcess2"/>
    <dgm:cxn modelId="{6D42AFC3-E54F-4AD2-A5E3-D03E209A0A86}" type="presParOf" srcId="{AFC7C486-88B3-4BCB-9188-131A2FEFA770}" destId="{CF29FE7C-81C5-4F98-B67E-E363ABD96738}" srcOrd="1" destOrd="0" presId="urn:microsoft.com/office/officeart/2005/8/layout/lProcess2"/>
    <dgm:cxn modelId="{F229738B-2EBD-4F4F-A2CE-7422D1DE9A81}" type="presParOf" srcId="{AFC7C486-88B3-4BCB-9188-131A2FEFA770}" destId="{FB097EF0-2F64-46D9-861B-DBC01413764D}" srcOrd="2" destOrd="0" presId="urn:microsoft.com/office/officeart/2005/8/layout/lProcess2"/>
    <dgm:cxn modelId="{479202D5-92F8-4354-B654-CF475EAE0730}" type="presParOf" srcId="{FB097EF0-2F64-46D9-861B-DBC01413764D}" destId="{113BDBF8-3310-44C6-AE45-9127560ED5AC}" srcOrd="0" destOrd="0" presId="urn:microsoft.com/office/officeart/2005/8/layout/lProcess2"/>
    <dgm:cxn modelId="{EC4F002D-A5F8-476A-BC5F-E297859995F7}" type="presParOf" srcId="{113BDBF8-3310-44C6-AE45-9127560ED5AC}" destId="{4BF2A9B3-DAC3-4E4E-BF61-7D0F5FDBA783}" srcOrd="0" destOrd="0" presId="urn:microsoft.com/office/officeart/2005/8/layout/lProcess2"/>
    <dgm:cxn modelId="{6E57A309-51BF-4378-A0D6-94AAE23D9FDD}" type="presParOf" srcId="{113BDBF8-3310-44C6-AE45-9127560ED5AC}" destId="{22286A51-D25E-47A8-907C-90D0B8103860}" srcOrd="1" destOrd="0" presId="urn:microsoft.com/office/officeart/2005/8/layout/lProcess2"/>
    <dgm:cxn modelId="{BD3F32B0-A7FB-41EF-930D-DDCD93EF588C}" type="presParOf" srcId="{113BDBF8-3310-44C6-AE45-9127560ED5AC}" destId="{A0740BD5-2775-4108-BF25-D76FFFE727D1}" srcOrd="2" destOrd="0" presId="urn:microsoft.com/office/officeart/2005/8/layout/lProcess2"/>
    <dgm:cxn modelId="{9C34168E-A7B4-4E96-B3D6-19284047571C}" type="presParOf" srcId="{113BDBF8-3310-44C6-AE45-9127560ED5AC}" destId="{F3B692E3-5B51-40D4-8B8D-568B51DFBB7B}" srcOrd="3" destOrd="0" presId="urn:microsoft.com/office/officeart/2005/8/layout/lProcess2"/>
    <dgm:cxn modelId="{C510A2C6-3A72-406F-9551-2F73AFD34B5C}" type="presParOf" srcId="{113BDBF8-3310-44C6-AE45-9127560ED5AC}" destId="{1307AE5F-DE6F-42C3-A44B-665F3F27114C}" srcOrd="4"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B51BAFF-D638-4C6B-A3CA-5F0C7845CA8E}" type="doc">
      <dgm:prSet loTypeId="urn:microsoft.com/office/officeart/2005/8/layout/hList9" loCatId="list" qsTypeId="urn:microsoft.com/office/officeart/2005/8/quickstyle/simple1" qsCatId="simple" csTypeId="urn:microsoft.com/office/officeart/2005/8/colors/accent1_2" csCatId="accent1" phldr="1"/>
      <dgm:spPr/>
      <dgm:t>
        <a:bodyPr/>
        <a:lstStyle/>
        <a:p>
          <a:endParaRPr lang="cs-CZ"/>
        </a:p>
      </dgm:t>
    </dgm:pt>
    <dgm:pt modelId="{D6458AFC-ED63-4BBF-9915-33F6298C7CD5}">
      <dgm:prSet phldrT="[Text]"/>
      <dgm:spPr/>
      <dgm:t>
        <a:bodyPr/>
        <a:lstStyle/>
        <a:p>
          <a:r>
            <a:rPr lang="cs-CZ" dirty="0" smtClean="0"/>
            <a:t>Kvalitativní</a:t>
          </a:r>
          <a:endParaRPr lang="cs-CZ" dirty="0"/>
        </a:p>
      </dgm:t>
    </dgm:pt>
    <dgm:pt modelId="{DEA3715E-F845-4506-AF41-AE131E05077D}" type="parTrans" cxnId="{5A442B57-E400-49DF-A229-3E26B149E740}">
      <dgm:prSet/>
      <dgm:spPr/>
      <dgm:t>
        <a:bodyPr/>
        <a:lstStyle/>
        <a:p>
          <a:endParaRPr lang="cs-CZ"/>
        </a:p>
      </dgm:t>
    </dgm:pt>
    <dgm:pt modelId="{68392240-36F1-433A-867C-E60E26913468}" type="sibTrans" cxnId="{5A442B57-E400-49DF-A229-3E26B149E740}">
      <dgm:prSet/>
      <dgm:spPr/>
      <dgm:t>
        <a:bodyPr/>
        <a:lstStyle/>
        <a:p>
          <a:endParaRPr lang="cs-CZ"/>
        </a:p>
      </dgm:t>
    </dgm:pt>
    <dgm:pt modelId="{B054AB9B-63CF-4960-AFDB-A2F6B3C441AC}">
      <dgm:prSet phldrT="[Text]"/>
      <dgm:spPr/>
      <dgm:t>
        <a:bodyPr/>
        <a:lstStyle/>
        <a:p>
          <a:r>
            <a:rPr lang="cs-CZ" dirty="0" smtClean="0"/>
            <a:t>Popis dat</a:t>
          </a:r>
        </a:p>
      </dgm:t>
    </dgm:pt>
    <dgm:pt modelId="{0DEDFF65-03A9-41AB-AC21-1A4436EE4760}" type="parTrans" cxnId="{E3A8D5C6-9448-4727-AB36-DA95530E29E9}">
      <dgm:prSet/>
      <dgm:spPr/>
      <dgm:t>
        <a:bodyPr/>
        <a:lstStyle/>
        <a:p>
          <a:endParaRPr lang="cs-CZ"/>
        </a:p>
      </dgm:t>
    </dgm:pt>
    <dgm:pt modelId="{F37ED0FE-3DAD-4F62-92C2-2AE7A0F9443A}" type="sibTrans" cxnId="{E3A8D5C6-9448-4727-AB36-DA95530E29E9}">
      <dgm:prSet/>
      <dgm:spPr/>
      <dgm:t>
        <a:bodyPr/>
        <a:lstStyle/>
        <a:p>
          <a:endParaRPr lang="cs-CZ"/>
        </a:p>
      </dgm:t>
    </dgm:pt>
    <dgm:pt modelId="{2777895C-7F09-4102-9312-E5C414E3126D}">
      <dgm:prSet phldrT="[Text]"/>
      <dgm:spPr/>
      <dgm:t>
        <a:bodyPr/>
        <a:lstStyle/>
        <a:p>
          <a:r>
            <a:rPr lang="cs-CZ" dirty="0" smtClean="0"/>
            <a:t>Analýza dat</a:t>
          </a:r>
          <a:endParaRPr lang="cs-CZ" dirty="0"/>
        </a:p>
      </dgm:t>
    </dgm:pt>
    <dgm:pt modelId="{736124C5-9CB6-4B68-A1D6-41AE74965BEB}" type="parTrans" cxnId="{978E7F0E-3A21-400C-8C0D-82CDDEE46940}">
      <dgm:prSet/>
      <dgm:spPr/>
      <dgm:t>
        <a:bodyPr/>
        <a:lstStyle/>
        <a:p>
          <a:endParaRPr lang="cs-CZ"/>
        </a:p>
      </dgm:t>
    </dgm:pt>
    <dgm:pt modelId="{9E24C582-0AE6-4161-8C98-C1980B9C3A52}" type="sibTrans" cxnId="{978E7F0E-3A21-400C-8C0D-82CDDEE46940}">
      <dgm:prSet/>
      <dgm:spPr/>
      <dgm:t>
        <a:bodyPr/>
        <a:lstStyle/>
        <a:p>
          <a:endParaRPr lang="cs-CZ"/>
        </a:p>
      </dgm:t>
    </dgm:pt>
    <dgm:pt modelId="{F2E84B02-D038-4894-B620-D82B82EE3A93}">
      <dgm:prSet phldrT="[Text]"/>
      <dgm:spPr/>
      <dgm:t>
        <a:bodyPr/>
        <a:lstStyle/>
        <a:p>
          <a:r>
            <a:rPr lang="cs-CZ" dirty="0" smtClean="0"/>
            <a:t>Kvantitativní</a:t>
          </a:r>
          <a:endParaRPr lang="cs-CZ" dirty="0"/>
        </a:p>
      </dgm:t>
    </dgm:pt>
    <dgm:pt modelId="{4FF139D0-F1B1-450D-B2C3-5FA55C3C479C}" type="parTrans" cxnId="{9AF19EC9-CCF9-4D30-863A-DAC2E9775F57}">
      <dgm:prSet/>
      <dgm:spPr/>
      <dgm:t>
        <a:bodyPr/>
        <a:lstStyle/>
        <a:p>
          <a:endParaRPr lang="cs-CZ"/>
        </a:p>
      </dgm:t>
    </dgm:pt>
    <dgm:pt modelId="{36381D81-62F0-42C4-A811-FF52B5BD1576}" type="sibTrans" cxnId="{9AF19EC9-CCF9-4D30-863A-DAC2E9775F57}">
      <dgm:prSet/>
      <dgm:spPr/>
      <dgm:t>
        <a:bodyPr/>
        <a:lstStyle/>
        <a:p>
          <a:endParaRPr lang="cs-CZ"/>
        </a:p>
      </dgm:t>
    </dgm:pt>
    <dgm:pt modelId="{7103E62A-1D98-463B-91F3-0EF62C5BDF42}">
      <dgm:prSet phldrT="[Text]"/>
      <dgm:spPr/>
      <dgm:t>
        <a:bodyPr/>
        <a:lstStyle/>
        <a:p>
          <a:r>
            <a:rPr lang="cs-CZ" dirty="0" smtClean="0"/>
            <a:t>Formulace hypotéz</a:t>
          </a:r>
          <a:endParaRPr lang="cs-CZ" dirty="0"/>
        </a:p>
      </dgm:t>
    </dgm:pt>
    <dgm:pt modelId="{1E047B88-5A53-4266-B22C-9374C42D7073}" type="parTrans" cxnId="{FF156696-0481-4C11-8698-FCA0194B49F5}">
      <dgm:prSet/>
      <dgm:spPr/>
      <dgm:t>
        <a:bodyPr/>
        <a:lstStyle/>
        <a:p>
          <a:endParaRPr lang="cs-CZ"/>
        </a:p>
      </dgm:t>
    </dgm:pt>
    <dgm:pt modelId="{2C6ACC99-1A2D-410D-AFFB-ADE5DA4A0835}" type="sibTrans" cxnId="{FF156696-0481-4C11-8698-FCA0194B49F5}">
      <dgm:prSet/>
      <dgm:spPr/>
      <dgm:t>
        <a:bodyPr/>
        <a:lstStyle/>
        <a:p>
          <a:endParaRPr lang="cs-CZ"/>
        </a:p>
      </dgm:t>
    </dgm:pt>
    <dgm:pt modelId="{3A6CB23A-15AD-4993-BEAA-E5512A5D2C24}">
      <dgm:prSet phldrT="[Text]"/>
      <dgm:spPr/>
      <dgm:t>
        <a:bodyPr/>
        <a:lstStyle/>
        <a:p>
          <a:r>
            <a:rPr lang="cs-CZ" dirty="0" smtClean="0"/>
            <a:t>Reflexe role výzkumníka</a:t>
          </a:r>
          <a:endParaRPr lang="cs-CZ" dirty="0"/>
        </a:p>
      </dgm:t>
    </dgm:pt>
    <dgm:pt modelId="{C1ADE112-930D-4EED-8C35-BE800CCA3C83}" type="parTrans" cxnId="{E07D5C9A-F911-49D1-AC52-5645717C282C}">
      <dgm:prSet/>
      <dgm:spPr/>
      <dgm:t>
        <a:bodyPr/>
        <a:lstStyle/>
        <a:p>
          <a:endParaRPr lang="cs-CZ"/>
        </a:p>
      </dgm:t>
    </dgm:pt>
    <dgm:pt modelId="{9E97A519-E024-43BF-9157-74FFA2E84910}" type="sibTrans" cxnId="{E07D5C9A-F911-49D1-AC52-5645717C282C}">
      <dgm:prSet/>
      <dgm:spPr/>
      <dgm:t>
        <a:bodyPr/>
        <a:lstStyle/>
        <a:p>
          <a:endParaRPr lang="cs-CZ"/>
        </a:p>
      </dgm:t>
    </dgm:pt>
    <dgm:pt modelId="{C85AF0F5-6B96-4B84-BFB9-E029634975A0}">
      <dgm:prSet phldrT="[Text]"/>
      <dgm:spPr/>
      <dgm:t>
        <a:bodyPr/>
        <a:lstStyle/>
        <a:p>
          <a:r>
            <a:rPr lang="cs-CZ" dirty="0" smtClean="0"/>
            <a:t>Konceptualizace a operacionalizace</a:t>
          </a:r>
          <a:endParaRPr lang="cs-CZ" dirty="0"/>
        </a:p>
      </dgm:t>
    </dgm:pt>
    <dgm:pt modelId="{4CF5AB0C-B5FF-4091-8A78-3442B1B51E8F}" type="parTrans" cxnId="{B1D4CB30-EBD4-4D62-A821-E7B985EDEA6D}">
      <dgm:prSet/>
      <dgm:spPr/>
      <dgm:t>
        <a:bodyPr/>
        <a:lstStyle/>
        <a:p>
          <a:endParaRPr lang="cs-CZ"/>
        </a:p>
      </dgm:t>
    </dgm:pt>
    <dgm:pt modelId="{D6B0BA51-2FA8-4017-9067-60EBB5EA292F}" type="sibTrans" cxnId="{B1D4CB30-EBD4-4D62-A821-E7B985EDEA6D}">
      <dgm:prSet/>
      <dgm:spPr/>
      <dgm:t>
        <a:bodyPr/>
        <a:lstStyle/>
        <a:p>
          <a:endParaRPr lang="cs-CZ"/>
        </a:p>
      </dgm:t>
    </dgm:pt>
    <dgm:pt modelId="{95EE2685-3423-49F9-AFB7-E248FDDA1B41}">
      <dgm:prSet phldrT="[Text]"/>
      <dgm:spPr/>
      <dgm:t>
        <a:bodyPr/>
        <a:lstStyle/>
        <a:p>
          <a:r>
            <a:rPr lang="cs-CZ" dirty="0" smtClean="0"/>
            <a:t>Vyhodnocení hypotéz</a:t>
          </a:r>
          <a:endParaRPr lang="cs-CZ" dirty="0"/>
        </a:p>
      </dgm:t>
    </dgm:pt>
    <dgm:pt modelId="{94087D70-0E88-43E0-8497-936EE1AF7478}" type="parTrans" cxnId="{38BC107D-66CF-4D8E-84E5-7A6CE93C6CA6}">
      <dgm:prSet/>
      <dgm:spPr/>
      <dgm:t>
        <a:bodyPr/>
        <a:lstStyle/>
        <a:p>
          <a:endParaRPr lang="cs-CZ"/>
        </a:p>
      </dgm:t>
    </dgm:pt>
    <dgm:pt modelId="{E467D02C-4E0A-4C78-A305-0379EA397D85}" type="sibTrans" cxnId="{38BC107D-66CF-4D8E-84E5-7A6CE93C6CA6}">
      <dgm:prSet/>
      <dgm:spPr/>
      <dgm:t>
        <a:bodyPr/>
        <a:lstStyle/>
        <a:p>
          <a:endParaRPr lang="cs-CZ"/>
        </a:p>
      </dgm:t>
    </dgm:pt>
    <dgm:pt modelId="{0A841641-5BB1-438F-BA23-B809E62856D1}" type="pres">
      <dgm:prSet presAssocID="{9B51BAFF-D638-4C6B-A3CA-5F0C7845CA8E}" presName="list" presStyleCnt="0">
        <dgm:presLayoutVars>
          <dgm:dir/>
          <dgm:animLvl val="lvl"/>
        </dgm:presLayoutVars>
      </dgm:prSet>
      <dgm:spPr/>
      <dgm:t>
        <a:bodyPr/>
        <a:lstStyle/>
        <a:p>
          <a:endParaRPr lang="cs-CZ"/>
        </a:p>
      </dgm:t>
    </dgm:pt>
    <dgm:pt modelId="{72CEBB27-BAE4-46B8-806D-6104C0DC205F}" type="pres">
      <dgm:prSet presAssocID="{D6458AFC-ED63-4BBF-9915-33F6298C7CD5}" presName="posSpace" presStyleCnt="0"/>
      <dgm:spPr/>
    </dgm:pt>
    <dgm:pt modelId="{AD1C3B39-7B40-42F0-B842-C1934A4203A0}" type="pres">
      <dgm:prSet presAssocID="{D6458AFC-ED63-4BBF-9915-33F6298C7CD5}" presName="vertFlow" presStyleCnt="0"/>
      <dgm:spPr/>
    </dgm:pt>
    <dgm:pt modelId="{486D99F3-951D-4304-97BE-BD39141F2A82}" type="pres">
      <dgm:prSet presAssocID="{D6458AFC-ED63-4BBF-9915-33F6298C7CD5}" presName="topSpace" presStyleCnt="0"/>
      <dgm:spPr/>
    </dgm:pt>
    <dgm:pt modelId="{AAF8E8F6-7556-4B48-AD11-F6E7D68B3943}" type="pres">
      <dgm:prSet presAssocID="{D6458AFC-ED63-4BBF-9915-33F6298C7CD5}" presName="firstComp" presStyleCnt="0"/>
      <dgm:spPr/>
    </dgm:pt>
    <dgm:pt modelId="{34CA00AA-DA12-4BFA-828C-2A36B8CF4CB6}" type="pres">
      <dgm:prSet presAssocID="{D6458AFC-ED63-4BBF-9915-33F6298C7CD5}" presName="firstChild" presStyleLbl="bgAccFollowNode1" presStyleIdx="0" presStyleCnt="6"/>
      <dgm:spPr/>
      <dgm:t>
        <a:bodyPr/>
        <a:lstStyle/>
        <a:p>
          <a:endParaRPr lang="cs-CZ"/>
        </a:p>
      </dgm:t>
    </dgm:pt>
    <dgm:pt modelId="{2D4F9E7D-A782-4F93-8E65-8685055583CB}" type="pres">
      <dgm:prSet presAssocID="{D6458AFC-ED63-4BBF-9915-33F6298C7CD5}" presName="firstChildTx" presStyleLbl="bgAccFollowNode1" presStyleIdx="0" presStyleCnt="6">
        <dgm:presLayoutVars>
          <dgm:bulletEnabled val="1"/>
        </dgm:presLayoutVars>
      </dgm:prSet>
      <dgm:spPr/>
      <dgm:t>
        <a:bodyPr/>
        <a:lstStyle/>
        <a:p>
          <a:endParaRPr lang="cs-CZ"/>
        </a:p>
      </dgm:t>
    </dgm:pt>
    <dgm:pt modelId="{717C7272-12DB-41B6-9644-474A493EAFE3}" type="pres">
      <dgm:prSet presAssocID="{2777895C-7F09-4102-9312-E5C414E3126D}" presName="comp" presStyleCnt="0"/>
      <dgm:spPr/>
    </dgm:pt>
    <dgm:pt modelId="{EC640F44-AD13-438A-9C7D-8D25272CF810}" type="pres">
      <dgm:prSet presAssocID="{2777895C-7F09-4102-9312-E5C414E3126D}" presName="child" presStyleLbl="bgAccFollowNode1" presStyleIdx="1" presStyleCnt="6"/>
      <dgm:spPr/>
      <dgm:t>
        <a:bodyPr/>
        <a:lstStyle/>
        <a:p>
          <a:endParaRPr lang="cs-CZ"/>
        </a:p>
      </dgm:t>
    </dgm:pt>
    <dgm:pt modelId="{FB91B869-67FC-493E-9A65-884019A3578C}" type="pres">
      <dgm:prSet presAssocID="{2777895C-7F09-4102-9312-E5C414E3126D}" presName="childTx" presStyleLbl="bgAccFollowNode1" presStyleIdx="1" presStyleCnt="6">
        <dgm:presLayoutVars>
          <dgm:bulletEnabled val="1"/>
        </dgm:presLayoutVars>
      </dgm:prSet>
      <dgm:spPr/>
      <dgm:t>
        <a:bodyPr/>
        <a:lstStyle/>
        <a:p>
          <a:endParaRPr lang="cs-CZ"/>
        </a:p>
      </dgm:t>
    </dgm:pt>
    <dgm:pt modelId="{7231C9D2-D251-4895-AAE0-702CC5AADC20}" type="pres">
      <dgm:prSet presAssocID="{3A6CB23A-15AD-4993-BEAA-E5512A5D2C24}" presName="comp" presStyleCnt="0"/>
      <dgm:spPr/>
    </dgm:pt>
    <dgm:pt modelId="{487397CB-F419-46C2-B0BA-E0056604D34B}" type="pres">
      <dgm:prSet presAssocID="{3A6CB23A-15AD-4993-BEAA-E5512A5D2C24}" presName="child" presStyleLbl="bgAccFollowNode1" presStyleIdx="2" presStyleCnt="6"/>
      <dgm:spPr/>
      <dgm:t>
        <a:bodyPr/>
        <a:lstStyle/>
        <a:p>
          <a:endParaRPr lang="cs-CZ"/>
        </a:p>
      </dgm:t>
    </dgm:pt>
    <dgm:pt modelId="{65FD273B-035A-4E3C-9ABB-1BC93E6E91DE}" type="pres">
      <dgm:prSet presAssocID="{3A6CB23A-15AD-4993-BEAA-E5512A5D2C24}" presName="childTx" presStyleLbl="bgAccFollowNode1" presStyleIdx="2" presStyleCnt="6">
        <dgm:presLayoutVars>
          <dgm:bulletEnabled val="1"/>
        </dgm:presLayoutVars>
      </dgm:prSet>
      <dgm:spPr/>
      <dgm:t>
        <a:bodyPr/>
        <a:lstStyle/>
        <a:p>
          <a:endParaRPr lang="cs-CZ"/>
        </a:p>
      </dgm:t>
    </dgm:pt>
    <dgm:pt modelId="{A7FD3E34-4F02-4DEC-97B8-100AB6BD4AE3}" type="pres">
      <dgm:prSet presAssocID="{D6458AFC-ED63-4BBF-9915-33F6298C7CD5}" presName="negSpace" presStyleCnt="0"/>
      <dgm:spPr/>
    </dgm:pt>
    <dgm:pt modelId="{0EA9D67C-D860-4499-AD2E-1A0B3ACF821F}" type="pres">
      <dgm:prSet presAssocID="{D6458AFC-ED63-4BBF-9915-33F6298C7CD5}" presName="circle" presStyleLbl="node1" presStyleIdx="0" presStyleCnt="2"/>
      <dgm:spPr/>
      <dgm:t>
        <a:bodyPr/>
        <a:lstStyle/>
        <a:p>
          <a:endParaRPr lang="cs-CZ"/>
        </a:p>
      </dgm:t>
    </dgm:pt>
    <dgm:pt modelId="{DA5D0A8F-5B3E-43B3-8DD6-0D5D0091106C}" type="pres">
      <dgm:prSet presAssocID="{68392240-36F1-433A-867C-E60E26913468}" presName="transSpace" presStyleCnt="0"/>
      <dgm:spPr/>
    </dgm:pt>
    <dgm:pt modelId="{769BCCA9-B582-4032-A421-043DEE5D0CD5}" type="pres">
      <dgm:prSet presAssocID="{F2E84B02-D038-4894-B620-D82B82EE3A93}" presName="posSpace" presStyleCnt="0"/>
      <dgm:spPr/>
    </dgm:pt>
    <dgm:pt modelId="{1FAAB46F-0B40-49A9-A2E6-A384F222C639}" type="pres">
      <dgm:prSet presAssocID="{F2E84B02-D038-4894-B620-D82B82EE3A93}" presName="vertFlow" presStyleCnt="0"/>
      <dgm:spPr/>
    </dgm:pt>
    <dgm:pt modelId="{571F5654-772E-410E-9569-7D2874580902}" type="pres">
      <dgm:prSet presAssocID="{F2E84B02-D038-4894-B620-D82B82EE3A93}" presName="topSpace" presStyleCnt="0"/>
      <dgm:spPr/>
    </dgm:pt>
    <dgm:pt modelId="{3483C10C-952A-4433-B42F-6A30CE263EEF}" type="pres">
      <dgm:prSet presAssocID="{F2E84B02-D038-4894-B620-D82B82EE3A93}" presName="firstComp" presStyleCnt="0"/>
      <dgm:spPr/>
    </dgm:pt>
    <dgm:pt modelId="{A0829C1A-7360-4902-9698-A6B47437A69A}" type="pres">
      <dgm:prSet presAssocID="{F2E84B02-D038-4894-B620-D82B82EE3A93}" presName="firstChild" presStyleLbl="bgAccFollowNode1" presStyleIdx="3" presStyleCnt="6"/>
      <dgm:spPr/>
      <dgm:t>
        <a:bodyPr/>
        <a:lstStyle/>
        <a:p>
          <a:endParaRPr lang="cs-CZ"/>
        </a:p>
      </dgm:t>
    </dgm:pt>
    <dgm:pt modelId="{9CECD81A-B58E-4F7B-8269-29EC35426535}" type="pres">
      <dgm:prSet presAssocID="{F2E84B02-D038-4894-B620-D82B82EE3A93}" presName="firstChildTx" presStyleLbl="bgAccFollowNode1" presStyleIdx="3" presStyleCnt="6">
        <dgm:presLayoutVars>
          <dgm:bulletEnabled val="1"/>
        </dgm:presLayoutVars>
      </dgm:prSet>
      <dgm:spPr/>
      <dgm:t>
        <a:bodyPr/>
        <a:lstStyle/>
        <a:p>
          <a:endParaRPr lang="cs-CZ"/>
        </a:p>
      </dgm:t>
    </dgm:pt>
    <dgm:pt modelId="{2A9B6F2A-B403-4991-A37B-7221DF9F91E2}" type="pres">
      <dgm:prSet presAssocID="{C85AF0F5-6B96-4B84-BFB9-E029634975A0}" presName="comp" presStyleCnt="0"/>
      <dgm:spPr/>
    </dgm:pt>
    <dgm:pt modelId="{5E6D9337-DB6F-4292-93E3-AF2DF2E5BD7B}" type="pres">
      <dgm:prSet presAssocID="{C85AF0F5-6B96-4B84-BFB9-E029634975A0}" presName="child" presStyleLbl="bgAccFollowNode1" presStyleIdx="4" presStyleCnt="6"/>
      <dgm:spPr/>
      <dgm:t>
        <a:bodyPr/>
        <a:lstStyle/>
        <a:p>
          <a:endParaRPr lang="cs-CZ"/>
        </a:p>
      </dgm:t>
    </dgm:pt>
    <dgm:pt modelId="{784A002B-76CF-42D0-8B25-79F6F97C1B71}" type="pres">
      <dgm:prSet presAssocID="{C85AF0F5-6B96-4B84-BFB9-E029634975A0}" presName="childTx" presStyleLbl="bgAccFollowNode1" presStyleIdx="4" presStyleCnt="6">
        <dgm:presLayoutVars>
          <dgm:bulletEnabled val="1"/>
        </dgm:presLayoutVars>
      </dgm:prSet>
      <dgm:spPr/>
      <dgm:t>
        <a:bodyPr/>
        <a:lstStyle/>
        <a:p>
          <a:endParaRPr lang="cs-CZ"/>
        </a:p>
      </dgm:t>
    </dgm:pt>
    <dgm:pt modelId="{C23A048F-40C1-4B1F-8C31-85C7C980442F}" type="pres">
      <dgm:prSet presAssocID="{95EE2685-3423-49F9-AFB7-E248FDDA1B41}" presName="comp" presStyleCnt="0"/>
      <dgm:spPr/>
    </dgm:pt>
    <dgm:pt modelId="{EFD69ECA-1C0D-4B2E-B6F9-D193441C2F0A}" type="pres">
      <dgm:prSet presAssocID="{95EE2685-3423-49F9-AFB7-E248FDDA1B41}" presName="child" presStyleLbl="bgAccFollowNode1" presStyleIdx="5" presStyleCnt="6"/>
      <dgm:spPr/>
      <dgm:t>
        <a:bodyPr/>
        <a:lstStyle/>
        <a:p>
          <a:endParaRPr lang="cs-CZ"/>
        </a:p>
      </dgm:t>
    </dgm:pt>
    <dgm:pt modelId="{5F09C85D-C897-4BFA-B44A-20A0A79F97D9}" type="pres">
      <dgm:prSet presAssocID="{95EE2685-3423-49F9-AFB7-E248FDDA1B41}" presName="childTx" presStyleLbl="bgAccFollowNode1" presStyleIdx="5" presStyleCnt="6">
        <dgm:presLayoutVars>
          <dgm:bulletEnabled val="1"/>
        </dgm:presLayoutVars>
      </dgm:prSet>
      <dgm:spPr/>
      <dgm:t>
        <a:bodyPr/>
        <a:lstStyle/>
        <a:p>
          <a:endParaRPr lang="cs-CZ"/>
        </a:p>
      </dgm:t>
    </dgm:pt>
    <dgm:pt modelId="{57F9A8DB-4C75-401F-9F93-36C01ECB28A7}" type="pres">
      <dgm:prSet presAssocID="{F2E84B02-D038-4894-B620-D82B82EE3A93}" presName="negSpace" presStyleCnt="0"/>
      <dgm:spPr/>
    </dgm:pt>
    <dgm:pt modelId="{20AAAA61-076A-4425-980D-63F6680E2BD3}" type="pres">
      <dgm:prSet presAssocID="{F2E84B02-D038-4894-B620-D82B82EE3A93}" presName="circle" presStyleLbl="node1" presStyleIdx="1" presStyleCnt="2"/>
      <dgm:spPr/>
      <dgm:t>
        <a:bodyPr/>
        <a:lstStyle/>
        <a:p>
          <a:endParaRPr lang="cs-CZ"/>
        </a:p>
      </dgm:t>
    </dgm:pt>
  </dgm:ptLst>
  <dgm:cxnLst>
    <dgm:cxn modelId="{FF156696-0481-4C11-8698-FCA0194B49F5}" srcId="{F2E84B02-D038-4894-B620-D82B82EE3A93}" destId="{7103E62A-1D98-463B-91F3-0EF62C5BDF42}" srcOrd="0" destOrd="0" parTransId="{1E047B88-5A53-4266-B22C-9374C42D7073}" sibTransId="{2C6ACC99-1A2D-410D-AFFB-ADE5DA4A0835}"/>
    <dgm:cxn modelId="{A13F3C29-95D5-4F2E-ABD0-F80B3D741E66}" type="presOf" srcId="{B054AB9B-63CF-4960-AFDB-A2F6B3C441AC}" destId="{2D4F9E7D-A782-4F93-8E65-8685055583CB}" srcOrd="1" destOrd="0" presId="urn:microsoft.com/office/officeart/2005/8/layout/hList9"/>
    <dgm:cxn modelId="{38BC107D-66CF-4D8E-84E5-7A6CE93C6CA6}" srcId="{F2E84B02-D038-4894-B620-D82B82EE3A93}" destId="{95EE2685-3423-49F9-AFB7-E248FDDA1B41}" srcOrd="2" destOrd="0" parTransId="{94087D70-0E88-43E0-8497-936EE1AF7478}" sibTransId="{E467D02C-4E0A-4C78-A305-0379EA397D85}"/>
    <dgm:cxn modelId="{E07D5C9A-F911-49D1-AC52-5645717C282C}" srcId="{D6458AFC-ED63-4BBF-9915-33F6298C7CD5}" destId="{3A6CB23A-15AD-4993-BEAA-E5512A5D2C24}" srcOrd="2" destOrd="0" parTransId="{C1ADE112-930D-4EED-8C35-BE800CCA3C83}" sibTransId="{9E97A519-E024-43BF-9157-74FFA2E84910}"/>
    <dgm:cxn modelId="{B1D4CB30-EBD4-4D62-A821-E7B985EDEA6D}" srcId="{F2E84B02-D038-4894-B620-D82B82EE3A93}" destId="{C85AF0F5-6B96-4B84-BFB9-E029634975A0}" srcOrd="1" destOrd="0" parTransId="{4CF5AB0C-B5FF-4091-8A78-3442B1B51E8F}" sibTransId="{D6B0BA51-2FA8-4017-9067-60EBB5EA292F}"/>
    <dgm:cxn modelId="{9EC665B8-3BCA-4805-8D39-0E62AA35F35F}" type="presOf" srcId="{F2E84B02-D038-4894-B620-D82B82EE3A93}" destId="{20AAAA61-076A-4425-980D-63F6680E2BD3}" srcOrd="0" destOrd="0" presId="urn:microsoft.com/office/officeart/2005/8/layout/hList9"/>
    <dgm:cxn modelId="{CF914CD7-358F-4C96-8145-B1B35CD83E85}" type="presOf" srcId="{7103E62A-1D98-463B-91F3-0EF62C5BDF42}" destId="{9CECD81A-B58E-4F7B-8269-29EC35426535}" srcOrd="1" destOrd="0" presId="urn:microsoft.com/office/officeart/2005/8/layout/hList9"/>
    <dgm:cxn modelId="{1D7B68F2-816E-43C3-BE44-F60051824211}" type="presOf" srcId="{C85AF0F5-6B96-4B84-BFB9-E029634975A0}" destId="{784A002B-76CF-42D0-8B25-79F6F97C1B71}" srcOrd="1" destOrd="0" presId="urn:microsoft.com/office/officeart/2005/8/layout/hList9"/>
    <dgm:cxn modelId="{5450F233-7DEE-434C-99DA-E69E7ADAF92E}" type="presOf" srcId="{2777895C-7F09-4102-9312-E5C414E3126D}" destId="{EC640F44-AD13-438A-9C7D-8D25272CF810}" srcOrd="0" destOrd="0" presId="urn:microsoft.com/office/officeart/2005/8/layout/hList9"/>
    <dgm:cxn modelId="{7A6CBCE4-4CAE-4FC7-900D-841B4CC7C816}" type="presOf" srcId="{7103E62A-1D98-463B-91F3-0EF62C5BDF42}" destId="{A0829C1A-7360-4902-9698-A6B47437A69A}" srcOrd="0" destOrd="0" presId="urn:microsoft.com/office/officeart/2005/8/layout/hList9"/>
    <dgm:cxn modelId="{E3A8D5C6-9448-4727-AB36-DA95530E29E9}" srcId="{D6458AFC-ED63-4BBF-9915-33F6298C7CD5}" destId="{B054AB9B-63CF-4960-AFDB-A2F6B3C441AC}" srcOrd="0" destOrd="0" parTransId="{0DEDFF65-03A9-41AB-AC21-1A4436EE4760}" sibTransId="{F37ED0FE-3DAD-4F62-92C2-2AE7A0F9443A}"/>
    <dgm:cxn modelId="{C1B196F1-C32E-4471-9B99-DCDE7A67EDF3}" type="presOf" srcId="{9B51BAFF-D638-4C6B-A3CA-5F0C7845CA8E}" destId="{0A841641-5BB1-438F-BA23-B809E62856D1}" srcOrd="0" destOrd="0" presId="urn:microsoft.com/office/officeart/2005/8/layout/hList9"/>
    <dgm:cxn modelId="{BFBFEE98-5C3F-44C3-AF65-E1CE4F3A3011}" type="presOf" srcId="{3A6CB23A-15AD-4993-BEAA-E5512A5D2C24}" destId="{65FD273B-035A-4E3C-9ABB-1BC93E6E91DE}" srcOrd="1" destOrd="0" presId="urn:microsoft.com/office/officeart/2005/8/layout/hList9"/>
    <dgm:cxn modelId="{1D691EE1-5EBE-4941-97C9-EFD82096A874}" type="presOf" srcId="{C85AF0F5-6B96-4B84-BFB9-E029634975A0}" destId="{5E6D9337-DB6F-4292-93E3-AF2DF2E5BD7B}" srcOrd="0" destOrd="0" presId="urn:microsoft.com/office/officeart/2005/8/layout/hList9"/>
    <dgm:cxn modelId="{978E7F0E-3A21-400C-8C0D-82CDDEE46940}" srcId="{D6458AFC-ED63-4BBF-9915-33F6298C7CD5}" destId="{2777895C-7F09-4102-9312-E5C414E3126D}" srcOrd="1" destOrd="0" parTransId="{736124C5-9CB6-4B68-A1D6-41AE74965BEB}" sibTransId="{9E24C582-0AE6-4161-8C98-C1980B9C3A52}"/>
    <dgm:cxn modelId="{9AF19EC9-CCF9-4D30-863A-DAC2E9775F57}" srcId="{9B51BAFF-D638-4C6B-A3CA-5F0C7845CA8E}" destId="{F2E84B02-D038-4894-B620-D82B82EE3A93}" srcOrd="1" destOrd="0" parTransId="{4FF139D0-F1B1-450D-B2C3-5FA55C3C479C}" sibTransId="{36381D81-62F0-42C4-A811-FF52B5BD1576}"/>
    <dgm:cxn modelId="{F4F7AAC9-BB18-48B0-80FB-84C45AD1E54A}" type="presOf" srcId="{3A6CB23A-15AD-4993-BEAA-E5512A5D2C24}" destId="{487397CB-F419-46C2-B0BA-E0056604D34B}" srcOrd="0" destOrd="0" presId="urn:microsoft.com/office/officeart/2005/8/layout/hList9"/>
    <dgm:cxn modelId="{B1978FDA-4A75-4B61-86B9-97453E35A2C7}" type="presOf" srcId="{95EE2685-3423-49F9-AFB7-E248FDDA1B41}" destId="{EFD69ECA-1C0D-4B2E-B6F9-D193441C2F0A}" srcOrd="0" destOrd="0" presId="urn:microsoft.com/office/officeart/2005/8/layout/hList9"/>
    <dgm:cxn modelId="{5A442B57-E400-49DF-A229-3E26B149E740}" srcId="{9B51BAFF-D638-4C6B-A3CA-5F0C7845CA8E}" destId="{D6458AFC-ED63-4BBF-9915-33F6298C7CD5}" srcOrd="0" destOrd="0" parTransId="{DEA3715E-F845-4506-AF41-AE131E05077D}" sibTransId="{68392240-36F1-433A-867C-E60E26913468}"/>
    <dgm:cxn modelId="{4871840C-5DAB-4FC1-BE79-A36BA400D37C}" type="presOf" srcId="{B054AB9B-63CF-4960-AFDB-A2F6B3C441AC}" destId="{34CA00AA-DA12-4BFA-828C-2A36B8CF4CB6}" srcOrd="0" destOrd="0" presId="urn:microsoft.com/office/officeart/2005/8/layout/hList9"/>
    <dgm:cxn modelId="{BC3FA227-DA4B-4C73-BB61-C31404D891E9}" type="presOf" srcId="{2777895C-7F09-4102-9312-E5C414E3126D}" destId="{FB91B869-67FC-493E-9A65-884019A3578C}" srcOrd="1" destOrd="0" presId="urn:microsoft.com/office/officeart/2005/8/layout/hList9"/>
    <dgm:cxn modelId="{32A6F95B-213D-423F-A0DB-774314C9BAC0}" type="presOf" srcId="{95EE2685-3423-49F9-AFB7-E248FDDA1B41}" destId="{5F09C85D-C897-4BFA-B44A-20A0A79F97D9}" srcOrd="1" destOrd="0" presId="urn:microsoft.com/office/officeart/2005/8/layout/hList9"/>
    <dgm:cxn modelId="{4C12264E-2647-4D68-8C6F-EA1A8ED05416}" type="presOf" srcId="{D6458AFC-ED63-4BBF-9915-33F6298C7CD5}" destId="{0EA9D67C-D860-4499-AD2E-1A0B3ACF821F}" srcOrd="0" destOrd="0" presId="urn:microsoft.com/office/officeart/2005/8/layout/hList9"/>
    <dgm:cxn modelId="{62053946-C8F3-4769-812F-BB7136A6DCFC}" type="presParOf" srcId="{0A841641-5BB1-438F-BA23-B809E62856D1}" destId="{72CEBB27-BAE4-46B8-806D-6104C0DC205F}" srcOrd="0" destOrd="0" presId="urn:microsoft.com/office/officeart/2005/8/layout/hList9"/>
    <dgm:cxn modelId="{0C1FEFA1-2F71-4459-8260-52FB327596D8}" type="presParOf" srcId="{0A841641-5BB1-438F-BA23-B809E62856D1}" destId="{AD1C3B39-7B40-42F0-B842-C1934A4203A0}" srcOrd="1" destOrd="0" presId="urn:microsoft.com/office/officeart/2005/8/layout/hList9"/>
    <dgm:cxn modelId="{2B1246A2-58C6-4615-A182-CA2CEF0B2BC9}" type="presParOf" srcId="{AD1C3B39-7B40-42F0-B842-C1934A4203A0}" destId="{486D99F3-951D-4304-97BE-BD39141F2A82}" srcOrd="0" destOrd="0" presId="urn:microsoft.com/office/officeart/2005/8/layout/hList9"/>
    <dgm:cxn modelId="{80194322-5351-4020-8599-1C04117EC026}" type="presParOf" srcId="{AD1C3B39-7B40-42F0-B842-C1934A4203A0}" destId="{AAF8E8F6-7556-4B48-AD11-F6E7D68B3943}" srcOrd="1" destOrd="0" presId="urn:microsoft.com/office/officeart/2005/8/layout/hList9"/>
    <dgm:cxn modelId="{5DEE8400-E69D-4DD6-9DC9-0AFDE58B2FDD}" type="presParOf" srcId="{AAF8E8F6-7556-4B48-AD11-F6E7D68B3943}" destId="{34CA00AA-DA12-4BFA-828C-2A36B8CF4CB6}" srcOrd="0" destOrd="0" presId="urn:microsoft.com/office/officeart/2005/8/layout/hList9"/>
    <dgm:cxn modelId="{8CFBCB23-C2DD-430A-9A39-262A3F57430A}" type="presParOf" srcId="{AAF8E8F6-7556-4B48-AD11-F6E7D68B3943}" destId="{2D4F9E7D-A782-4F93-8E65-8685055583CB}" srcOrd="1" destOrd="0" presId="urn:microsoft.com/office/officeart/2005/8/layout/hList9"/>
    <dgm:cxn modelId="{75DCF2D9-AEF9-470E-AE7A-27F7A1A013AD}" type="presParOf" srcId="{AD1C3B39-7B40-42F0-B842-C1934A4203A0}" destId="{717C7272-12DB-41B6-9644-474A493EAFE3}" srcOrd="2" destOrd="0" presId="urn:microsoft.com/office/officeart/2005/8/layout/hList9"/>
    <dgm:cxn modelId="{EDDD4364-FC41-4347-A48E-923D6C1E043C}" type="presParOf" srcId="{717C7272-12DB-41B6-9644-474A493EAFE3}" destId="{EC640F44-AD13-438A-9C7D-8D25272CF810}" srcOrd="0" destOrd="0" presId="urn:microsoft.com/office/officeart/2005/8/layout/hList9"/>
    <dgm:cxn modelId="{47B3E7DB-D069-475C-8FCF-E153E0E1A7ED}" type="presParOf" srcId="{717C7272-12DB-41B6-9644-474A493EAFE3}" destId="{FB91B869-67FC-493E-9A65-884019A3578C}" srcOrd="1" destOrd="0" presId="urn:microsoft.com/office/officeart/2005/8/layout/hList9"/>
    <dgm:cxn modelId="{5AB8D407-0490-4CA6-B48C-B76156778618}" type="presParOf" srcId="{AD1C3B39-7B40-42F0-B842-C1934A4203A0}" destId="{7231C9D2-D251-4895-AAE0-702CC5AADC20}" srcOrd="3" destOrd="0" presId="urn:microsoft.com/office/officeart/2005/8/layout/hList9"/>
    <dgm:cxn modelId="{3DD04ABC-6870-48DB-AA2C-8B6631241E3F}" type="presParOf" srcId="{7231C9D2-D251-4895-AAE0-702CC5AADC20}" destId="{487397CB-F419-46C2-B0BA-E0056604D34B}" srcOrd="0" destOrd="0" presId="urn:microsoft.com/office/officeart/2005/8/layout/hList9"/>
    <dgm:cxn modelId="{C5F68803-6256-4A70-949F-FA6A507677B7}" type="presParOf" srcId="{7231C9D2-D251-4895-AAE0-702CC5AADC20}" destId="{65FD273B-035A-4E3C-9ABB-1BC93E6E91DE}" srcOrd="1" destOrd="0" presId="urn:microsoft.com/office/officeart/2005/8/layout/hList9"/>
    <dgm:cxn modelId="{16E51975-0DC4-4FD7-8E4C-37BA1CB9001C}" type="presParOf" srcId="{0A841641-5BB1-438F-BA23-B809E62856D1}" destId="{A7FD3E34-4F02-4DEC-97B8-100AB6BD4AE3}" srcOrd="2" destOrd="0" presId="urn:microsoft.com/office/officeart/2005/8/layout/hList9"/>
    <dgm:cxn modelId="{231EE3BC-F85E-46DD-A029-84F58075B930}" type="presParOf" srcId="{0A841641-5BB1-438F-BA23-B809E62856D1}" destId="{0EA9D67C-D860-4499-AD2E-1A0B3ACF821F}" srcOrd="3" destOrd="0" presId="urn:microsoft.com/office/officeart/2005/8/layout/hList9"/>
    <dgm:cxn modelId="{AAD3A907-28E8-4754-99D2-10FE965DC7F1}" type="presParOf" srcId="{0A841641-5BB1-438F-BA23-B809E62856D1}" destId="{DA5D0A8F-5B3E-43B3-8DD6-0D5D0091106C}" srcOrd="4" destOrd="0" presId="urn:microsoft.com/office/officeart/2005/8/layout/hList9"/>
    <dgm:cxn modelId="{552292AD-B4F2-4259-9B4D-4916C00ADF57}" type="presParOf" srcId="{0A841641-5BB1-438F-BA23-B809E62856D1}" destId="{769BCCA9-B582-4032-A421-043DEE5D0CD5}" srcOrd="5" destOrd="0" presId="urn:microsoft.com/office/officeart/2005/8/layout/hList9"/>
    <dgm:cxn modelId="{E2E8A7E6-D47C-41F1-946A-E40177C91DAA}" type="presParOf" srcId="{0A841641-5BB1-438F-BA23-B809E62856D1}" destId="{1FAAB46F-0B40-49A9-A2E6-A384F222C639}" srcOrd="6" destOrd="0" presId="urn:microsoft.com/office/officeart/2005/8/layout/hList9"/>
    <dgm:cxn modelId="{BD243B2C-0E18-4D26-87F8-64AF26A62F00}" type="presParOf" srcId="{1FAAB46F-0B40-49A9-A2E6-A384F222C639}" destId="{571F5654-772E-410E-9569-7D2874580902}" srcOrd="0" destOrd="0" presId="urn:microsoft.com/office/officeart/2005/8/layout/hList9"/>
    <dgm:cxn modelId="{724CF261-DC76-4751-B931-2A5781705470}" type="presParOf" srcId="{1FAAB46F-0B40-49A9-A2E6-A384F222C639}" destId="{3483C10C-952A-4433-B42F-6A30CE263EEF}" srcOrd="1" destOrd="0" presId="urn:microsoft.com/office/officeart/2005/8/layout/hList9"/>
    <dgm:cxn modelId="{FB81666E-9CAA-4E26-BD2F-4F5116907FA0}" type="presParOf" srcId="{3483C10C-952A-4433-B42F-6A30CE263EEF}" destId="{A0829C1A-7360-4902-9698-A6B47437A69A}" srcOrd="0" destOrd="0" presId="urn:microsoft.com/office/officeart/2005/8/layout/hList9"/>
    <dgm:cxn modelId="{9C5DE817-4687-40AE-8E32-8D30DE1DFDD5}" type="presParOf" srcId="{3483C10C-952A-4433-B42F-6A30CE263EEF}" destId="{9CECD81A-B58E-4F7B-8269-29EC35426535}" srcOrd="1" destOrd="0" presId="urn:microsoft.com/office/officeart/2005/8/layout/hList9"/>
    <dgm:cxn modelId="{B90B0F66-F2D3-4EB3-B566-0EE1AAD89A3B}" type="presParOf" srcId="{1FAAB46F-0B40-49A9-A2E6-A384F222C639}" destId="{2A9B6F2A-B403-4991-A37B-7221DF9F91E2}" srcOrd="2" destOrd="0" presId="urn:microsoft.com/office/officeart/2005/8/layout/hList9"/>
    <dgm:cxn modelId="{61132F1A-6BDB-4B1D-957C-9CD40558E1B2}" type="presParOf" srcId="{2A9B6F2A-B403-4991-A37B-7221DF9F91E2}" destId="{5E6D9337-DB6F-4292-93E3-AF2DF2E5BD7B}" srcOrd="0" destOrd="0" presId="urn:microsoft.com/office/officeart/2005/8/layout/hList9"/>
    <dgm:cxn modelId="{6B5BC08B-7380-42FF-B0D6-607FAE823B3E}" type="presParOf" srcId="{2A9B6F2A-B403-4991-A37B-7221DF9F91E2}" destId="{784A002B-76CF-42D0-8B25-79F6F97C1B71}" srcOrd="1" destOrd="0" presId="urn:microsoft.com/office/officeart/2005/8/layout/hList9"/>
    <dgm:cxn modelId="{28FC9C63-09F7-4CB9-86EA-9582D48A7D9F}" type="presParOf" srcId="{1FAAB46F-0B40-49A9-A2E6-A384F222C639}" destId="{C23A048F-40C1-4B1F-8C31-85C7C980442F}" srcOrd="3" destOrd="0" presId="urn:microsoft.com/office/officeart/2005/8/layout/hList9"/>
    <dgm:cxn modelId="{EB5EF111-9E2D-4B4B-8378-35D4BA37DB4E}" type="presParOf" srcId="{C23A048F-40C1-4B1F-8C31-85C7C980442F}" destId="{EFD69ECA-1C0D-4B2E-B6F9-D193441C2F0A}" srcOrd="0" destOrd="0" presId="urn:microsoft.com/office/officeart/2005/8/layout/hList9"/>
    <dgm:cxn modelId="{C9270946-36BB-49D8-A857-E102B7DCF482}" type="presParOf" srcId="{C23A048F-40C1-4B1F-8C31-85C7C980442F}" destId="{5F09C85D-C897-4BFA-B44A-20A0A79F97D9}" srcOrd="1" destOrd="0" presId="urn:microsoft.com/office/officeart/2005/8/layout/hList9"/>
    <dgm:cxn modelId="{43ADC038-0CC9-4F7E-9E23-B3017E24D41C}" type="presParOf" srcId="{0A841641-5BB1-438F-BA23-B809E62856D1}" destId="{57F9A8DB-4C75-401F-9F93-36C01ECB28A7}" srcOrd="7" destOrd="0" presId="urn:microsoft.com/office/officeart/2005/8/layout/hList9"/>
    <dgm:cxn modelId="{7DAE0699-96B3-4E64-89A7-9748299CCF4B}" type="presParOf" srcId="{0A841641-5BB1-438F-BA23-B809E62856D1}" destId="{20AAAA61-076A-4425-980D-63F6680E2BD3}" srcOrd="8" destOrd="0" presId="urn:microsoft.com/office/officeart/2005/8/layout/hList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C368EC-7AC1-4877-A276-36F30CEDED72}">
      <dsp:nvSpPr>
        <dsp:cNvPr id="0" name=""/>
        <dsp:cNvSpPr/>
      </dsp:nvSpPr>
      <dsp:spPr>
        <a:xfrm>
          <a:off x="4118" y="0"/>
          <a:ext cx="3962102" cy="4647629"/>
        </a:xfrm>
        <a:prstGeom prst="roundRect">
          <a:avLst>
            <a:gd name="adj" fmla="val 10000"/>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05740" tIns="205740" rIns="205740" bIns="205740" numCol="1" spcCol="1270" anchor="ctr" anchorCtr="0">
          <a:noAutofit/>
        </a:bodyPr>
        <a:lstStyle/>
        <a:p>
          <a:pPr lvl="0" algn="ctr" defTabSz="2400300">
            <a:lnSpc>
              <a:spcPct val="90000"/>
            </a:lnSpc>
            <a:spcBef>
              <a:spcPct val="0"/>
            </a:spcBef>
            <a:spcAft>
              <a:spcPct val="35000"/>
            </a:spcAft>
          </a:pPr>
          <a:r>
            <a:rPr lang="cs-CZ" sz="5400" kern="1200" dirty="0" smtClean="0"/>
            <a:t>Kvalitní </a:t>
          </a:r>
          <a:endParaRPr lang="cs-CZ" sz="5400" kern="1200" dirty="0"/>
        </a:p>
      </dsp:txBody>
      <dsp:txXfrm>
        <a:off x="4118" y="0"/>
        <a:ext cx="3962102" cy="1394288"/>
      </dsp:txXfrm>
    </dsp:sp>
    <dsp:sp modelId="{A2C6CD53-E81A-49FD-B0F9-07F17E5C99BB}">
      <dsp:nvSpPr>
        <dsp:cNvPr id="0" name=""/>
        <dsp:cNvSpPr/>
      </dsp:nvSpPr>
      <dsp:spPr>
        <a:xfrm>
          <a:off x="400329" y="1394685"/>
          <a:ext cx="3169681" cy="913073"/>
        </a:xfrm>
        <a:prstGeom prst="roundRect">
          <a:avLst>
            <a:gd name="adj" fmla="val 10000"/>
          </a:avLst>
        </a:prstGeom>
        <a:solidFill>
          <a:schemeClr val="lt1">
            <a:hueOff val="0"/>
            <a:satOff val="0"/>
            <a:lumOff val="0"/>
            <a:alphaOff val="0"/>
          </a:schemeClr>
        </a:solidFill>
        <a:ln w="15875" cap="rnd"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cs-CZ" sz="2000" kern="1200" dirty="0" smtClean="0">
              <a:solidFill>
                <a:schemeClr val="tx1"/>
              </a:solidFill>
            </a:rPr>
            <a:t>systematické shrnutí dostupných faktů k tématu </a:t>
          </a:r>
          <a:endParaRPr lang="cs-CZ" sz="2000" kern="1200" dirty="0">
            <a:solidFill>
              <a:schemeClr val="tx1"/>
            </a:solidFill>
          </a:endParaRPr>
        </a:p>
      </dsp:txBody>
      <dsp:txXfrm>
        <a:off x="427072" y="1421428"/>
        <a:ext cx="3116195" cy="859587"/>
      </dsp:txXfrm>
    </dsp:sp>
    <dsp:sp modelId="{75021AAD-AE55-4859-9443-617F64DBA589}">
      <dsp:nvSpPr>
        <dsp:cNvPr id="0" name=""/>
        <dsp:cNvSpPr/>
      </dsp:nvSpPr>
      <dsp:spPr>
        <a:xfrm>
          <a:off x="419093" y="2402363"/>
          <a:ext cx="3169681" cy="913073"/>
        </a:xfrm>
        <a:prstGeom prst="roundRect">
          <a:avLst>
            <a:gd name="adj" fmla="val 10000"/>
          </a:avLst>
        </a:prstGeom>
        <a:solidFill>
          <a:schemeClr val="lt1">
            <a:hueOff val="0"/>
            <a:satOff val="0"/>
            <a:lumOff val="0"/>
            <a:alphaOff val="0"/>
          </a:schemeClr>
        </a:solidFill>
        <a:ln w="15875" cap="rnd"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cs-CZ" sz="2000" kern="1200" dirty="0" smtClean="0">
              <a:solidFill>
                <a:schemeClr val="tx1"/>
              </a:solidFill>
            </a:rPr>
            <a:t>tvůrčí přístup </a:t>
          </a:r>
        </a:p>
      </dsp:txBody>
      <dsp:txXfrm>
        <a:off x="445836" y="2429106"/>
        <a:ext cx="3116195" cy="859587"/>
      </dsp:txXfrm>
    </dsp:sp>
    <dsp:sp modelId="{BD972AA5-37F0-4ADE-B380-AA99DC390AD0}">
      <dsp:nvSpPr>
        <dsp:cNvPr id="0" name=""/>
        <dsp:cNvSpPr/>
      </dsp:nvSpPr>
      <dsp:spPr>
        <a:xfrm>
          <a:off x="400329" y="3501777"/>
          <a:ext cx="3169681" cy="913073"/>
        </a:xfrm>
        <a:prstGeom prst="roundRect">
          <a:avLst>
            <a:gd name="adj" fmla="val 10000"/>
          </a:avLst>
        </a:prstGeom>
        <a:solidFill>
          <a:schemeClr val="lt1">
            <a:hueOff val="0"/>
            <a:satOff val="0"/>
            <a:lumOff val="0"/>
            <a:alphaOff val="0"/>
          </a:schemeClr>
        </a:solidFill>
        <a:ln w="15875" cap="rnd"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cs-CZ" sz="2000" kern="1200" dirty="0" smtClean="0">
              <a:solidFill>
                <a:schemeClr val="tx1"/>
              </a:solidFill>
            </a:rPr>
            <a:t>výsledkem je přehled bádání v určité tematické oblasti </a:t>
          </a:r>
        </a:p>
      </dsp:txBody>
      <dsp:txXfrm>
        <a:off x="427072" y="3528520"/>
        <a:ext cx="3116195" cy="859587"/>
      </dsp:txXfrm>
    </dsp:sp>
    <dsp:sp modelId="{6747296D-E447-4D0F-B11B-43806CD50F01}">
      <dsp:nvSpPr>
        <dsp:cNvPr id="0" name=""/>
        <dsp:cNvSpPr/>
      </dsp:nvSpPr>
      <dsp:spPr>
        <a:xfrm>
          <a:off x="4263378" y="0"/>
          <a:ext cx="3962102" cy="4647629"/>
        </a:xfrm>
        <a:prstGeom prst="roundRect">
          <a:avLst>
            <a:gd name="adj" fmla="val 10000"/>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05740" tIns="205740" rIns="205740" bIns="205740" numCol="1" spcCol="1270" anchor="ctr" anchorCtr="0">
          <a:noAutofit/>
        </a:bodyPr>
        <a:lstStyle/>
        <a:p>
          <a:pPr lvl="0" algn="ctr" defTabSz="2400300">
            <a:lnSpc>
              <a:spcPct val="90000"/>
            </a:lnSpc>
            <a:spcBef>
              <a:spcPct val="0"/>
            </a:spcBef>
            <a:spcAft>
              <a:spcPct val="35000"/>
            </a:spcAft>
          </a:pPr>
          <a:r>
            <a:rPr lang="cs-CZ" sz="5400" kern="1200" dirty="0" smtClean="0"/>
            <a:t>Nekvalitní </a:t>
          </a:r>
          <a:endParaRPr lang="cs-CZ" sz="5400" kern="1200" dirty="0"/>
        </a:p>
      </dsp:txBody>
      <dsp:txXfrm>
        <a:off x="4263378" y="0"/>
        <a:ext cx="3962102" cy="1394288"/>
      </dsp:txXfrm>
    </dsp:sp>
    <dsp:sp modelId="{4BF2A9B3-DAC3-4E4E-BF61-7D0F5FDBA783}">
      <dsp:nvSpPr>
        <dsp:cNvPr id="0" name=""/>
        <dsp:cNvSpPr/>
      </dsp:nvSpPr>
      <dsp:spPr>
        <a:xfrm>
          <a:off x="4659589" y="1394619"/>
          <a:ext cx="3169681" cy="1456147"/>
        </a:xfrm>
        <a:prstGeom prst="roundRect">
          <a:avLst>
            <a:gd name="adj" fmla="val 10000"/>
          </a:avLst>
        </a:prstGeom>
        <a:solidFill>
          <a:schemeClr val="lt1">
            <a:hueOff val="0"/>
            <a:satOff val="0"/>
            <a:lumOff val="0"/>
            <a:alphaOff val="0"/>
          </a:schemeClr>
        </a:solidFill>
        <a:ln w="15875" cap="rnd"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cs-CZ" sz="2000" kern="1200" dirty="0" smtClean="0">
              <a:solidFill>
                <a:schemeClr val="tx1"/>
              </a:solidFill>
            </a:rPr>
            <a:t>spojení převzatých poznatků bez logické návaznosti , neuspořádaný přehled </a:t>
          </a:r>
          <a:endParaRPr lang="cs-CZ" sz="2000" kern="1200" dirty="0">
            <a:solidFill>
              <a:schemeClr val="tx1"/>
            </a:solidFill>
          </a:endParaRPr>
        </a:p>
      </dsp:txBody>
      <dsp:txXfrm>
        <a:off x="4702238" y="1437268"/>
        <a:ext cx="3084383" cy="1370849"/>
      </dsp:txXfrm>
    </dsp:sp>
    <dsp:sp modelId="{A0740BD5-2775-4108-BF25-D76FFFE727D1}">
      <dsp:nvSpPr>
        <dsp:cNvPr id="0" name=""/>
        <dsp:cNvSpPr/>
      </dsp:nvSpPr>
      <dsp:spPr>
        <a:xfrm>
          <a:off x="4659589" y="2955043"/>
          <a:ext cx="3169681" cy="677798"/>
        </a:xfrm>
        <a:prstGeom prst="roundRect">
          <a:avLst>
            <a:gd name="adj" fmla="val 10000"/>
          </a:avLst>
        </a:prstGeom>
        <a:solidFill>
          <a:schemeClr val="lt1">
            <a:hueOff val="0"/>
            <a:satOff val="0"/>
            <a:lumOff val="0"/>
            <a:alphaOff val="0"/>
          </a:schemeClr>
        </a:solidFill>
        <a:ln w="15875" cap="rnd"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cs-CZ" sz="2000" kern="1200" dirty="0" smtClean="0">
              <a:solidFill>
                <a:schemeClr val="tx1"/>
              </a:solidFill>
            </a:rPr>
            <a:t>nekoncepční přístup </a:t>
          </a:r>
        </a:p>
      </dsp:txBody>
      <dsp:txXfrm>
        <a:off x="4679441" y="2974895"/>
        <a:ext cx="3129977" cy="638094"/>
      </dsp:txXfrm>
    </dsp:sp>
    <dsp:sp modelId="{1307AE5F-DE6F-42C3-A44B-665F3F27114C}">
      <dsp:nvSpPr>
        <dsp:cNvPr id="0" name=""/>
        <dsp:cNvSpPr/>
      </dsp:nvSpPr>
      <dsp:spPr>
        <a:xfrm>
          <a:off x="4659589" y="3737118"/>
          <a:ext cx="3169681" cy="677798"/>
        </a:xfrm>
        <a:prstGeom prst="roundRect">
          <a:avLst>
            <a:gd name="adj" fmla="val 10000"/>
          </a:avLst>
        </a:prstGeom>
        <a:solidFill>
          <a:schemeClr val="lt1">
            <a:hueOff val="0"/>
            <a:satOff val="0"/>
            <a:lumOff val="0"/>
            <a:alphaOff val="0"/>
          </a:schemeClr>
        </a:solidFill>
        <a:ln w="15875" cap="rnd"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cs-CZ" sz="2000" kern="1200" dirty="0" smtClean="0">
              <a:solidFill>
                <a:schemeClr val="tx1"/>
              </a:solidFill>
            </a:rPr>
            <a:t>postrádá vyjádření stanoviska autora </a:t>
          </a:r>
        </a:p>
      </dsp:txBody>
      <dsp:txXfrm>
        <a:off x="4679441" y="3756970"/>
        <a:ext cx="3129977" cy="6380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CA00AA-DA12-4BFA-828C-2A36B8CF4CB6}">
      <dsp:nvSpPr>
        <dsp:cNvPr id="0" name=""/>
        <dsp:cNvSpPr/>
      </dsp:nvSpPr>
      <dsp:spPr>
        <a:xfrm>
          <a:off x="1692035" y="668188"/>
          <a:ext cx="2499113" cy="1666908"/>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28016" rIns="128016" bIns="128016" numCol="1" spcCol="1270" anchor="ctr" anchorCtr="0">
          <a:noAutofit/>
        </a:bodyPr>
        <a:lstStyle/>
        <a:p>
          <a:pPr lvl="0" algn="l" defTabSz="800100">
            <a:lnSpc>
              <a:spcPct val="90000"/>
            </a:lnSpc>
            <a:spcBef>
              <a:spcPct val="0"/>
            </a:spcBef>
            <a:spcAft>
              <a:spcPct val="35000"/>
            </a:spcAft>
          </a:pPr>
          <a:r>
            <a:rPr lang="cs-CZ" sz="1800" kern="1200" dirty="0" smtClean="0"/>
            <a:t>Popis dat</a:t>
          </a:r>
        </a:p>
      </dsp:txBody>
      <dsp:txXfrm>
        <a:off x="2091893" y="668188"/>
        <a:ext cx="2099255" cy="1666908"/>
      </dsp:txXfrm>
    </dsp:sp>
    <dsp:sp modelId="{EC640F44-AD13-438A-9C7D-8D25272CF810}">
      <dsp:nvSpPr>
        <dsp:cNvPr id="0" name=""/>
        <dsp:cNvSpPr/>
      </dsp:nvSpPr>
      <dsp:spPr>
        <a:xfrm>
          <a:off x="1692035" y="2335097"/>
          <a:ext cx="2499113" cy="1666908"/>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28016" rIns="128016" bIns="128016" numCol="1" spcCol="1270" anchor="ctr" anchorCtr="0">
          <a:noAutofit/>
        </a:bodyPr>
        <a:lstStyle/>
        <a:p>
          <a:pPr lvl="0" algn="l" defTabSz="800100">
            <a:lnSpc>
              <a:spcPct val="90000"/>
            </a:lnSpc>
            <a:spcBef>
              <a:spcPct val="0"/>
            </a:spcBef>
            <a:spcAft>
              <a:spcPct val="35000"/>
            </a:spcAft>
          </a:pPr>
          <a:r>
            <a:rPr lang="cs-CZ" sz="1800" kern="1200" dirty="0" smtClean="0"/>
            <a:t>Analýza dat</a:t>
          </a:r>
          <a:endParaRPr lang="cs-CZ" sz="1800" kern="1200" dirty="0"/>
        </a:p>
      </dsp:txBody>
      <dsp:txXfrm>
        <a:off x="2091893" y="2335097"/>
        <a:ext cx="2099255" cy="1666908"/>
      </dsp:txXfrm>
    </dsp:sp>
    <dsp:sp modelId="{487397CB-F419-46C2-B0BA-E0056604D34B}">
      <dsp:nvSpPr>
        <dsp:cNvPr id="0" name=""/>
        <dsp:cNvSpPr/>
      </dsp:nvSpPr>
      <dsp:spPr>
        <a:xfrm>
          <a:off x="1692035" y="4002006"/>
          <a:ext cx="2499113" cy="1666908"/>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28016" rIns="128016" bIns="128016" numCol="1" spcCol="1270" anchor="ctr" anchorCtr="0">
          <a:noAutofit/>
        </a:bodyPr>
        <a:lstStyle/>
        <a:p>
          <a:pPr lvl="0" algn="l" defTabSz="800100">
            <a:lnSpc>
              <a:spcPct val="90000"/>
            </a:lnSpc>
            <a:spcBef>
              <a:spcPct val="0"/>
            </a:spcBef>
            <a:spcAft>
              <a:spcPct val="35000"/>
            </a:spcAft>
          </a:pPr>
          <a:r>
            <a:rPr lang="cs-CZ" sz="1800" kern="1200" dirty="0" smtClean="0"/>
            <a:t>Reflexe role výzkumníka</a:t>
          </a:r>
          <a:endParaRPr lang="cs-CZ" sz="1800" kern="1200" dirty="0"/>
        </a:p>
      </dsp:txBody>
      <dsp:txXfrm>
        <a:off x="2091893" y="4002006"/>
        <a:ext cx="2099255" cy="1666908"/>
      </dsp:txXfrm>
    </dsp:sp>
    <dsp:sp modelId="{0EA9D67C-D860-4499-AD2E-1A0B3ACF821F}">
      <dsp:nvSpPr>
        <dsp:cNvPr id="0" name=""/>
        <dsp:cNvSpPr/>
      </dsp:nvSpPr>
      <dsp:spPr>
        <a:xfrm>
          <a:off x="359174" y="1757"/>
          <a:ext cx="1666075" cy="1666075"/>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r>
            <a:rPr lang="cs-CZ" sz="1500" kern="1200" dirty="0" smtClean="0"/>
            <a:t>Kvalitativní</a:t>
          </a:r>
          <a:endParaRPr lang="cs-CZ" sz="1500" kern="1200" dirty="0"/>
        </a:p>
      </dsp:txBody>
      <dsp:txXfrm>
        <a:off x="603165" y="245748"/>
        <a:ext cx="1178093" cy="1178093"/>
      </dsp:txXfrm>
    </dsp:sp>
    <dsp:sp modelId="{A0829C1A-7360-4902-9698-A6B47437A69A}">
      <dsp:nvSpPr>
        <dsp:cNvPr id="0" name=""/>
        <dsp:cNvSpPr/>
      </dsp:nvSpPr>
      <dsp:spPr>
        <a:xfrm>
          <a:off x="5857224" y="668188"/>
          <a:ext cx="2499113" cy="1666908"/>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28016" rIns="128016" bIns="128016" numCol="1" spcCol="1270" anchor="ctr" anchorCtr="0">
          <a:noAutofit/>
        </a:bodyPr>
        <a:lstStyle/>
        <a:p>
          <a:pPr lvl="0" algn="l" defTabSz="800100">
            <a:lnSpc>
              <a:spcPct val="90000"/>
            </a:lnSpc>
            <a:spcBef>
              <a:spcPct val="0"/>
            </a:spcBef>
            <a:spcAft>
              <a:spcPct val="35000"/>
            </a:spcAft>
          </a:pPr>
          <a:r>
            <a:rPr lang="cs-CZ" sz="1800" kern="1200" dirty="0" smtClean="0"/>
            <a:t>Formulace hypotéz</a:t>
          </a:r>
          <a:endParaRPr lang="cs-CZ" sz="1800" kern="1200" dirty="0"/>
        </a:p>
      </dsp:txBody>
      <dsp:txXfrm>
        <a:off x="6257082" y="668188"/>
        <a:ext cx="2099255" cy="1666908"/>
      </dsp:txXfrm>
    </dsp:sp>
    <dsp:sp modelId="{5E6D9337-DB6F-4292-93E3-AF2DF2E5BD7B}">
      <dsp:nvSpPr>
        <dsp:cNvPr id="0" name=""/>
        <dsp:cNvSpPr/>
      </dsp:nvSpPr>
      <dsp:spPr>
        <a:xfrm>
          <a:off x="5857224" y="2335097"/>
          <a:ext cx="2499113" cy="1666908"/>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28016" rIns="128016" bIns="128016" numCol="1" spcCol="1270" anchor="ctr" anchorCtr="0">
          <a:noAutofit/>
        </a:bodyPr>
        <a:lstStyle/>
        <a:p>
          <a:pPr lvl="0" algn="l" defTabSz="800100">
            <a:lnSpc>
              <a:spcPct val="90000"/>
            </a:lnSpc>
            <a:spcBef>
              <a:spcPct val="0"/>
            </a:spcBef>
            <a:spcAft>
              <a:spcPct val="35000"/>
            </a:spcAft>
          </a:pPr>
          <a:r>
            <a:rPr lang="cs-CZ" sz="1800" kern="1200" dirty="0" smtClean="0"/>
            <a:t>Konceptualizace a operacionalizace</a:t>
          </a:r>
          <a:endParaRPr lang="cs-CZ" sz="1800" kern="1200" dirty="0"/>
        </a:p>
      </dsp:txBody>
      <dsp:txXfrm>
        <a:off x="6257082" y="2335097"/>
        <a:ext cx="2099255" cy="1666908"/>
      </dsp:txXfrm>
    </dsp:sp>
    <dsp:sp modelId="{EFD69ECA-1C0D-4B2E-B6F9-D193441C2F0A}">
      <dsp:nvSpPr>
        <dsp:cNvPr id="0" name=""/>
        <dsp:cNvSpPr/>
      </dsp:nvSpPr>
      <dsp:spPr>
        <a:xfrm>
          <a:off x="5857224" y="4002006"/>
          <a:ext cx="2499113" cy="1666908"/>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28016" rIns="128016" bIns="128016" numCol="1" spcCol="1270" anchor="ctr" anchorCtr="0">
          <a:noAutofit/>
        </a:bodyPr>
        <a:lstStyle/>
        <a:p>
          <a:pPr lvl="0" algn="l" defTabSz="800100">
            <a:lnSpc>
              <a:spcPct val="90000"/>
            </a:lnSpc>
            <a:spcBef>
              <a:spcPct val="0"/>
            </a:spcBef>
            <a:spcAft>
              <a:spcPct val="35000"/>
            </a:spcAft>
          </a:pPr>
          <a:r>
            <a:rPr lang="cs-CZ" sz="1800" kern="1200" dirty="0" smtClean="0"/>
            <a:t>Vyhodnocení hypotéz</a:t>
          </a:r>
          <a:endParaRPr lang="cs-CZ" sz="1800" kern="1200" dirty="0"/>
        </a:p>
      </dsp:txBody>
      <dsp:txXfrm>
        <a:off x="6257082" y="4002006"/>
        <a:ext cx="2099255" cy="1666908"/>
      </dsp:txXfrm>
    </dsp:sp>
    <dsp:sp modelId="{20AAAA61-076A-4425-980D-63F6680E2BD3}">
      <dsp:nvSpPr>
        <dsp:cNvPr id="0" name=""/>
        <dsp:cNvSpPr/>
      </dsp:nvSpPr>
      <dsp:spPr>
        <a:xfrm>
          <a:off x="4524364" y="1757"/>
          <a:ext cx="1666075" cy="1666075"/>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r>
            <a:rPr lang="cs-CZ" sz="1500" kern="1200" dirty="0" smtClean="0"/>
            <a:t>Kvantitativní</a:t>
          </a:r>
          <a:endParaRPr lang="cs-CZ" sz="1500" kern="1200" dirty="0"/>
        </a:p>
      </dsp:txBody>
      <dsp:txXfrm>
        <a:off x="4768355" y="245748"/>
        <a:ext cx="1178093" cy="1178093"/>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50475" cy="49885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6737" y="0"/>
            <a:ext cx="2950475" cy="498852"/>
          </a:xfrm>
          <a:prstGeom prst="rect">
            <a:avLst/>
          </a:prstGeom>
        </p:spPr>
        <p:txBody>
          <a:bodyPr vert="horz" lIns="91440" tIns="45720" rIns="91440" bIns="45720" rtlCol="0"/>
          <a:lstStyle>
            <a:lvl1pPr algn="r">
              <a:defRPr sz="1200"/>
            </a:lvl1pPr>
          </a:lstStyle>
          <a:p>
            <a:fld id="{2E7A649D-05D0-438C-B9AF-1E6D61F0BB9B}" type="datetimeFigureOut">
              <a:rPr lang="cs-CZ" smtClean="0"/>
              <a:t>16.10.2015</a:t>
            </a:fld>
            <a:endParaRPr lang="cs-CZ"/>
          </a:p>
        </p:txBody>
      </p:sp>
      <p:sp>
        <p:nvSpPr>
          <p:cNvPr id="4" name="Zástupný symbol pro zápatí 3"/>
          <p:cNvSpPr>
            <a:spLocks noGrp="1"/>
          </p:cNvSpPr>
          <p:nvPr>
            <p:ph type="ftr" sz="quarter" idx="2"/>
          </p:nvPr>
        </p:nvSpPr>
        <p:spPr>
          <a:xfrm>
            <a:off x="0" y="9443662"/>
            <a:ext cx="2950475" cy="498851"/>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6737" y="9443662"/>
            <a:ext cx="2950475" cy="498851"/>
          </a:xfrm>
          <a:prstGeom prst="rect">
            <a:avLst/>
          </a:prstGeom>
        </p:spPr>
        <p:txBody>
          <a:bodyPr vert="horz" lIns="91440" tIns="45720" rIns="91440" bIns="45720" rtlCol="0" anchor="b"/>
          <a:lstStyle>
            <a:lvl1pPr algn="r">
              <a:defRPr sz="1200"/>
            </a:lvl1pPr>
          </a:lstStyle>
          <a:p>
            <a:fld id="{332E9C95-E93B-41A4-B180-5084A07957F8}" type="slidenum">
              <a:rPr lang="cs-CZ" smtClean="0"/>
              <a:t>‹#›</a:t>
            </a:fld>
            <a:endParaRPr lang="cs-CZ"/>
          </a:p>
        </p:txBody>
      </p:sp>
    </p:spTree>
    <p:extLst>
      <p:ext uri="{BB962C8B-B14F-4D97-AF65-F5344CB8AC3E}">
        <p14:creationId xmlns:p14="http://schemas.microsoft.com/office/powerpoint/2010/main" val="671825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51163" cy="49847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6038" y="0"/>
            <a:ext cx="2951162" cy="498475"/>
          </a:xfrm>
          <a:prstGeom prst="rect">
            <a:avLst/>
          </a:prstGeom>
        </p:spPr>
        <p:txBody>
          <a:bodyPr vert="horz" lIns="91440" tIns="45720" rIns="91440" bIns="45720" rtlCol="0"/>
          <a:lstStyle>
            <a:lvl1pPr algn="r">
              <a:defRPr sz="1200"/>
            </a:lvl1pPr>
          </a:lstStyle>
          <a:p>
            <a:fld id="{4A14A0A6-670C-45C7-AD5D-0498D0FAE0ED}" type="datetimeFigureOut">
              <a:rPr lang="cs-CZ" smtClean="0"/>
              <a:t>16.10.2015</a:t>
            </a:fld>
            <a:endParaRPr lang="cs-CZ"/>
          </a:p>
        </p:txBody>
      </p:sp>
      <p:sp>
        <p:nvSpPr>
          <p:cNvPr id="4" name="Zástupný symbol pro obrázek snímku 3"/>
          <p:cNvSpPr>
            <a:spLocks noGrp="1" noRot="1" noChangeAspect="1"/>
          </p:cNvSpPr>
          <p:nvPr>
            <p:ph type="sldImg" idx="2"/>
          </p:nvPr>
        </p:nvSpPr>
        <p:spPr>
          <a:xfrm>
            <a:off x="422275" y="1243013"/>
            <a:ext cx="5964238" cy="335597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1038" y="4784725"/>
            <a:ext cx="5446712" cy="391477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44038"/>
            <a:ext cx="2951163" cy="498475"/>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6038" y="9444038"/>
            <a:ext cx="2951162" cy="498475"/>
          </a:xfrm>
          <a:prstGeom prst="rect">
            <a:avLst/>
          </a:prstGeom>
        </p:spPr>
        <p:txBody>
          <a:bodyPr vert="horz" lIns="91440" tIns="45720" rIns="91440" bIns="45720" rtlCol="0" anchor="b"/>
          <a:lstStyle>
            <a:lvl1pPr algn="r">
              <a:defRPr sz="1200"/>
            </a:lvl1pPr>
          </a:lstStyle>
          <a:p>
            <a:fld id="{FCB8D3D3-AD77-4C26-A471-B06E2DDA3F16}" type="slidenum">
              <a:rPr lang="cs-CZ" smtClean="0"/>
              <a:t>‹#›</a:t>
            </a:fld>
            <a:endParaRPr lang="cs-CZ"/>
          </a:p>
        </p:txBody>
      </p:sp>
    </p:spTree>
    <p:extLst>
      <p:ext uri="{BB962C8B-B14F-4D97-AF65-F5344CB8AC3E}">
        <p14:creationId xmlns:p14="http://schemas.microsoft.com/office/powerpoint/2010/main" val="758467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1</a:t>
            </a:fld>
            <a:endParaRPr lang="cs-CZ"/>
          </a:p>
        </p:txBody>
      </p:sp>
    </p:spTree>
    <p:extLst>
      <p:ext uri="{BB962C8B-B14F-4D97-AF65-F5344CB8AC3E}">
        <p14:creationId xmlns:p14="http://schemas.microsoft.com/office/powerpoint/2010/main" val="24845304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10</a:t>
            </a:fld>
            <a:endParaRPr lang="cs-CZ"/>
          </a:p>
        </p:txBody>
      </p:sp>
    </p:spTree>
    <p:extLst>
      <p:ext uri="{BB962C8B-B14F-4D97-AF65-F5344CB8AC3E}">
        <p14:creationId xmlns:p14="http://schemas.microsoft.com/office/powerpoint/2010/main" val="31234092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ECO – seznam literatury nesmí</a:t>
            </a:r>
            <a:r>
              <a:rPr lang="cs-CZ" baseline="0" dirty="0" smtClean="0"/>
              <a:t> jít až do Starověkého Říma</a:t>
            </a:r>
            <a:endParaRPr lang="cs-CZ" dirty="0"/>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11</a:t>
            </a:fld>
            <a:endParaRPr lang="cs-CZ"/>
          </a:p>
        </p:txBody>
      </p:sp>
    </p:spTree>
    <p:extLst>
      <p:ext uri="{BB962C8B-B14F-4D97-AF65-F5344CB8AC3E}">
        <p14:creationId xmlns:p14="http://schemas.microsoft.com/office/powerpoint/2010/main" val="21158396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12</a:t>
            </a:fld>
            <a:endParaRPr lang="cs-CZ"/>
          </a:p>
        </p:txBody>
      </p:sp>
    </p:spTree>
    <p:extLst>
      <p:ext uri="{BB962C8B-B14F-4D97-AF65-F5344CB8AC3E}">
        <p14:creationId xmlns:p14="http://schemas.microsoft.com/office/powerpoint/2010/main" val="42948263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13</a:t>
            </a:fld>
            <a:endParaRPr lang="cs-CZ"/>
          </a:p>
        </p:txBody>
      </p:sp>
    </p:spTree>
    <p:extLst>
      <p:ext uri="{BB962C8B-B14F-4D97-AF65-F5344CB8AC3E}">
        <p14:creationId xmlns:p14="http://schemas.microsoft.com/office/powerpoint/2010/main" val="37960222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14</a:t>
            </a:fld>
            <a:endParaRPr lang="cs-CZ"/>
          </a:p>
        </p:txBody>
      </p:sp>
    </p:spTree>
    <p:extLst>
      <p:ext uri="{BB962C8B-B14F-4D97-AF65-F5344CB8AC3E}">
        <p14:creationId xmlns:p14="http://schemas.microsoft.com/office/powerpoint/2010/main" val="30225445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15</a:t>
            </a:fld>
            <a:endParaRPr lang="cs-CZ"/>
          </a:p>
        </p:txBody>
      </p:sp>
    </p:spTree>
    <p:extLst>
      <p:ext uri="{BB962C8B-B14F-4D97-AF65-F5344CB8AC3E}">
        <p14:creationId xmlns:p14="http://schemas.microsoft.com/office/powerpoint/2010/main" val="22417143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16</a:t>
            </a:fld>
            <a:endParaRPr lang="cs-CZ"/>
          </a:p>
        </p:txBody>
      </p:sp>
    </p:spTree>
    <p:extLst>
      <p:ext uri="{BB962C8B-B14F-4D97-AF65-F5344CB8AC3E}">
        <p14:creationId xmlns:p14="http://schemas.microsoft.com/office/powerpoint/2010/main" val="25074290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17</a:t>
            </a:fld>
            <a:endParaRPr lang="cs-CZ"/>
          </a:p>
        </p:txBody>
      </p:sp>
    </p:spTree>
    <p:extLst>
      <p:ext uri="{BB962C8B-B14F-4D97-AF65-F5344CB8AC3E}">
        <p14:creationId xmlns:p14="http://schemas.microsoft.com/office/powerpoint/2010/main" val="9707481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Rozsah celé práce je cca 80 000 znaků bez příloh – tedy 45 stran</a:t>
            </a:r>
            <a:endParaRPr lang="cs-CZ" dirty="0"/>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18</a:t>
            </a:fld>
            <a:endParaRPr lang="cs-CZ"/>
          </a:p>
        </p:txBody>
      </p:sp>
    </p:spTree>
    <p:extLst>
      <p:ext uri="{BB962C8B-B14F-4D97-AF65-F5344CB8AC3E}">
        <p14:creationId xmlns:p14="http://schemas.microsoft.com/office/powerpoint/2010/main" val="33841196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19</a:t>
            </a:fld>
            <a:endParaRPr lang="cs-CZ"/>
          </a:p>
        </p:txBody>
      </p:sp>
    </p:spTree>
    <p:extLst>
      <p:ext uri="{BB962C8B-B14F-4D97-AF65-F5344CB8AC3E}">
        <p14:creationId xmlns:p14="http://schemas.microsoft.com/office/powerpoint/2010/main" val="18637931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2</a:t>
            </a:fld>
            <a:endParaRPr lang="cs-CZ"/>
          </a:p>
        </p:txBody>
      </p:sp>
    </p:spTree>
    <p:extLst>
      <p:ext uri="{BB962C8B-B14F-4D97-AF65-F5344CB8AC3E}">
        <p14:creationId xmlns:p14="http://schemas.microsoft.com/office/powerpoint/2010/main" val="39405194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20</a:t>
            </a:fld>
            <a:endParaRPr lang="cs-CZ"/>
          </a:p>
        </p:txBody>
      </p:sp>
    </p:spTree>
    <p:extLst>
      <p:ext uri="{BB962C8B-B14F-4D97-AF65-F5344CB8AC3E}">
        <p14:creationId xmlns:p14="http://schemas.microsoft.com/office/powerpoint/2010/main" val="29705871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21</a:t>
            </a:fld>
            <a:endParaRPr lang="cs-CZ"/>
          </a:p>
        </p:txBody>
      </p:sp>
    </p:spTree>
    <p:extLst>
      <p:ext uri="{BB962C8B-B14F-4D97-AF65-F5344CB8AC3E}">
        <p14:creationId xmlns:p14="http://schemas.microsoft.com/office/powerpoint/2010/main" val="25477197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22</a:t>
            </a:fld>
            <a:endParaRPr lang="cs-CZ"/>
          </a:p>
        </p:txBody>
      </p:sp>
    </p:spTree>
    <p:extLst>
      <p:ext uri="{BB962C8B-B14F-4D97-AF65-F5344CB8AC3E}">
        <p14:creationId xmlns:p14="http://schemas.microsoft.com/office/powerpoint/2010/main" val="42105376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23</a:t>
            </a:fld>
            <a:endParaRPr lang="cs-CZ"/>
          </a:p>
        </p:txBody>
      </p:sp>
    </p:spTree>
    <p:extLst>
      <p:ext uri="{BB962C8B-B14F-4D97-AF65-F5344CB8AC3E}">
        <p14:creationId xmlns:p14="http://schemas.microsoft.com/office/powerpoint/2010/main" val="247604055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24</a:t>
            </a:fld>
            <a:endParaRPr lang="cs-CZ"/>
          </a:p>
        </p:txBody>
      </p:sp>
    </p:spTree>
    <p:extLst>
      <p:ext uri="{BB962C8B-B14F-4D97-AF65-F5344CB8AC3E}">
        <p14:creationId xmlns:p14="http://schemas.microsoft.com/office/powerpoint/2010/main" val="23532452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25</a:t>
            </a:fld>
            <a:endParaRPr lang="cs-CZ"/>
          </a:p>
        </p:txBody>
      </p:sp>
    </p:spTree>
    <p:extLst>
      <p:ext uri="{BB962C8B-B14F-4D97-AF65-F5344CB8AC3E}">
        <p14:creationId xmlns:p14="http://schemas.microsoft.com/office/powerpoint/2010/main" val="5723895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26</a:t>
            </a:fld>
            <a:endParaRPr lang="cs-CZ"/>
          </a:p>
        </p:txBody>
      </p:sp>
    </p:spTree>
    <p:extLst>
      <p:ext uri="{BB962C8B-B14F-4D97-AF65-F5344CB8AC3E}">
        <p14:creationId xmlns:p14="http://schemas.microsoft.com/office/powerpoint/2010/main" val="363247503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27</a:t>
            </a:fld>
            <a:endParaRPr lang="cs-CZ"/>
          </a:p>
        </p:txBody>
      </p:sp>
    </p:spTree>
    <p:extLst>
      <p:ext uri="{BB962C8B-B14F-4D97-AF65-F5344CB8AC3E}">
        <p14:creationId xmlns:p14="http://schemas.microsoft.com/office/powerpoint/2010/main" val="280260416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28</a:t>
            </a:fld>
            <a:endParaRPr lang="cs-CZ"/>
          </a:p>
        </p:txBody>
      </p:sp>
    </p:spTree>
    <p:extLst>
      <p:ext uri="{BB962C8B-B14F-4D97-AF65-F5344CB8AC3E}">
        <p14:creationId xmlns:p14="http://schemas.microsoft.com/office/powerpoint/2010/main" val="125745572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29</a:t>
            </a:fld>
            <a:endParaRPr lang="cs-CZ"/>
          </a:p>
        </p:txBody>
      </p:sp>
    </p:spTree>
    <p:extLst>
      <p:ext uri="{BB962C8B-B14F-4D97-AF65-F5344CB8AC3E}">
        <p14:creationId xmlns:p14="http://schemas.microsoft.com/office/powerpoint/2010/main" val="19438169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3</a:t>
            </a:fld>
            <a:endParaRPr lang="cs-CZ"/>
          </a:p>
        </p:txBody>
      </p:sp>
    </p:spTree>
    <p:extLst>
      <p:ext uri="{BB962C8B-B14F-4D97-AF65-F5344CB8AC3E}">
        <p14:creationId xmlns:p14="http://schemas.microsoft.com/office/powerpoint/2010/main" val="323090480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30</a:t>
            </a:fld>
            <a:endParaRPr lang="cs-CZ"/>
          </a:p>
        </p:txBody>
      </p:sp>
    </p:spTree>
    <p:extLst>
      <p:ext uri="{BB962C8B-B14F-4D97-AF65-F5344CB8AC3E}">
        <p14:creationId xmlns:p14="http://schemas.microsoft.com/office/powerpoint/2010/main" val="410913270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31</a:t>
            </a:fld>
            <a:endParaRPr lang="cs-CZ"/>
          </a:p>
        </p:txBody>
      </p:sp>
    </p:spTree>
    <p:extLst>
      <p:ext uri="{BB962C8B-B14F-4D97-AF65-F5344CB8AC3E}">
        <p14:creationId xmlns:p14="http://schemas.microsoft.com/office/powerpoint/2010/main" val="17049568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32</a:t>
            </a:fld>
            <a:endParaRPr lang="cs-CZ"/>
          </a:p>
        </p:txBody>
      </p:sp>
    </p:spTree>
    <p:extLst>
      <p:ext uri="{BB962C8B-B14F-4D97-AF65-F5344CB8AC3E}">
        <p14:creationId xmlns:p14="http://schemas.microsoft.com/office/powerpoint/2010/main" val="163496020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33</a:t>
            </a:fld>
            <a:endParaRPr lang="cs-CZ"/>
          </a:p>
        </p:txBody>
      </p:sp>
    </p:spTree>
    <p:extLst>
      <p:ext uri="{BB962C8B-B14F-4D97-AF65-F5344CB8AC3E}">
        <p14:creationId xmlns:p14="http://schemas.microsoft.com/office/powerpoint/2010/main" val="253114844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34</a:t>
            </a:fld>
            <a:endParaRPr lang="cs-CZ"/>
          </a:p>
        </p:txBody>
      </p:sp>
    </p:spTree>
    <p:extLst>
      <p:ext uri="{BB962C8B-B14F-4D97-AF65-F5344CB8AC3E}">
        <p14:creationId xmlns:p14="http://schemas.microsoft.com/office/powerpoint/2010/main" val="374789240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35</a:t>
            </a:fld>
            <a:endParaRPr lang="cs-CZ"/>
          </a:p>
        </p:txBody>
      </p:sp>
    </p:spTree>
    <p:extLst>
      <p:ext uri="{BB962C8B-B14F-4D97-AF65-F5344CB8AC3E}">
        <p14:creationId xmlns:p14="http://schemas.microsoft.com/office/powerpoint/2010/main" val="267377405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36</a:t>
            </a:fld>
            <a:endParaRPr lang="cs-CZ"/>
          </a:p>
        </p:txBody>
      </p:sp>
    </p:spTree>
    <p:extLst>
      <p:ext uri="{BB962C8B-B14F-4D97-AF65-F5344CB8AC3E}">
        <p14:creationId xmlns:p14="http://schemas.microsoft.com/office/powerpoint/2010/main" val="1678142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37</a:t>
            </a:fld>
            <a:endParaRPr lang="cs-CZ"/>
          </a:p>
        </p:txBody>
      </p:sp>
    </p:spTree>
    <p:extLst>
      <p:ext uri="{BB962C8B-B14F-4D97-AF65-F5344CB8AC3E}">
        <p14:creationId xmlns:p14="http://schemas.microsoft.com/office/powerpoint/2010/main" val="192005811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38</a:t>
            </a:fld>
            <a:endParaRPr lang="cs-CZ"/>
          </a:p>
        </p:txBody>
      </p:sp>
    </p:spTree>
    <p:extLst>
      <p:ext uri="{BB962C8B-B14F-4D97-AF65-F5344CB8AC3E}">
        <p14:creationId xmlns:p14="http://schemas.microsoft.com/office/powerpoint/2010/main" val="425116118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V textu (</a:t>
            </a:r>
            <a:r>
              <a:rPr lang="cs-CZ" dirty="0" err="1" smtClean="0"/>
              <a:t>Kebza</a:t>
            </a:r>
            <a:r>
              <a:rPr lang="cs-CZ" dirty="0" smtClean="0"/>
              <a:t>,</a:t>
            </a:r>
            <a:r>
              <a:rPr lang="cs-CZ" baseline="0" dirty="0" smtClean="0"/>
              <a:t> 2005) nebo (</a:t>
            </a:r>
            <a:r>
              <a:rPr lang="cs-CZ" baseline="0" dirty="0" err="1" smtClean="0"/>
              <a:t>Kebza</a:t>
            </a:r>
            <a:r>
              <a:rPr lang="cs-CZ" baseline="0" dirty="0" smtClean="0"/>
              <a:t> 2005: 85)</a:t>
            </a:r>
          </a:p>
          <a:p>
            <a:r>
              <a:rPr lang="cs-CZ" baseline="0" dirty="0" smtClean="0"/>
              <a:t>V seznamu literatury</a:t>
            </a:r>
          </a:p>
          <a:p>
            <a:endParaRPr lang="cs-CZ" baseline="0" dirty="0" smtClean="0"/>
          </a:p>
          <a:p>
            <a:r>
              <a:rPr lang="cs-CZ" baseline="0" dirty="0" smtClean="0"/>
              <a:t>KEBZA, Vladimír. </a:t>
            </a:r>
            <a:r>
              <a:rPr lang="cs-CZ" i="1" baseline="0" dirty="0" smtClean="0"/>
              <a:t>Psychosociální determinanty zdraví</a:t>
            </a:r>
            <a:r>
              <a:rPr lang="cs-CZ" baseline="0" dirty="0" smtClean="0"/>
              <a:t>. Praha: Academia, 2005. ISBN 80-200-1307-5</a:t>
            </a:r>
            <a:endParaRPr lang="cs-CZ" dirty="0"/>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39</a:t>
            </a:fld>
            <a:endParaRPr lang="cs-CZ"/>
          </a:p>
        </p:txBody>
      </p:sp>
    </p:spTree>
    <p:extLst>
      <p:ext uri="{BB962C8B-B14F-4D97-AF65-F5344CB8AC3E}">
        <p14:creationId xmlns:p14="http://schemas.microsoft.com/office/powerpoint/2010/main" val="1641889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4</a:t>
            </a:fld>
            <a:endParaRPr lang="cs-CZ"/>
          </a:p>
        </p:txBody>
      </p:sp>
    </p:spTree>
    <p:extLst>
      <p:ext uri="{BB962C8B-B14F-4D97-AF65-F5344CB8AC3E}">
        <p14:creationId xmlns:p14="http://schemas.microsoft.com/office/powerpoint/2010/main" val="319657106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40</a:t>
            </a:fld>
            <a:endParaRPr lang="cs-CZ"/>
          </a:p>
        </p:txBody>
      </p:sp>
    </p:spTree>
    <p:extLst>
      <p:ext uri="{BB962C8B-B14F-4D97-AF65-F5344CB8AC3E}">
        <p14:creationId xmlns:p14="http://schemas.microsoft.com/office/powerpoint/2010/main" val="63742222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41</a:t>
            </a:fld>
            <a:endParaRPr lang="cs-CZ"/>
          </a:p>
        </p:txBody>
      </p:sp>
    </p:spTree>
    <p:extLst>
      <p:ext uri="{BB962C8B-B14F-4D97-AF65-F5344CB8AC3E}">
        <p14:creationId xmlns:p14="http://schemas.microsoft.com/office/powerpoint/2010/main" val="331632078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42</a:t>
            </a:fld>
            <a:endParaRPr lang="cs-CZ"/>
          </a:p>
        </p:txBody>
      </p:sp>
    </p:spTree>
    <p:extLst>
      <p:ext uri="{BB962C8B-B14F-4D97-AF65-F5344CB8AC3E}">
        <p14:creationId xmlns:p14="http://schemas.microsoft.com/office/powerpoint/2010/main" val="90325284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ŘÍHOVÁ,</a:t>
            </a:r>
            <a:r>
              <a:rPr lang="cs-CZ" baseline="0" dirty="0" smtClean="0"/>
              <a:t> Lenka. Kritéria výběru dobré vzdělávací aplikace. In: </a:t>
            </a:r>
            <a:r>
              <a:rPr lang="cs-CZ" i="1" baseline="0" dirty="0" smtClean="0"/>
              <a:t>Metodický portál: inspirace a zkušenosti učitelů </a:t>
            </a:r>
            <a:r>
              <a:rPr lang="cs-CZ" dirty="0" smtClean="0"/>
              <a:t>[Online]. 30. 6. 2015. [cit.</a:t>
            </a:r>
            <a:r>
              <a:rPr lang="cs-CZ" baseline="0" dirty="0" smtClean="0"/>
              <a:t> 2015-9-15</a:t>
            </a:r>
            <a:r>
              <a:rPr lang="cs-CZ" dirty="0" smtClean="0"/>
              <a:t>]. Dostupné z: http://clanky.rvp.cz/clanek/c/S/20017/KRITERIA-VYBERU-DOBRE-VZDELAVACI-APLIKACE.html/</a:t>
            </a:r>
            <a:endParaRPr lang="cs-CZ" dirty="0"/>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43</a:t>
            </a:fld>
            <a:endParaRPr lang="cs-CZ"/>
          </a:p>
        </p:txBody>
      </p:sp>
    </p:spTree>
    <p:extLst>
      <p:ext uri="{BB962C8B-B14F-4D97-AF65-F5344CB8AC3E}">
        <p14:creationId xmlns:p14="http://schemas.microsoft.com/office/powerpoint/2010/main" val="333658796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44</a:t>
            </a:fld>
            <a:endParaRPr lang="cs-CZ"/>
          </a:p>
        </p:txBody>
      </p:sp>
    </p:spTree>
    <p:extLst>
      <p:ext uri="{BB962C8B-B14F-4D97-AF65-F5344CB8AC3E}">
        <p14:creationId xmlns:p14="http://schemas.microsoft.com/office/powerpoint/2010/main" val="228353567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45</a:t>
            </a:fld>
            <a:endParaRPr lang="cs-CZ"/>
          </a:p>
        </p:txBody>
      </p:sp>
    </p:spTree>
    <p:extLst>
      <p:ext uri="{BB962C8B-B14F-4D97-AF65-F5344CB8AC3E}">
        <p14:creationId xmlns:p14="http://schemas.microsoft.com/office/powerpoint/2010/main" val="334181070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46</a:t>
            </a:fld>
            <a:endParaRPr lang="cs-CZ"/>
          </a:p>
        </p:txBody>
      </p:sp>
    </p:spTree>
    <p:extLst>
      <p:ext uri="{BB962C8B-B14F-4D97-AF65-F5344CB8AC3E}">
        <p14:creationId xmlns:p14="http://schemas.microsoft.com/office/powerpoint/2010/main" val="246999587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47</a:t>
            </a:fld>
            <a:endParaRPr lang="cs-CZ"/>
          </a:p>
        </p:txBody>
      </p:sp>
    </p:spTree>
    <p:extLst>
      <p:ext uri="{BB962C8B-B14F-4D97-AF65-F5344CB8AC3E}">
        <p14:creationId xmlns:p14="http://schemas.microsoft.com/office/powerpoint/2010/main" val="164680337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48</a:t>
            </a:fld>
            <a:endParaRPr lang="cs-CZ"/>
          </a:p>
        </p:txBody>
      </p:sp>
    </p:spTree>
    <p:extLst>
      <p:ext uri="{BB962C8B-B14F-4D97-AF65-F5344CB8AC3E}">
        <p14:creationId xmlns:p14="http://schemas.microsoft.com/office/powerpoint/2010/main" val="22372123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5</a:t>
            </a:fld>
            <a:endParaRPr lang="cs-CZ"/>
          </a:p>
        </p:txBody>
      </p:sp>
    </p:spTree>
    <p:extLst>
      <p:ext uri="{BB962C8B-B14F-4D97-AF65-F5344CB8AC3E}">
        <p14:creationId xmlns:p14="http://schemas.microsoft.com/office/powerpoint/2010/main" val="35146080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6</a:t>
            </a:fld>
            <a:endParaRPr lang="cs-CZ"/>
          </a:p>
        </p:txBody>
      </p:sp>
    </p:spTree>
    <p:extLst>
      <p:ext uri="{BB962C8B-B14F-4D97-AF65-F5344CB8AC3E}">
        <p14:creationId xmlns:p14="http://schemas.microsoft.com/office/powerpoint/2010/main" val="12422675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7</a:t>
            </a:fld>
            <a:endParaRPr lang="cs-CZ"/>
          </a:p>
        </p:txBody>
      </p:sp>
    </p:spTree>
    <p:extLst>
      <p:ext uri="{BB962C8B-B14F-4D97-AF65-F5344CB8AC3E}">
        <p14:creationId xmlns:p14="http://schemas.microsoft.com/office/powerpoint/2010/main" val="26685033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b="1" dirty="0"/>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8</a:t>
            </a:fld>
            <a:endParaRPr lang="cs-CZ"/>
          </a:p>
        </p:txBody>
      </p:sp>
    </p:spTree>
    <p:extLst>
      <p:ext uri="{BB962C8B-B14F-4D97-AF65-F5344CB8AC3E}">
        <p14:creationId xmlns:p14="http://schemas.microsoft.com/office/powerpoint/2010/main" val="8688184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9</a:t>
            </a:fld>
            <a:endParaRPr lang="cs-CZ"/>
          </a:p>
        </p:txBody>
      </p:sp>
    </p:spTree>
    <p:extLst>
      <p:ext uri="{BB962C8B-B14F-4D97-AF65-F5344CB8AC3E}">
        <p14:creationId xmlns:p14="http://schemas.microsoft.com/office/powerpoint/2010/main" val="3687426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cs-CZ" smtClean="0"/>
              <a:t>Kliknutím lze upravit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FE10BAEC-B0E3-438E-83BE-50DBCD564FD7}" type="datetimeFigureOut">
              <a:rPr lang="cs-CZ" smtClean="0"/>
              <a:t>16.10.2015</a:t>
            </a:fld>
            <a:endParaRPr lang="cs-CZ"/>
          </a:p>
        </p:txBody>
      </p:sp>
      <p:sp>
        <p:nvSpPr>
          <p:cNvPr id="5" name="Footer Placeholder 4"/>
          <p:cNvSpPr>
            <a:spLocks noGrp="1"/>
          </p:cNvSpPr>
          <p:nvPr>
            <p:ph type="ftr" sz="quarter" idx="11"/>
          </p:nvPr>
        </p:nvSpPr>
        <p:spPr/>
        <p:txBody>
          <a:bodyPr/>
          <a:lstStyle/>
          <a:p>
            <a:endParaRPr lang="cs-CZ"/>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EDA5DAF-9F89-4F3B-9E52-4A93622991A3}" type="slidenum">
              <a:rPr lang="cs-CZ" smtClean="0"/>
              <a:t>‹#›</a:t>
            </a:fld>
            <a:endParaRPr lang="cs-CZ"/>
          </a:p>
        </p:txBody>
      </p:sp>
    </p:spTree>
    <p:extLst>
      <p:ext uri="{BB962C8B-B14F-4D97-AF65-F5344CB8AC3E}">
        <p14:creationId xmlns:p14="http://schemas.microsoft.com/office/powerpoint/2010/main" val="1537359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cs-CZ" smtClean="0"/>
              <a:t>Kliknutím lze upravit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FE10BAEC-B0E3-438E-83BE-50DBCD564FD7}" type="datetimeFigureOut">
              <a:rPr lang="cs-CZ" smtClean="0"/>
              <a:t>16.10.2015</a:t>
            </a:fld>
            <a:endParaRPr lang="cs-CZ"/>
          </a:p>
        </p:txBody>
      </p:sp>
      <p:sp>
        <p:nvSpPr>
          <p:cNvPr id="5" name="Footer Placeholder 4"/>
          <p:cNvSpPr>
            <a:spLocks noGrp="1"/>
          </p:cNvSpPr>
          <p:nvPr>
            <p:ph type="ftr" sz="quarter" idx="11"/>
          </p:nvPr>
        </p:nvSpPr>
        <p:spPr/>
        <p:txBody>
          <a:bodyPr/>
          <a:lstStyle/>
          <a:p>
            <a:endParaRPr lang="cs-C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EDA5DAF-9F89-4F3B-9E52-4A93622991A3}" type="slidenum">
              <a:rPr lang="cs-CZ" smtClean="0"/>
              <a:t>‹#›</a:t>
            </a:fld>
            <a:endParaRPr lang="cs-CZ"/>
          </a:p>
        </p:txBody>
      </p:sp>
    </p:spTree>
    <p:extLst>
      <p:ext uri="{BB962C8B-B14F-4D97-AF65-F5344CB8AC3E}">
        <p14:creationId xmlns:p14="http://schemas.microsoft.com/office/powerpoint/2010/main" val="583934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smtClean="0"/>
              <a:t>Kliknutím lze upravit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FE10BAEC-B0E3-438E-83BE-50DBCD564FD7}" type="datetimeFigureOut">
              <a:rPr lang="cs-CZ" smtClean="0"/>
              <a:t>16.10.2015</a:t>
            </a:fld>
            <a:endParaRPr lang="cs-CZ"/>
          </a:p>
        </p:txBody>
      </p:sp>
      <p:sp>
        <p:nvSpPr>
          <p:cNvPr id="5" name="Footer Placeholder 4"/>
          <p:cNvSpPr>
            <a:spLocks noGrp="1"/>
          </p:cNvSpPr>
          <p:nvPr>
            <p:ph type="ftr" sz="quarter" idx="11"/>
          </p:nvPr>
        </p:nvSpPr>
        <p:spPr/>
        <p:txBody>
          <a:bodyPr/>
          <a:lstStyle/>
          <a:p>
            <a:endParaRPr lang="cs-CZ"/>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EDA5DAF-9F89-4F3B-9E52-4A93622991A3}" type="slidenum">
              <a:rPr lang="cs-CZ" smtClean="0"/>
              <a:t>‹#›</a:t>
            </a:fld>
            <a:endParaRPr lang="cs-CZ"/>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857090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cs-CZ" smtClean="0"/>
              <a:t>Kliknutím lze upravit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Kliknutím lze upravit styly předlohy textu.</a:t>
            </a:r>
          </a:p>
        </p:txBody>
      </p:sp>
      <p:sp>
        <p:nvSpPr>
          <p:cNvPr id="5" name="Date Placeholder 4"/>
          <p:cNvSpPr>
            <a:spLocks noGrp="1"/>
          </p:cNvSpPr>
          <p:nvPr>
            <p:ph type="dt" sz="half" idx="10"/>
          </p:nvPr>
        </p:nvSpPr>
        <p:spPr/>
        <p:txBody>
          <a:bodyPr/>
          <a:lstStyle/>
          <a:p>
            <a:fld id="{FE10BAEC-B0E3-438E-83BE-50DBCD564FD7}" type="datetimeFigureOut">
              <a:rPr lang="cs-CZ" smtClean="0"/>
              <a:t>16.10.2015</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EDA5DAF-9F89-4F3B-9E52-4A93622991A3}" type="slidenum">
              <a:rPr lang="cs-CZ" smtClean="0"/>
              <a:t>‹#›</a:t>
            </a:fld>
            <a:endParaRPr lang="cs-CZ"/>
          </a:p>
        </p:txBody>
      </p:sp>
    </p:spTree>
    <p:extLst>
      <p:ext uri="{BB962C8B-B14F-4D97-AF65-F5344CB8AC3E}">
        <p14:creationId xmlns:p14="http://schemas.microsoft.com/office/powerpoint/2010/main" val="629682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smtClean="0"/>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Kliknutím lze upravit styly předlohy textu.</a:t>
            </a:r>
          </a:p>
        </p:txBody>
      </p:sp>
      <p:sp>
        <p:nvSpPr>
          <p:cNvPr id="5" name="Date Placeholder 4"/>
          <p:cNvSpPr>
            <a:spLocks noGrp="1"/>
          </p:cNvSpPr>
          <p:nvPr>
            <p:ph type="dt" sz="half" idx="10"/>
          </p:nvPr>
        </p:nvSpPr>
        <p:spPr/>
        <p:txBody>
          <a:bodyPr/>
          <a:lstStyle/>
          <a:p>
            <a:fld id="{FE10BAEC-B0E3-438E-83BE-50DBCD564FD7}" type="datetimeFigureOut">
              <a:rPr lang="cs-CZ" smtClean="0"/>
              <a:t>16.10.2015</a:t>
            </a:fld>
            <a:endParaRPr lang="cs-CZ"/>
          </a:p>
        </p:txBody>
      </p:sp>
      <p:sp>
        <p:nvSpPr>
          <p:cNvPr id="6" name="Footer Placeholder 5"/>
          <p:cNvSpPr>
            <a:spLocks noGrp="1"/>
          </p:cNvSpPr>
          <p:nvPr>
            <p:ph type="ftr" sz="quarter" idx="11"/>
          </p:nvPr>
        </p:nvSpPr>
        <p:spPr/>
        <p:txBody>
          <a:bodyPr/>
          <a:lstStyle/>
          <a:p>
            <a:endParaRPr lang="cs-CZ"/>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EDA5DAF-9F89-4F3B-9E52-4A93622991A3}" type="slidenum">
              <a:rPr lang="cs-CZ" smtClean="0"/>
              <a:t>‹#›</a:t>
            </a:fld>
            <a:endParaRPr lang="cs-CZ"/>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727669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cs-CZ" smtClean="0"/>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Kliknutím lze upravit styly předlohy textu.</a:t>
            </a:r>
          </a:p>
        </p:txBody>
      </p:sp>
      <p:sp>
        <p:nvSpPr>
          <p:cNvPr id="5" name="Date Placeholder 4"/>
          <p:cNvSpPr>
            <a:spLocks noGrp="1"/>
          </p:cNvSpPr>
          <p:nvPr>
            <p:ph type="dt" sz="half" idx="10"/>
          </p:nvPr>
        </p:nvSpPr>
        <p:spPr/>
        <p:txBody>
          <a:bodyPr/>
          <a:lstStyle/>
          <a:p>
            <a:fld id="{FE10BAEC-B0E3-438E-83BE-50DBCD564FD7}" type="datetimeFigureOut">
              <a:rPr lang="cs-CZ" smtClean="0"/>
              <a:t>16.10.2015</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EDA5DAF-9F89-4F3B-9E52-4A93622991A3}" type="slidenum">
              <a:rPr lang="cs-CZ" smtClean="0"/>
              <a:t>‹#›</a:t>
            </a:fld>
            <a:endParaRPr lang="cs-CZ"/>
          </a:p>
        </p:txBody>
      </p:sp>
    </p:spTree>
    <p:extLst>
      <p:ext uri="{BB962C8B-B14F-4D97-AF65-F5344CB8AC3E}">
        <p14:creationId xmlns:p14="http://schemas.microsoft.com/office/powerpoint/2010/main" val="30577919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FE10BAEC-B0E3-438E-83BE-50DBCD564FD7}" type="datetimeFigureOut">
              <a:rPr lang="cs-CZ" smtClean="0"/>
              <a:t>16.10.2015</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EDA5DAF-9F89-4F3B-9E52-4A93622991A3}" type="slidenum">
              <a:rPr lang="cs-CZ" smtClean="0"/>
              <a:t>‹#›</a:t>
            </a:fld>
            <a:endParaRPr lang="cs-CZ"/>
          </a:p>
        </p:txBody>
      </p:sp>
    </p:spTree>
    <p:extLst>
      <p:ext uri="{BB962C8B-B14F-4D97-AF65-F5344CB8AC3E}">
        <p14:creationId xmlns:p14="http://schemas.microsoft.com/office/powerpoint/2010/main" val="42034620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cs-CZ" smtClean="0"/>
              <a:t>Kliknutím lze upravit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FE10BAEC-B0E3-438E-83BE-50DBCD564FD7}" type="datetimeFigureOut">
              <a:rPr lang="cs-CZ" smtClean="0"/>
              <a:t>16.10.2015</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EDA5DAF-9F89-4F3B-9E52-4A93622991A3}" type="slidenum">
              <a:rPr lang="cs-CZ" smtClean="0"/>
              <a:t>‹#›</a:t>
            </a:fld>
            <a:endParaRPr lang="cs-CZ"/>
          </a:p>
        </p:txBody>
      </p:sp>
    </p:spTree>
    <p:extLst>
      <p:ext uri="{BB962C8B-B14F-4D97-AF65-F5344CB8AC3E}">
        <p14:creationId xmlns:p14="http://schemas.microsoft.com/office/powerpoint/2010/main" val="3282807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cs-CZ" smtClean="0"/>
              <a:t>Kliknutím lze upravit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FE10BAEC-B0E3-438E-83BE-50DBCD564FD7}" type="datetimeFigureOut">
              <a:rPr lang="cs-CZ" smtClean="0"/>
              <a:t>16.10.2015</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EDA5DAF-9F89-4F3B-9E52-4A93622991A3}" type="slidenum">
              <a:rPr lang="cs-CZ" smtClean="0"/>
              <a:t>‹#›</a:t>
            </a:fld>
            <a:endParaRPr lang="cs-CZ"/>
          </a:p>
        </p:txBody>
      </p:sp>
    </p:spTree>
    <p:extLst>
      <p:ext uri="{BB962C8B-B14F-4D97-AF65-F5344CB8AC3E}">
        <p14:creationId xmlns:p14="http://schemas.microsoft.com/office/powerpoint/2010/main" val="2179985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FE10BAEC-B0E3-438E-83BE-50DBCD564FD7}" type="datetimeFigureOut">
              <a:rPr lang="cs-CZ" smtClean="0"/>
              <a:t>16.10.2015</a:t>
            </a:fld>
            <a:endParaRPr lang="cs-CZ"/>
          </a:p>
        </p:txBody>
      </p:sp>
      <p:sp>
        <p:nvSpPr>
          <p:cNvPr id="5" name="Footer Placeholder 4"/>
          <p:cNvSpPr>
            <a:spLocks noGrp="1"/>
          </p:cNvSpPr>
          <p:nvPr>
            <p:ph type="ftr" sz="quarter" idx="11"/>
          </p:nvPr>
        </p:nvSpPr>
        <p:spPr/>
        <p:txBody>
          <a:bodyPr/>
          <a:lstStyle/>
          <a:p>
            <a:endParaRPr lang="cs-C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EDA5DAF-9F89-4F3B-9E52-4A93622991A3}" type="slidenum">
              <a:rPr lang="cs-CZ" smtClean="0"/>
              <a:t>‹#›</a:t>
            </a:fld>
            <a:endParaRPr lang="cs-CZ"/>
          </a:p>
        </p:txBody>
      </p:sp>
    </p:spTree>
    <p:extLst>
      <p:ext uri="{BB962C8B-B14F-4D97-AF65-F5344CB8AC3E}">
        <p14:creationId xmlns:p14="http://schemas.microsoft.com/office/powerpoint/2010/main" val="1352580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FE10BAEC-B0E3-438E-83BE-50DBCD564FD7}" type="datetimeFigureOut">
              <a:rPr lang="cs-CZ" smtClean="0"/>
              <a:t>16.10.2015</a:t>
            </a:fld>
            <a:endParaRPr lang="cs-CZ"/>
          </a:p>
        </p:txBody>
      </p:sp>
      <p:sp>
        <p:nvSpPr>
          <p:cNvPr id="6" name="Footer Placeholder 5"/>
          <p:cNvSpPr>
            <a:spLocks noGrp="1"/>
          </p:cNvSpPr>
          <p:nvPr>
            <p:ph type="ftr" sz="quarter" idx="11"/>
          </p:nvPr>
        </p:nvSpPr>
        <p:spPr/>
        <p:txBody>
          <a:bodyPr/>
          <a:lstStyle/>
          <a:p>
            <a:endParaRPr lang="cs-CZ"/>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EDA5DAF-9F89-4F3B-9E52-4A93622991A3}" type="slidenum">
              <a:rPr lang="cs-CZ" smtClean="0"/>
              <a:t>‹#›</a:t>
            </a:fld>
            <a:endParaRPr lang="cs-CZ"/>
          </a:p>
        </p:txBody>
      </p:sp>
    </p:spTree>
    <p:extLst>
      <p:ext uri="{BB962C8B-B14F-4D97-AF65-F5344CB8AC3E}">
        <p14:creationId xmlns:p14="http://schemas.microsoft.com/office/powerpoint/2010/main" val="30268664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smtClean="0"/>
              <a:t>Kliknutím lze upravit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FE10BAEC-B0E3-438E-83BE-50DBCD564FD7}" type="datetimeFigureOut">
              <a:rPr lang="cs-CZ" smtClean="0"/>
              <a:t>16.10.2015</a:t>
            </a:fld>
            <a:endParaRPr lang="cs-CZ"/>
          </a:p>
        </p:txBody>
      </p:sp>
      <p:sp>
        <p:nvSpPr>
          <p:cNvPr id="8" name="Footer Placeholder 7"/>
          <p:cNvSpPr>
            <a:spLocks noGrp="1"/>
          </p:cNvSpPr>
          <p:nvPr>
            <p:ph type="ftr" sz="quarter" idx="11"/>
          </p:nvPr>
        </p:nvSpPr>
        <p:spPr/>
        <p:txBody>
          <a:bodyPr/>
          <a:lstStyle/>
          <a:p>
            <a:endParaRPr lang="cs-CZ"/>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EDA5DAF-9F89-4F3B-9E52-4A93622991A3}" type="slidenum">
              <a:rPr lang="cs-CZ" smtClean="0"/>
              <a:t>‹#›</a:t>
            </a:fld>
            <a:endParaRPr lang="cs-CZ"/>
          </a:p>
        </p:txBody>
      </p:sp>
    </p:spTree>
    <p:extLst>
      <p:ext uri="{BB962C8B-B14F-4D97-AF65-F5344CB8AC3E}">
        <p14:creationId xmlns:p14="http://schemas.microsoft.com/office/powerpoint/2010/main" val="22219617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FE10BAEC-B0E3-438E-83BE-50DBCD564FD7}" type="datetimeFigureOut">
              <a:rPr lang="cs-CZ" smtClean="0"/>
              <a:t>16.10.2015</a:t>
            </a:fld>
            <a:endParaRPr lang="cs-CZ"/>
          </a:p>
        </p:txBody>
      </p:sp>
      <p:sp>
        <p:nvSpPr>
          <p:cNvPr id="4" name="Footer Placeholder 3"/>
          <p:cNvSpPr>
            <a:spLocks noGrp="1"/>
          </p:cNvSpPr>
          <p:nvPr>
            <p:ph type="ftr" sz="quarter" idx="11"/>
          </p:nvPr>
        </p:nvSpPr>
        <p:spPr/>
        <p:txBody>
          <a:bodyPr/>
          <a:lstStyle/>
          <a:p>
            <a:endParaRPr lang="cs-CZ"/>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EDA5DAF-9F89-4F3B-9E52-4A93622991A3}" type="slidenum">
              <a:rPr lang="cs-CZ" smtClean="0"/>
              <a:t>‹#›</a:t>
            </a:fld>
            <a:endParaRPr lang="cs-CZ"/>
          </a:p>
        </p:txBody>
      </p:sp>
    </p:spTree>
    <p:extLst>
      <p:ext uri="{BB962C8B-B14F-4D97-AF65-F5344CB8AC3E}">
        <p14:creationId xmlns:p14="http://schemas.microsoft.com/office/powerpoint/2010/main" val="2075742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10BAEC-B0E3-438E-83BE-50DBCD564FD7}" type="datetimeFigureOut">
              <a:rPr lang="cs-CZ" smtClean="0"/>
              <a:t>16.10.2015</a:t>
            </a:fld>
            <a:endParaRPr lang="cs-CZ"/>
          </a:p>
        </p:txBody>
      </p:sp>
      <p:sp>
        <p:nvSpPr>
          <p:cNvPr id="3" name="Footer Placeholder 2"/>
          <p:cNvSpPr>
            <a:spLocks noGrp="1"/>
          </p:cNvSpPr>
          <p:nvPr>
            <p:ph type="ftr" sz="quarter" idx="11"/>
          </p:nvPr>
        </p:nvSpPr>
        <p:spPr/>
        <p:txBody>
          <a:bodyPr/>
          <a:lstStyle/>
          <a:p>
            <a:endParaRPr lang="cs-CZ"/>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EDA5DAF-9F89-4F3B-9E52-4A93622991A3}" type="slidenum">
              <a:rPr lang="cs-CZ" smtClean="0"/>
              <a:t>‹#›</a:t>
            </a:fld>
            <a:endParaRPr lang="cs-CZ"/>
          </a:p>
        </p:txBody>
      </p:sp>
    </p:spTree>
    <p:extLst>
      <p:ext uri="{BB962C8B-B14F-4D97-AF65-F5344CB8AC3E}">
        <p14:creationId xmlns:p14="http://schemas.microsoft.com/office/powerpoint/2010/main" val="1739721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cs-CZ" smtClean="0"/>
              <a:t>Kliknutím lze upravit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FE10BAEC-B0E3-438E-83BE-50DBCD564FD7}" type="datetimeFigureOut">
              <a:rPr lang="cs-CZ" smtClean="0"/>
              <a:t>16.10.2015</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EDA5DAF-9F89-4F3B-9E52-4A93622991A3}" type="slidenum">
              <a:rPr lang="cs-CZ" smtClean="0"/>
              <a:t>‹#›</a:t>
            </a:fld>
            <a:endParaRPr lang="cs-CZ"/>
          </a:p>
        </p:txBody>
      </p:sp>
    </p:spTree>
    <p:extLst>
      <p:ext uri="{BB962C8B-B14F-4D97-AF65-F5344CB8AC3E}">
        <p14:creationId xmlns:p14="http://schemas.microsoft.com/office/powerpoint/2010/main" val="379931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FE10BAEC-B0E3-438E-83BE-50DBCD564FD7}" type="datetimeFigureOut">
              <a:rPr lang="cs-CZ" smtClean="0"/>
              <a:t>16.10.2015</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EDA5DAF-9F89-4F3B-9E52-4A93622991A3}" type="slidenum">
              <a:rPr lang="cs-CZ" smtClean="0"/>
              <a:t>‹#›</a:t>
            </a:fld>
            <a:endParaRPr lang="cs-CZ"/>
          </a:p>
        </p:txBody>
      </p:sp>
    </p:spTree>
    <p:extLst>
      <p:ext uri="{BB962C8B-B14F-4D97-AF65-F5344CB8AC3E}">
        <p14:creationId xmlns:p14="http://schemas.microsoft.com/office/powerpoint/2010/main" val="15537636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cs-CZ" smtClean="0"/>
              <a:t>Kliknutím lze upravit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E10BAEC-B0E3-438E-83BE-50DBCD564FD7}" type="datetimeFigureOut">
              <a:rPr lang="cs-CZ" smtClean="0"/>
              <a:t>16.10.2015</a:t>
            </a:fld>
            <a:endParaRPr lang="cs-CZ"/>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EDA5DAF-9F89-4F3B-9E52-4A93622991A3}" type="slidenum">
              <a:rPr lang="cs-CZ" smtClean="0"/>
              <a:t>‹#›</a:t>
            </a:fld>
            <a:endParaRPr lang="cs-CZ"/>
          </a:p>
        </p:txBody>
      </p:sp>
    </p:spTree>
    <p:extLst>
      <p:ext uri="{BB962C8B-B14F-4D97-AF65-F5344CB8AC3E}">
        <p14:creationId xmlns:p14="http://schemas.microsoft.com/office/powerpoint/2010/main" val="6403066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3" Type="http://schemas.openxmlformats.org/officeDocument/2006/relationships/hyperlink" Target="http://katedry.ped.muni.cz/knihovna"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citace.com/download/CSN-ISO-690.pdf"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lovnik-cizich-slov.abz.cz/web.php/slovo/socialne-patologicke-jevy"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sites.google.com/site/novaiso690/home"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sites.google.com/site/novaiso690/"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hyperlink" Target="http://sites.google.com/site/novaiso690/home" TargetMode="Externa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dspace.specpeda.cz/handle/0/137" TargetMode="External"/><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orbisscholae.cz/archiv/2015/2015_1_04.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www.orbisscholae.cz/archiv/2014/2014_1_05.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Jak psát odborný text</a:t>
            </a:r>
            <a:endParaRPr lang="cs-CZ" b="1"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2991444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Projekt bakalářské práce </a:t>
            </a:r>
            <a:r>
              <a:rPr lang="cs-CZ" b="1" dirty="0" smtClean="0"/>
              <a:t>(3)</a:t>
            </a:r>
            <a:endParaRPr lang="cs-CZ" dirty="0"/>
          </a:p>
        </p:txBody>
      </p:sp>
      <p:sp>
        <p:nvSpPr>
          <p:cNvPr id="3" name="Zástupný symbol pro obsah 2"/>
          <p:cNvSpPr>
            <a:spLocks noGrp="1"/>
          </p:cNvSpPr>
          <p:nvPr>
            <p:ph idx="1"/>
          </p:nvPr>
        </p:nvSpPr>
        <p:spPr>
          <a:xfrm>
            <a:off x="2589212" y="1771650"/>
            <a:ext cx="8915400" cy="4914900"/>
          </a:xfrm>
        </p:spPr>
        <p:txBody>
          <a:bodyPr>
            <a:normAutofit fontScale="85000" lnSpcReduction="20000"/>
          </a:bodyPr>
          <a:lstStyle/>
          <a:p>
            <a:pPr marL="342900" lvl="1" indent="-342900"/>
            <a:r>
              <a:rPr lang="cs-CZ" sz="2500" b="1" dirty="0"/>
              <a:t>Osnova:</a:t>
            </a:r>
          </a:p>
          <a:p>
            <a:pPr marL="742950" lvl="2" indent="-342900"/>
            <a:r>
              <a:rPr lang="cs-CZ" sz="2500" b="1" dirty="0"/>
              <a:t>Vymezení řešené problematiky a základních </a:t>
            </a:r>
            <a:r>
              <a:rPr lang="cs-CZ" sz="2500" b="1" dirty="0" smtClean="0"/>
              <a:t>pojmů</a:t>
            </a:r>
          </a:p>
          <a:p>
            <a:pPr marL="1200150" lvl="3" indent="-342900"/>
            <a:r>
              <a:rPr lang="cs-CZ" sz="2300" dirty="0" smtClean="0"/>
              <a:t>Proč je téma důležité a zajímavé pro obor?</a:t>
            </a:r>
          </a:p>
          <a:p>
            <a:pPr marL="1200150" lvl="3" indent="-342900"/>
            <a:r>
              <a:rPr lang="cs-CZ" sz="2300" dirty="0" smtClean="0"/>
              <a:t>Jak je téma začleněno do struktury vědního oboru?</a:t>
            </a:r>
          </a:p>
          <a:p>
            <a:pPr marL="1200150" lvl="3" indent="-342900"/>
            <a:r>
              <a:rPr lang="cs-CZ" sz="2300" dirty="0"/>
              <a:t>Jak je téma zastoupeno v odborné literatuře?</a:t>
            </a:r>
          </a:p>
          <a:p>
            <a:pPr marL="1200150" lvl="3" indent="-342900"/>
            <a:r>
              <a:rPr lang="cs-CZ" sz="2300" dirty="0"/>
              <a:t>Jaké problémy bude práce objasňovat</a:t>
            </a:r>
            <a:r>
              <a:rPr lang="cs-CZ" sz="2300" dirty="0" smtClean="0"/>
              <a:t>?</a:t>
            </a:r>
          </a:p>
          <a:p>
            <a:pPr marL="1200150" lvl="3" indent="-342900"/>
            <a:r>
              <a:rPr lang="cs-CZ" sz="2300" dirty="0" smtClean="0"/>
              <a:t>Základní pojmy – zejm. ty, které jsou obsahem výzkumných problémů</a:t>
            </a:r>
            <a:endParaRPr lang="cs-CZ" sz="2300" dirty="0"/>
          </a:p>
          <a:p>
            <a:pPr marL="857250" lvl="3" indent="0">
              <a:buNone/>
            </a:pPr>
            <a:endParaRPr lang="cs-CZ" sz="2300" dirty="0"/>
          </a:p>
          <a:p>
            <a:pPr marL="742950" lvl="2" indent="-342900"/>
            <a:r>
              <a:rPr lang="cs-CZ" sz="2500" b="1" dirty="0"/>
              <a:t>Shrnutí dosavadního stavu řešení </a:t>
            </a:r>
            <a:r>
              <a:rPr lang="cs-CZ" sz="2500" dirty="0"/>
              <a:t>– rešerše, východiska, formulace výzkumného </a:t>
            </a:r>
            <a:r>
              <a:rPr lang="cs-CZ" sz="2500" dirty="0" smtClean="0"/>
              <a:t>problému</a:t>
            </a:r>
          </a:p>
          <a:p>
            <a:pPr marL="1200150" lvl="3" indent="-342900"/>
            <a:r>
              <a:rPr lang="cs-CZ" sz="2300" dirty="0" smtClean="0"/>
              <a:t>Rozdílnost výchozího a požadovaného stavu</a:t>
            </a:r>
            <a:endParaRPr lang="cs-CZ" sz="2300" dirty="0"/>
          </a:p>
          <a:p>
            <a:pPr marL="1200150" lvl="3" indent="-342900"/>
            <a:r>
              <a:rPr lang="cs-CZ" sz="2300" dirty="0" smtClean="0"/>
              <a:t>U kvantitativního výzkumu – konkrétní výzkumný problém, popř. hypotézy </a:t>
            </a:r>
            <a:endParaRPr lang="cs-CZ" sz="2300" dirty="0"/>
          </a:p>
          <a:p>
            <a:endParaRPr lang="cs-CZ" dirty="0"/>
          </a:p>
        </p:txBody>
      </p:sp>
    </p:spTree>
    <p:extLst>
      <p:ext uri="{BB962C8B-B14F-4D97-AF65-F5344CB8AC3E}">
        <p14:creationId xmlns:p14="http://schemas.microsoft.com/office/powerpoint/2010/main" val="37312742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Projekt bakalářské práce </a:t>
            </a:r>
            <a:r>
              <a:rPr lang="cs-CZ" b="1" dirty="0" smtClean="0"/>
              <a:t>(4)</a:t>
            </a:r>
            <a:endParaRPr lang="cs-CZ" dirty="0"/>
          </a:p>
        </p:txBody>
      </p:sp>
      <p:sp>
        <p:nvSpPr>
          <p:cNvPr id="3" name="Zástupný symbol pro obsah 2"/>
          <p:cNvSpPr>
            <a:spLocks noGrp="1"/>
          </p:cNvSpPr>
          <p:nvPr>
            <p:ph idx="1"/>
          </p:nvPr>
        </p:nvSpPr>
        <p:spPr>
          <a:xfrm>
            <a:off x="2589212" y="1504950"/>
            <a:ext cx="8915400" cy="5124450"/>
          </a:xfrm>
        </p:spPr>
        <p:txBody>
          <a:bodyPr>
            <a:normAutofit fontScale="85000" lnSpcReduction="20000"/>
          </a:bodyPr>
          <a:lstStyle/>
          <a:p>
            <a:pPr marL="742950" lvl="2" indent="-342900"/>
            <a:r>
              <a:rPr lang="cs-CZ" sz="2500" b="1" dirty="0"/>
              <a:t>Cíl </a:t>
            </a:r>
            <a:r>
              <a:rPr lang="cs-CZ" sz="2500" b="1" dirty="0" smtClean="0"/>
              <a:t>práce</a:t>
            </a:r>
          </a:p>
          <a:p>
            <a:pPr marL="1200150" lvl="3" indent="-342900"/>
            <a:r>
              <a:rPr lang="cs-CZ" sz="2300" dirty="0" smtClean="0"/>
              <a:t>Co je smyslem úsilí, musí být adekvátní</a:t>
            </a:r>
          </a:p>
          <a:p>
            <a:pPr marL="1200150" lvl="3" indent="-342900"/>
            <a:r>
              <a:rPr lang="cs-CZ" sz="2300" dirty="0" smtClean="0"/>
              <a:t>Chyby:</a:t>
            </a:r>
          </a:p>
          <a:p>
            <a:pPr marL="1200150" lvl="3" indent="-342900"/>
            <a:r>
              <a:rPr lang="cs-CZ" sz="2300" i="1" dirty="0" smtClean="0"/>
              <a:t>Poukázat na škodlivost návykových látek </a:t>
            </a:r>
            <a:r>
              <a:rPr lang="cs-CZ" sz="2300" dirty="0" smtClean="0"/>
              <a:t>(cílem není poukazovat a popisovat samozřejmosti, ale objasňovat vztahy mezi pedagogickými jevy)</a:t>
            </a:r>
            <a:endParaRPr lang="cs-CZ" sz="2300" dirty="0"/>
          </a:p>
          <a:p>
            <a:pPr marL="742950" lvl="2" indent="-342900"/>
            <a:r>
              <a:rPr lang="cs-CZ" sz="2500" b="1" dirty="0"/>
              <a:t>Pracovní postup </a:t>
            </a:r>
            <a:r>
              <a:rPr lang="cs-CZ" sz="2500" dirty="0"/>
              <a:t>– metody a techniky sběru </a:t>
            </a:r>
            <a:r>
              <a:rPr lang="cs-CZ" sz="2500" dirty="0" smtClean="0"/>
              <a:t>dat</a:t>
            </a:r>
          </a:p>
          <a:p>
            <a:pPr marL="1200150" lvl="3" indent="-342900"/>
            <a:r>
              <a:rPr lang="cs-CZ" sz="2300" dirty="0" smtClean="0"/>
              <a:t>Volba výzkumné strategie – kvalitativní nebo kvantitativní</a:t>
            </a:r>
          </a:p>
          <a:p>
            <a:pPr marL="1200150" lvl="3" indent="-342900"/>
            <a:r>
              <a:rPr lang="cs-CZ" sz="2300" dirty="0" smtClean="0"/>
              <a:t>Je závislá na povaze sledovaného jevu a formulaci výzkumného problému</a:t>
            </a:r>
            <a:endParaRPr lang="cs-CZ" sz="2300" dirty="0"/>
          </a:p>
          <a:p>
            <a:pPr marL="742950" lvl="2" indent="-342900"/>
            <a:r>
              <a:rPr lang="cs-CZ" sz="2500" b="1" dirty="0"/>
              <a:t>Předpokládané využití </a:t>
            </a:r>
            <a:r>
              <a:rPr lang="cs-CZ" sz="2500" b="1" dirty="0" smtClean="0"/>
              <a:t>výsledků</a:t>
            </a:r>
          </a:p>
          <a:p>
            <a:pPr marL="742950" lvl="2" indent="-342900"/>
            <a:r>
              <a:rPr lang="cs-CZ" sz="2500" b="1" dirty="0" smtClean="0"/>
              <a:t>Časový harmonogram</a:t>
            </a:r>
            <a:endParaRPr lang="cs-CZ" sz="2500" b="1" dirty="0"/>
          </a:p>
          <a:p>
            <a:pPr marL="742950" lvl="2" indent="-342900"/>
            <a:r>
              <a:rPr lang="cs-CZ" sz="2500" b="1" dirty="0"/>
              <a:t>Anotace projektu – do </a:t>
            </a:r>
            <a:r>
              <a:rPr lang="cs-CZ" sz="2500" b="1" dirty="0" err="1"/>
              <a:t>ISu</a:t>
            </a:r>
            <a:endParaRPr lang="cs-CZ" sz="2500" b="1" dirty="0"/>
          </a:p>
          <a:p>
            <a:pPr marL="742950" lvl="2" indent="-342900"/>
            <a:r>
              <a:rPr lang="cs-CZ" sz="2500" b="1" dirty="0"/>
              <a:t>Seznam literatury</a:t>
            </a:r>
          </a:p>
          <a:p>
            <a:endParaRPr lang="cs-CZ" dirty="0"/>
          </a:p>
        </p:txBody>
      </p:sp>
    </p:spTree>
    <p:extLst>
      <p:ext uri="{BB962C8B-B14F-4D97-AF65-F5344CB8AC3E}">
        <p14:creationId xmlns:p14="http://schemas.microsoft.com/office/powerpoint/2010/main" val="34090686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847851" y="624110"/>
            <a:ext cx="9656762" cy="1280890"/>
          </a:xfrm>
        </p:spPr>
        <p:txBody>
          <a:bodyPr/>
          <a:lstStyle/>
          <a:p>
            <a:r>
              <a:rPr lang="cs-CZ" b="1" dirty="0" smtClean="0"/>
              <a:t>Anotace</a:t>
            </a:r>
            <a:endParaRPr lang="cs-CZ" b="1" dirty="0"/>
          </a:p>
        </p:txBody>
      </p:sp>
      <p:sp>
        <p:nvSpPr>
          <p:cNvPr id="3" name="Zástupný symbol pro obsah 2"/>
          <p:cNvSpPr>
            <a:spLocks noGrp="1"/>
          </p:cNvSpPr>
          <p:nvPr>
            <p:ph idx="1"/>
          </p:nvPr>
        </p:nvSpPr>
        <p:spPr>
          <a:xfrm>
            <a:off x="1847850" y="1695450"/>
            <a:ext cx="9656762" cy="4215772"/>
          </a:xfrm>
        </p:spPr>
        <p:txBody>
          <a:bodyPr/>
          <a:lstStyle/>
          <a:p>
            <a:pPr>
              <a:buNone/>
            </a:pPr>
            <a:r>
              <a:rPr lang="cs-CZ" sz="2000" b="1" dirty="0"/>
              <a:t>stručně charakterizuje obsah dokumentu </a:t>
            </a:r>
            <a:r>
              <a:rPr lang="cs-CZ" sz="2000" dirty="0"/>
              <a:t>(a popř. informuje o autorovi, zaměření, vědecké nebo umělecké hodnotě dokumentu )</a:t>
            </a:r>
          </a:p>
          <a:p>
            <a:r>
              <a:rPr lang="cs-CZ" sz="2000" b="1" dirty="0"/>
              <a:t>bibliografická citace publikace + klíčová slova. </a:t>
            </a:r>
          </a:p>
          <a:p>
            <a:r>
              <a:rPr lang="cs-CZ" sz="2000" dirty="0"/>
              <a:t>Cílem textu je nastínit řešenou problematiku (ne popsat závěry - srov. abstrakt)</a:t>
            </a:r>
          </a:p>
          <a:p>
            <a:r>
              <a:rPr lang="cs-CZ" sz="2000" dirty="0"/>
              <a:t>Délka anotace je zpravidla 5 - 10 řádků. </a:t>
            </a:r>
          </a:p>
          <a:p>
            <a:r>
              <a:rPr lang="cs-CZ" sz="2000" dirty="0"/>
              <a:t>Většinou se uvádí ve dvou jazycích.</a:t>
            </a:r>
          </a:p>
          <a:p>
            <a:r>
              <a:rPr lang="cs-CZ" dirty="0" smtClean="0"/>
              <a:t>Je vložena v </a:t>
            </a:r>
            <a:r>
              <a:rPr lang="cs-CZ" dirty="0" err="1" smtClean="0"/>
              <a:t>ISu</a:t>
            </a:r>
            <a:endParaRPr lang="cs-CZ" dirty="0"/>
          </a:p>
        </p:txBody>
      </p:sp>
    </p:spTree>
    <p:extLst>
      <p:ext uri="{BB962C8B-B14F-4D97-AF65-F5344CB8AC3E}">
        <p14:creationId xmlns:p14="http://schemas.microsoft.com/office/powerpoint/2010/main" val="23645622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47521" y="624110"/>
            <a:ext cx="9757092" cy="1280890"/>
          </a:xfrm>
        </p:spPr>
        <p:txBody>
          <a:bodyPr>
            <a:normAutofit/>
          </a:bodyPr>
          <a:lstStyle/>
          <a:p>
            <a:r>
              <a:rPr lang="cs-CZ" sz="1800" dirty="0"/>
              <a:t>JANATOVÁ, Lucie. </a:t>
            </a:r>
            <a:r>
              <a:rPr lang="cs-CZ" sz="1800" i="1" dirty="0"/>
              <a:t>Souvislost mezi hraním počítačových her a </a:t>
            </a:r>
            <a:r>
              <a:rPr lang="cs-CZ" sz="1800" i="1" dirty="0" smtClean="0"/>
              <a:t>agresivitou</a:t>
            </a:r>
            <a:r>
              <a:rPr lang="cs-CZ" sz="1800" dirty="0" smtClean="0"/>
              <a:t>. Bakalářská práce. Brno: Filozofická fakulta MU, 2009.</a:t>
            </a:r>
            <a:endParaRPr lang="cs-CZ" sz="1800" dirty="0"/>
          </a:p>
        </p:txBody>
      </p:sp>
      <p:sp>
        <p:nvSpPr>
          <p:cNvPr id="3" name="Zástupný symbol pro obsah 2"/>
          <p:cNvSpPr>
            <a:spLocks noGrp="1"/>
          </p:cNvSpPr>
          <p:nvPr>
            <p:ph idx="1"/>
          </p:nvPr>
        </p:nvSpPr>
        <p:spPr>
          <a:xfrm>
            <a:off x="1056640" y="1905000"/>
            <a:ext cx="10447972" cy="4006222"/>
          </a:xfrm>
        </p:spPr>
        <p:txBody>
          <a:bodyPr>
            <a:noAutofit/>
          </a:bodyPr>
          <a:lstStyle/>
          <a:p>
            <a:r>
              <a:rPr lang="cs-CZ" sz="2300" dirty="0"/>
              <a:t>Bakalářská práce se zabývá zkoumáním souvislosti mezi hraním počítačových her a agresí u adolescentů. Práce je rozdělena na dvě části – část teoretickou a část empirickou. Teoretická část práce se věnuje agresi a agresivitě, počítačovým hrám, teoriím, které vysvětlují účinky agrese zobrazované v médiích a shrnutí dosavadních výsledků výzkumných šetření na dané téma. Empirická část práce popisuje průběh kvantitativního výzkumného šetření, jehož nástrojem se stal dotazník. Dále jsou v empirické části prezentována získaná data o respondentech a jsou zde ověřovány stanovené hypotézy. Hlavní hypotéza, že mezi hraním počítačových her a agresivitou je pozitivní vztah, byla výzkumným šetřením potvrzena</a:t>
            </a:r>
          </a:p>
        </p:txBody>
      </p:sp>
    </p:spTree>
    <p:extLst>
      <p:ext uri="{BB962C8B-B14F-4D97-AF65-F5344CB8AC3E}">
        <p14:creationId xmlns:p14="http://schemas.microsoft.com/office/powerpoint/2010/main" val="2330938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Abstrakt</a:t>
            </a:r>
            <a:endParaRPr lang="cs-CZ" b="1" dirty="0"/>
          </a:p>
        </p:txBody>
      </p:sp>
      <p:sp>
        <p:nvSpPr>
          <p:cNvPr id="3" name="Zástupný symbol pro obsah 2"/>
          <p:cNvSpPr>
            <a:spLocks noGrp="1"/>
          </p:cNvSpPr>
          <p:nvPr>
            <p:ph idx="1"/>
          </p:nvPr>
        </p:nvSpPr>
        <p:spPr>
          <a:xfrm>
            <a:off x="1581150" y="1409700"/>
            <a:ext cx="9923462" cy="4501522"/>
          </a:xfrm>
        </p:spPr>
        <p:txBody>
          <a:bodyPr/>
          <a:lstStyle/>
          <a:p>
            <a:r>
              <a:rPr lang="cs-CZ" sz="2500" dirty="0" smtClean="0"/>
              <a:t>Abstrakt si přečte každý, kdo práci otevře!</a:t>
            </a:r>
          </a:p>
          <a:p>
            <a:r>
              <a:rPr lang="cs-CZ" sz="2500" dirty="0" smtClean="0"/>
              <a:t>Na začátku práce, popř. samostatně</a:t>
            </a:r>
            <a:endParaRPr lang="cs-CZ" sz="2500" dirty="0"/>
          </a:p>
          <a:p>
            <a:r>
              <a:rPr lang="cs-CZ" sz="2500" dirty="0" smtClean="0"/>
              <a:t>Obsahuje: </a:t>
            </a:r>
            <a:endParaRPr lang="cs-CZ" sz="2500" dirty="0"/>
          </a:p>
          <a:p>
            <a:pPr lvl="1"/>
            <a:r>
              <a:rPr lang="cs-CZ" sz="2500" dirty="0" smtClean="0"/>
              <a:t>Zkoumaný problém</a:t>
            </a:r>
            <a:endParaRPr lang="cs-CZ" sz="2500" dirty="0"/>
          </a:p>
          <a:p>
            <a:pPr lvl="1"/>
            <a:r>
              <a:rPr lang="cs-CZ" sz="2500" dirty="0" smtClean="0"/>
              <a:t>metodologi</a:t>
            </a:r>
            <a:r>
              <a:rPr lang="cs-CZ" sz="2500" dirty="0"/>
              <a:t>i</a:t>
            </a:r>
          </a:p>
          <a:p>
            <a:pPr lvl="1"/>
            <a:r>
              <a:rPr lang="cs-CZ" sz="2500" dirty="0"/>
              <a:t>výsledky a závěry. </a:t>
            </a:r>
          </a:p>
          <a:p>
            <a:r>
              <a:rPr lang="cs-CZ" sz="2500" dirty="0"/>
              <a:t>zpravidla 150 – 250 slov</a:t>
            </a:r>
            <a:r>
              <a:rPr lang="cs-CZ" sz="2500" dirty="0" smtClean="0"/>
              <a:t>.</a:t>
            </a:r>
          </a:p>
          <a:p>
            <a:pPr marL="0" indent="0">
              <a:buNone/>
            </a:pPr>
            <a:endParaRPr lang="cs-CZ" sz="2500" dirty="0"/>
          </a:p>
          <a:p>
            <a:endParaRPr lang="cs-CZ" dirty="0"/>
          </a:p>
        </p:txBody>
      </p:sp>
    </p:spTree>
    <p:extLst>
      <p:ext uri="{BB962C8B-B14F-4D97-AF65-F5344CB8AC3E}">
        <p14:creationId xmlns:p14="http://schemas.microsoft.com/office/powerpoint/2010/main" val="9074345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14501" y="624110"/>
            <a:ext cx="9790112" cy="1387570"/>
          </a:xfrm>
        </p:spPr>
        <p:txBody>
          <a:bodyPr>
            <a:normAutofit/>
          </a:bodyPr>
          <a:lstStyle/>
          <a:p>
            <a:r>
              <a:rPr lang="cs-CZ" sz="1800" dirty="0" smtClean="0"/>
              <a:t>JANATOVÁ, Lucie. Souvislost mezi hraním počítačových her a agresivitou</a:t>
            </a:r>
            <a:r>
              <a:rPr lang="cs-CZ" sz="1800" i="1" dirty="0" smtClean="0"/>
              <a:t>. Studia </a:t>
            </a:r>
            <a:r>
              <a:rPr lang="cs-CZ" sz="1800" i="1" dirty="0" err="1" smtClean="0"/>
              <a:t>Pedagogica</a:t>
            </a:r>
            <a:r>
              <a:rPr lang="cs-CZ" sz="1800" dirty="0" smtClean="0"/>
              <a:t>. </a:t>
            </a:r>
            <a:r>
              <a:rPr lang="en-US" sz="1800" dirty="0"/>
              <a:t>[</a:t>
            </a:r>
            <a:r>
              <a:rPr lang="en-US" sz="1800" dirty="0" smtClean="0"/>
              <a:t>online]</a:t>
            </a:r>
            <a:r>
              <a:rPr lang="cs-CZ" sz="1800" dirty="0" smtClean="0"/>
              <a:t>. Brno: Filozofická fakulta MU, 2009, 14 (2),155-170. ISSN 2336-4521. Dostupné z</a:t>
            </a:r>
            <a:r>
              <a:rPr lang="cs-CZ" sz="1800" dirty="0"/>
              <a:t>: http://www.phil.muni.cz/journals/index.php/studia-paedagogica/article/view/89</a:t>
            </a:r>
          </a:p>
        </p:txBody>
      </p:sp>
      <p:sp>
        <p:nvSpPr>
          <p:cNvPr id="3" name="Zástupný symbol pro obsah 2"/>
          <p:cNvSpPr>
            <a:spLocks noGrp="1"/>
          </p:cNvSpPr>
          <p:nvPr>
            <p:ph idx="1"/>
          </p:nvPr>
        </p:nvSpPr>
        <p:spPr>
          <a:xfrm>
            <a:off x="1108711" y="2011680"/>
            <a:ext cx="10395902" cy="4663440"/>
          </a:xfrm>
        </p:spPr>
        <p:txBody>
          <a:bodyPr>
            <a:normAutofit/>
          </a:bodyPr>
          <a:lstStyle/>
          <a:p>
            <a:r>
              <a:rPr lang="cs-CZ" sz="2500" dirty="0"/>
              <a:t>Tento text se zabývá otázkou, zda existuje souvislost mezi hraním počítačových her a agresivitou. V </a:t>
            </a:r>
            <a:r>
              <a:rPr lang="cs-CZ" sz="2500" dirty="0" smtClean="0"/>
              <a:t>odborné literatuře </a:t>
            </a:r>
            <a:r>
              <a:rPr lang="cs-CZ" sz="2500" dirty="0"/>
              <a:t>se můžeme setkat se dvěma hlavními teoriemi vztahujícími se k souvislosti počítačových her a </a:t>
            </a:r>
            <a:r>
              <a:rPr lang="cs-CZ" sz="2500" dirty="0" smtClean="0"/>
              <a:t>agresivity – </a:t>
            </a:r>
            <a:r>
              <a:rPr lang="cs-CZ" sz="2500" dirty="0"/>
              <a:t>teorií sociálního učení a teorií katarze. Výsledky námi realizovaného kvantitativního </a:t>
            </a:r>
            <a:r>
              <a:rPr lang="cs-CZ" sz="2500" dirty="0" smtClean="0"/>
              <a:t>výzkumného šetření </a:t>
            </a:r>
            <a:r>
              <a:rPr lang="cs-CZ" sz="2500" dirty="0"/>
              <a:t>nasvědčují existenci vztahu počítačových her a agresivity. Uvedená z jištění přitom nepodporují </a:t>
            </a:r>
            <a:r>
              <a:rPr lang="cs-CZ" sz="2500" dirty="0" smtClean="0"/>
              <a:t>teorii katarze</a:t>
            </a:r>
            <a:r>
              <a:rPr lang="cs-CZ" sz="2500" dirty="0"/>
              <a:t>, ale odpovídají spíše teorii sociálního učení. Naše výzkumné šetření přineslo také poměrně </a:t>
            </a:r>
            <a:r>
              <a:rPr lang="cs-CZ" sz="2500" dirty="0" smtClean="0"/>
              <a:t>důležitá zjištění </a:t>
            </a:r>
            <a:r>
              <a:rPr lang="cs-CZ" sz="2500" dirty="0"/>
              <a:t>týkající se trávení volného času respondentů. Ukázalo se totiž, že hraní počítačových her je u </a:t>
            </a:r>
            <a:r>
              <a:rPr lang="cs-CZ" sz="2500" dirty="0" smtClean="0"/>
              <a:t>chlapců </a:t>
            </a:r>
            <a:r>
              <a:rPr lang="cs-CZ" sz="2500" dirty="0"/>
              <a:t>našeho souboru vůbec nejčastější aktivitou ve volném čase.</a:t>
            </a:r>
          </a:p>
        </p:txBody>
      </p:sp>
    </p:spTree>
    <p:extLst>
      <p:ext uri="{BB962C8B-B14F-4D97-AF65-F5344CB8AC3E}">
        <p14:creationId xmlns:p14="http://schemas.microsoft.com/office/powerpoint/2010/main" val="6729677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Struktura bakalářské práce</a:t>
            </a:r>
            <a:endParaRPr lang="cs-CZ" b="1" dirty="0"/>
          </a:p>
        </p:txBody>
      </p:sp>
      <p:sp>
        <p:nvSpPr>
          <p:cNvPr id="4" name="Obdélník 3"/>
          <p:cNvSpPr/>
          <p:nvPr/>
        </p:nvSpPr>
        <p:spPr>
          <a:xfrm>
            <a:off x="2592925" y="1657350"/>
            <a:ext cx="9122825" cy="3939540"/>
          </a:xfrm>
          <a:prstGeom prst="rect">
            <a:avLst/>
          </a:prstGeom>
        </p:spPr>
        <p:txBody>
          <a:bodyPr wrap="square">
            <a:spAutoFit/>
          </a:bodyPr>
          <a:lstStyle/>
          <a:p>
            <a:r>
              <a:rPr lang="cs-CZ" sz="2500" dirty="0"/>
              <a:t>Z formálního </a:t>
            </a:r>
            <a:r>
              <a:rPr lang="cs-CZ" sz="2500" dirty="0" smtClean="0"/>
              <a:t>hlediska</a:t>
            </a:r>
          </a:p>
          <a:p>
            <a:endParaRPr lang="cs-CZ" sz="2500" dirty="0"/>
          </a:p>
          <a:p>
            <a:pPr lvl="1"/>
            <a:r>
              <a:rPr lang="cs-CZ" sz="2500" b="1" dirty="0"/>
              <a:t>vstupní oddíl </a:t>
            </a:r>
            <a:r>
              <a:rPr lang="cs-CZ" sz="2500" dirty="0"/>
              <a:t>(např. obálka, titulní list, </a:t>
            </a:r>
            <a:r>
              <a:rPr lang="cs-CZ" sz="2500" dirty="0" smtClean="0"/>
              <a:t>abstrakt, poděkování,  </a:t>
            </a:r>
            <a:r>
              <a:rPr lang="cs-CZ" sz="2500" dirty="0"/>
              <a:t>a klíčová slova</a:t>
            </a:r>
            <a:r>
              <a:rPr lang="cs-CZ" sz="2500" dirty="0" smtClean="0"/>
              <a:t>)</a:t>
            </a:r>
          </a:p>
          <a:p>
            <a:pPr lvl="1"/>
            <a:endParaRPr lang="cs-CZ" sz="2500" dirty="0"/>
          </a:p>
          <a:p>
            <a:pPr lvl="1"/>
            <a:r>
              <a:rPr lang="cs-CZ" sz="2500" b="1" dirty="0"/>
              <a:t>hlavní oddíl </a:t>
            </a:r>
            <a:r>
              <a:rPr lang="cs-CZ" sz="2500" dirty="0"/>
              <a:t>(úvod, jádro práce, závěr, soupis bibliografických citací, přílohy</a:t>
            </a:r>
            <a:r>
              <a:rPr lang="cs-CZ" sz="2500" dirty="0" smtClean="0"/>
              <a:t>)</a:t>
            </a:r>
          </a:p>
          <a:p>
            <a:pPr lvl="1"/>
            <a:endParaRPr lang="cs-CZ" sz="2500" dirty="0"/>
          </a:p>
          <a:p>
            <a:pPr lvl="1"/>
            <a:r>
              <a:rPr lang="cs-CZ" sz="2500" b="1" dirty="0"/>
              <a:t>koncový oddíl </a:t>
            </a:r>
            <a:r>
              <a:rPr lang="cs-CZ" sz="2500" dirty="0"/>
              <a:t>(např. rejstříky, resumé</a:t>
            </a:r>
            <a:r>
              <a:rPr lang="cs-CZ" sz="2500" dirty="0" smtClean="0"/>
              <a:t>)</a:t>
            </a:r>
          </a:p>
          <a:p>
            <a:pPr lvl="1"/>
            <a:endParaRPr lang="cs-CZ" sz="2500" dirty="0"/>
          </a:p>
        </p:txBody>
      </p:sp>
    </p:spTree>
    <p:extLst>
      <p:ext uri="{BB962C8B-B14F-4D97-AF65-F5344CB8AC3E}">
        <p14:creationId xmlns:p14="http://schemas.microsoft.com/office/powerpoint/2010/main" val="41427999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Úvod (1)</a:t>
            </a:r>
            <a:endParaRPr lang="cs-CZ" b="1" dirty="0"/>
          </a:p>
        </p:txBody>
      </p:sp>
      <p:sp>
        <p:nvSpPr>
          <p:cNvPr id="5" name="Zástupný symbol pro obsah 4"/>
          <p:cNvSpPr>
            <a:spLocks noGrp="1"/>
          </p:cNvSpPr>
          <p:nvPr>
            <p:ph idx="1"/>
          </p:nvPr>
        </p:nvSpPr>
        <p:spPr>
          <a:xfrm>
            <a:off x="2589212" y="1503680"/>
            <a:ext cx="8915400" cy="4407542"/>
          </a:xfrm>
        </p:spPr>
        <p:txBody>
          <a:bodyPr>
            <a:noAutofit/>
          </a:bodyPr>
          <a:lstStyle/>
          <a:p>
            <a:r>
              <a:rPr lang="cs-CZ" sz="2500" dirty="0" smtClean="0"/>
              <a:t>Vyložit podstatu problému</a:t>
            </a:r>
          </a:p>
          <a:p>
            <a:r>
              <a:rPr lang="cs-CZ" sz="2500" dirty="0" smtClean="0"/>
              <a:t>Zhodnotit dosavadní literaturu</a:t>
            </a:r>
          </a:p>
          <a:p>
            <a:r>
              <a:rPr lang="cs-CZ" sz="2500" dirty="0" smtClean="0"/>
              <a:t>Popsat metodu výzkumu</a:t>
            </a:r>
          </a:p>
          <a:p>
            <a:r>
              <a:rPr lang="cs-CZ" sz="2500" dirty="0" smtClean="0"/>
              <a:t>Uvést základní výsledky</a:t>
            </a:r>
          </a:p>
          <a:p>
            <a:r>
              <a:rPr lang="cs-CZ" sz="2500" dirty="0" smtClean="0"/>
              <a:t>Konstatovat závěry</a:t>
            </a:r>
          </a:p>
          <a:p>
            <a:endParaRPr lang="cs-CZ" sz="2500" dirty="0"/>
          </a:p>
          <a:p>
            <a:r>
              <a:rPr lang="cs-CZ" sz="2500" dirty="0" smtClean="0"/>
              <a:t>Jedna z nejtěžších částí</a:t>
            </a:r>
          </a:p>
          <a:p>
            <a:r>
              <a:rPr lang="cs-CZ" sz="2500" dirty="0" smtClean="0"/>
              <a:t>Nenechávejte čtenáře na pochybách. Bakalářská práce není detektivka.</a:t>
            </a:r>
            <a:endParaRPr lang="cs-CZ" sz="2500" dirty="0"/>
          </a:p>
        </p:txBody>
      </p:sp>
      <p:pic>
        <p:nvPicPr>
          <p:cNvPr id="6" name="Obráze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3392" y="624110"/>
            <a:ext cx="3025694" cy="2270870"/>
          </a:xfrm>
          <a:prstGeom prst="rect">
            <a:avLst/>
          </a:prstGeom>
        </p:spPr>
      </p:pic>
    </p:spTree>
    <p:extLst>
      <p:ext uri="{BB962C8B-B14F-4D97-AF65-F5344CB8AC3E}">
        <p14:creationId xmlns:p14="http://schemas.microsoft.com/office/powerpoint/2010/main" val="33519447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17064" y="624110"/>
            <a:ext cx="8911687" cy="1280890"/>
          </a:xfrm>
        </p:spPr>
        <p:txBody>
          <a:bodyPr/>
          <a:lstStyle/>
          <a:p>
            <a:r>
              <a:rPr lang="cs-CZ" b="1" dirty="0" smtClean="0"/>
              <a:t>Teoretická část</a:t>
            </a:r>
            <a:endParaRPr lang="cs-CZ" b="1" dirty="0"/>
          </a:p>
        </p:txBody>
      </p:sp>
      <p:sp>
        <p:nvSpPr>
          <p:cNvPr id="3" name="Zástupný symbol pro obsah 2"/>
          <p:cNvSpPr>
            <a:spLocks noGrp="1"/>
          </p:cNvSpPr>
          <p:nvPr>
            <p:ph idx="1"/>
          </p:nvPr>
        </p:nvSpPr>
        <p:spPr>
          <a:xfrm>
            <a:off x="1674812" y="2176685"/>
            <a:ext cx="8915400" cy="3777622"/>
          </a:xfrm>
        </p:spPr>
        <p:txBody>
          <a:bodyPr/>
          <a:lstStyle/>
          <a:p>
            <a:r>
              <a:rPr lang="cs-CZ" sz="2500" dirty="0" smtClean="0"/>
              <a:t>Aktuální poznatky ke zkoumané oblasti</a:t>
            </a:r>
          </a:p>
          <a:p>
            <a:r>
              <a:rPr lang="cs-CZ" sz="2500" dirty="0"/>
              <a:t>Relevantní aktuální </a:t>
            </a:r>
            <a:r>
              <a:rPr lang="cs-CZ" sz="2500" dirty="0" smtClean="0"/>
              <a:t>literatura</a:t>
            </a:r>
          </a:p>
          <a:p>
            <a:r>
              <a:rPr lang="cs-CZ" sz="2500" dirty="0" smtClean="0"/>
              <a:t>Adekvátní šíře, nezačínejte „od Adama“</a:t>
            </a:r>
          </a:p>
          <a:p>
            <a:pPr lvl="1"/>
            <a:r>
              <a:rPr lang="cs-CZ" sz="2500" dirty="0" smtClean="0"/>
              <a:t>Např. kapitola: </a:t>
            </a:r>
          </a:p>
          <a:p>
            <a:pPr lvl="1"/>
            <a:r>
              <a:rPr lang="cs-CZ" sz="2500" i="1" dirty="0" smtClean="0"/>
              <a:t>Speciální pedagogika</a:t>
            </a:r>
            <a:r>
              <a:rPr lang="cs-CZ" sz="2500" dirty="0" smtClean="0"/>
              <a:t> nebo </a:t>
            </a:r>
            <a:r>
              <a:rPr lang="cs-CZ" sz="2500" i="1" dirty="0" smtClean="0"/>
              <a:t>Mentální postižení</a:t>
            </a:r>
          </a:p>
          <a:p>
            <a:pPr marL="0" indent="0">
              <a:buNone/>
            </a:pPr>
            <a:r>
              <a:rPr lang="cs-CZ" sz="2500" i="1" dirty="0"/>
              <a:t>	</a:t>
            </a:r>
            <a:r>
              <a:rPr lang="cs-CZ" sz="2500" dirty="0" smtClean="0"/>
              <a:t>v práci věnující se zaměstnávání dospělých osob s 	mentálním postižením v chráněných dílnách</a:t>
            </a:r>
          </a:p>
          <a:p>
            <a:pPr marL="0" indent="0">
              <a:buNone/>
            </a:pPr>
            <a:endParaRPr lang="cs-CZ" dirty="0" smtClean="0"/>
          </a:p>
        </p:txBody>
      </p:sp>
      <p:pic>
        <p:nvPicPr>
          <p:cNvPr id="4" name="Obráze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37239" y="352425"/>
            <a:ext cx="2435442" cy="2841349"/>
          </a:xfrm>
          <a:prstGeom prst="rect">
            <a:avLst/>
          </a:prstGeom>
        </p:spPr>
      </p:pic>
    </p:spTree>
    <p:extLst>
      <p:ext uri="{BB962C8B-B14F-4D97-AF65-F5344CB8AC3E}">
        <p14:creationId xmlns:p14="http://schemas.microsoft.com/office/powerpoint/2010/main" val="4187405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Výzkumná část</a:t>
            </a:r>
            <a:endParaRPr lang="cs-CZ" b="1" dirty="0"/>
          </a:p>
        </p:txBody>
      </p:sp>
      <p:sp>
        <p:nvSpPr>
          <p:cNvPr id="3" name="Zástupný symbol pro obsah 2"/>
          <p:cNvSpPr>
            <a:spLocks noGrp="1"/>
          </p:cNvSpPr>
          <p:nvPr>
            <p:ph idx="1"/>
          </p:nvPr>
        </p:nvSpPr>
        <p:spPr>
          <a:xfrm>
            <a:off x="2589212" y="1643270"/>
            <a:ext cx="8915400" cy="4267952"/>
          </a:xfrm>
        </p:spPr>
        <p:txBody>
          <a:bodyPr>
            <a:normAutofit fontScale="92500" lnSpcReduction="10000"/>
          </a:bodyPr>
          <a:lstStyle/>
          <a:p>
            <a:r>
              <a:rPr lang="cs-CZ" sz="2500" dirty="0" smtClean="0"/>
              <a:t>Struktura výzkumné části závisí na zkoumaném problému a zvolené strategii výzkumu.</a:t>
            </a:r>
          </a:p>
          <a:p>
            <a:endParaRPr lang="cs-CZ" sz="2500" dirty="0" smtClean="0"/>
          </a:p>
          <a:p>
            <a:r>
              <a:rPr lang="cs-CZ" sz="2500" b="1" dirty="0" smtClean="0"/>
              <a:t>Společné části </a:t>
            </a:r>
            <a:r>
              <a:rPr lang="cs-CZ" sz="2500" dirty="0" smtClean="0"/>
              <a:t>(nikoli podkapitoly apod.)</a:t>
            </a:r>
            <a:r>
              <a:rPr lang="cs-CZ" sz="2500" b="1" dirty="0" smtClean="0"/>
              <a:t>:</a:t>
            </a:r>
          </a:p>
          <a:p>
            <a:pPr lvl="1"/>
            <a:r>
              <a:rPr lang="cs-CZ" sz="2300" dirty="0" smtClean="0"/>
              <a:t>Téma</a:t>
            </a:r>
          </a:p>
          <a:p>
            <a:pPr lvl="1"/>
            <a:r>
              <a:rPr lang="cs-CZ" sz="2300" dirty="0" smtClean="0"/>
              <a:t>Výzkumný problém</a:t>
            </a:r>
          </a:p>
          <a:p>
            <a:pPr lvl="1"/>
            <a:r>
              <a:rPr lang="cs-CZ" sz="2300" dirty="0" smtClean="0"/>
              <a:t>Výzkumné otázky</a:t>
            </a:r>
          </a:p>
          <a:p>
            <a:pPr lvl="1"/>
            <a:r>
              <a:rPr lang="cs-CZ" sz="2300" dirty="0" smtClean="0"/>
              <a:t>Volba výzkumné strategie</a:t>
            </a:r>
          </a:p>
          <a:p>
            <a:pPr lvl="1"/>
            <a:r>
              <a:rPr lang="cs-CZ" sz="2300" dirty="0" smtClean="0"/>
              <a:t>Techniky sběru dat</a:t>
            </a:r>
          </a:p>
          <a:p>
            <a:pPr lvl="1"/>
            <a:r>
              <a:rPr lang="cs-CZ" sz="2300" dirty="0" smtClean="0"/>
              <a:t>Zkoumaný soubor a způsob jeho výběru</a:t>
            </a:r>
          </a:p>
          <a:p>
            <a:pPr marL="0" indent="0">
              <a:buNone/>
            </a:pPr>
            <a:endParaRPr lang="cs-CZ" sz="2500" dirty="0" smtClean="0"/>
          </a:p>
        </p:txBody>
      </p:sp>
    </p:spTree>
    <p:extLst>
      <p:ext uri="{BB962C8B-B14F-4D97-AF65-F5344CB8AC3E}">
        <p14:creationId xmlns:p14="http://schemas.microsoft.com/office/powerpoint/2010/main" val="2269800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1" y="624110"/>
            <a:ext cx="9523412" cy="1280890"/>
          </a:xfrm>
        </p:spPr>
        <p:txBody>
          <a:bodyPr/>
          <a:lstStyle/>
          <a:p>
            <a:r>
              <a:rPr lang="cs-CZ" b="1" dirty="0" smtClean="0"/>
              <a:t>Typy závěrečných prací</a:t>
            </a:r>
            <a:endParaRPr lang="cs-CZ" b="1" dirty="0"/>
          </a:p>
        </p:txBody>
      </p:sp>
      <p:sp>
        <p:nvSpPr>
          <p:cNvPr id="3" name="Zástupný symbol pro obsah 2"/>
          <p:cNvSpPr>
            <a:spLocks noGrp="1"/>
          </p:cNvSpPr>
          <p:nvPr>
            <p:ph idx="1"/>
          </p:nvPr>
        </p:nvSpPr>
        <p:spPr>
          <a:xfrm>
            <a:off x="1847850" y="2133600"/>
            <a:ext cx="9656762" cy="4152900"/>
          </a:xfrm>
        </p:spPr>
        <p:txBody>
          <a:bodyPr>
            <a:normAutofit/>
          </a:bodyPr>
          <a:lstStyle/>
          <a:p>
            <a:r>
              <a:rPr lang="cs-CZ" sz="2400" b="1" dirty="0"/>
              <a:t>Původní dokument - </a:t>
            </a:r>
            <a:r>
              <a:rPr lang="cs-CZ" sz="2400" dirty="0"/>
              <a:t>obsahuje z větší části nové </a:t>
            </a:r>
            <a:r>
              <a:rPr lang="cs-CZ" sz="2400" dirty="0" smtClean="0"/>
              <a:t>informace</a:t>
            </a:r>
          </a:p>
          <a:p>
            <a:endParaRPr lang="cs-CZ" sz="2400" dirty="0"/>
          </a:p>
          <a:p>
            <a:r>
              <a:rPr lang="cs-CZ" sz="2400" b="1" dirty="0"/>
              <a:t>Sumarizační dokument </a:t>
            </a:r>
            <a:r>
              <a:rPr lang="cs-CZ" sz="2400" dirty="0"/>
              <a:t>- shrnuje, uspořádává nebo zobecňuje poznatky převzaté z jiných dokumentů, sumarizací se vytváří nová hodnota. </a:t>
            </a:r>
            <a:endParaRPr lang="cs-CZ" sz="2400" dirty="0" smtClean="0"/>
          </a:p>
          <a:p>
            <a:endParaRPr lang="cs-CZ" sz="2400" dirty="0"/>
          </a:p>
          <a:p>
            <a:r>
              <a:rPr lang="cs-CZ" sz="2400" b="1" dirty="0"/>
              <a:t>Kompilační dokument – opakuje informace převzaté z jiných dokumentů. Informace jsou však přizpůsobeny novému cíli. </a:t>
            </a:r>
            <a:endParaRPr lang="cs-CZ" sz="2400" dirty="0"/>
          </a:p>
          <a:p>
            <a:endParaRPr lang="cs-CZ" dirty="0"/>
          </a:p>
        </p:txBody>
      </p:sp>
    </p:spTree>
    <p:extLst>
      <p:ext uri="{BB962C8B-B14F-4D97-AF65-F5344CB8AC3E}">
        <p14:creationId xmlns:p14="http://schemas.microsoft.com/office/powerpoint/2010/main" val="24937438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graphicFrame>
        <p:nvGraphicFramePr>
          <p:cNvPr id="4" name="Diagram 3"/>
          <p:cNvGraphicFramePr/>
          <p:nvPr>
            <p:extLst>
              <p:ext uri="{D42A27DB-BD31-4B8C-83A1-F6EECF244321}">
                <p14:modId xmlns:p14="http://schemas.microsoft.com/office/powerpoint/2010/main" val="1350966241"/>
              </p:ext>
            </p:extLst>
          </p:nvPr>
        </p:nvGraphicFramePr>
        <p:xfrm>
          <a:off x="1992243" y="107275"/>
          <a:ext cx="8715513" cy="567067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ovéPole 4"/>
          <p:cNvSpPr txBox="1"/>
          <p:nvPr/>
        </p:nvSpPr>
        <p:spPr>
          <a:xfrm>
            <a:off x="5952004" y="5777948"/>
            <a:ext cx="2842040" cy="769441"/>
          </a:xfrm>
          <a:prstGeom prst="rect">
            <a:avLst/>
          </a:prstGeom>
          <a:noFill/>
        </p:spPr>
        <p:txBody>
          <a:bodyPr wrap="square" rtlCol="0">
            <a:spAutoFit/>
          </a:bodyPr>
          <a:lstStyle/>
          <a:p>
            <a:r>
              <a:rPr lang="cs-CZ" sz="2200" dirty="0" smtClean="0"/>
              <a:t>Limity výzkumu</a:t>
            </a:r>
          </a:p>
          <a:p>
            <a:r>
              <a:rPr lang="cs-CZ" sz="2200" dirty="0" smtClean="0"/>
              <a:t>Závěr a diskuse</a:t>
            </a:r>
            <a:endParaRPr lang="cs-CZ" sz="2200" dirty="0"/>
          </a:p>
        </p:txBody>
      </p:sp>
    </p:spTree>
    <p:extLst>
      <p:ext uri="{BB962C8B-B14F-4D97-AF65-F5344CB8AC3E}">
        <p14:creationId xmlns:p14="http://schemas.microsoft.com/office/powerpoint/2010/main" val="9623747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Limity výzkumu</a:t>
            </a:r>
            <a:endParaRPr lang="cs-CZ" b="1" dirty="0"/>
          </a:p>
        </p:txBody>
      </p:sp>
      <p:sp>
        <p:nvSpPr>
          <p:cNvPr id="3" name="Zástupný symbol pro obsah 2"/>
          <p:cNvSpPr>
            <a:spLocks noGrp="1"/>
          </p:cNvSpPr>
          <p:nvPr>
            <p:ph idx="1"/>
          </p:nvPr>
        </p:nvSpPr>
        <p:spPr/>
        <p:txBody>
          <a:bodyPr>
            <a:normAutofit/>
          </a:bodyPr>
          <a:lstStyle/>
          <a:p>
            <a:endParaRPr lang="cs-CZ" sz="2500" dirty="0" smtClean="0"/>
          </a:p>
          <a:p>
            <a:r>
              <a:rPr lang="cs-CZ" sz="2500" dirty="0" smtClean="0"/>
              <a:t>Nezbytná součást výzkumné části práce</a:t>
            </a:r>
            <a:endParaRPr lang="cs-CZ" sz="2500" dirty="0"/>
          </a:p>
          <a:p>
            <a:r>
              <a:rPr lang="cs-CZ" sz="2500" dirty="0" smtClean="0"/>
              <a:t>Výzkumná skepse</a:t>
            </a:r>
          </a:p>
          <a:p>
            <a:r>
              <a:rPr lang="cs-CZ" sz="2500" dirty="0" smtClean="0"/>
              <a:t>Role výzkumníka</a:t>
            </a:r>
          </a:p>
          <a:p>
            <a:r>
              <a:rPr lang="cs-CZ" sz="2500" dirty="0" smtClean="0"/>
              <a:t>Omezení studie plynoucí z redukce populace na vzorek/kontinua na časový bod/počtu proměnných</a:t>
            </a:r>
          </a:p>
          <a:p>
            <a:r>
              <a:rPr lang="cs-CZ" sz="2500" dirty="0" smtClean="0"/>
              <a:t>…</a:t>
            </a:r>
            <a:endParaRPr lang="cs-CZ" sz="2500" dirty="0"/>
          </a:p>
        </p:txBody>
      </p:sp>
    </p:spTree>
    <p:extLst>
      <p:ext uri="{BB962C8B-B14F-4D97-AF65-F5344CB8AC3E}">
        <p14:creationId xmlns:p14="http://schemas.microsoft.com/office/powerpoint/2010/main" val="32791185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Závěr</a:t>
            </a:r>
            <a:endParaRPr lang="cs-CZ" b="1" dirty="0"/>
          </a:p>
        </p:txBody>
      </p:sp>
      <p:sp>
        <p:nvSpPr>
          <p:cNvPr id="3" name="Zástupný symbol pro obsah 2"/>
          <p:cNvSpPr>
            <a:spLocks noGrp="1"/>
          </p:cNvSpPr>
          <p:nvPr>
            <p:ph idx="1"/>
          </p:nvPr>
        </p:nvSpPr>
        <p:spPr>
          <a:xfrm>
            <a:off x="2589212" y="1905000"/>
            <a:ext cx="8915400" cy="4006222"/>
          </a:xfrm>
        </p:spPr>
        <p:txBody>
          <a:bodyPr/>
          <a:lstStyle/>
          <a:p>
            <a:r>
              <a:rPr lang="cs-CZ" sz="2500" dirty="0"/>
              <a:t>Stručné shrnutí práce a hodnocení jejich výsledků. </a:t>
            </a:r>
          </a:p>
          <a:p>
            <a:r>
              <a:rPr lang="cs-CZ" sz="2500" dirty="0"/>
              <a:t>Lze zahrnout podněty pro další výzkum či návrhy na zlepšení metodologie. </a:t>
            </a:r>
          </a:p>
          <a:p>
            <a:r>
              <a:rPr lang="cs-CZ" sz="2500" dirty="0"/>
              <a:t>Chyba: </a:t>
            </a:r>
          </a:p>
          <a:p>
            <a:pPr lvl="1"/>
            <a:r>
              <a:rPr lang="cs-CZ" sz="2500" dirty="0"/>
              <a:t>volné navázání na myšlenky hlavního textu </a:t>
            </a:r>
          </a:p>
          <a:p>
            <a:pPr lvl="1"/>
            <a:r>
              <a:rPr lang="cs-CZ" sz="2500" dirty="0"/>
              <a:t>pokud závěr s textem nesouvisí  </a:t>
            </a:r>
          </a:p>
          <a:p>
            <a:endParaRPr lang="cs-CZ" dirty="0"/>
          </a:p>
        </p:txBody>
      </p:sp>
    </p:spTree>
    <p:extLst>
      <p:ext uri="{BB962C8B-B14F-4D97-AF65-F5344CB8AC3E}">
        <p14:creationId xmlns:p14="http://schemas.microsoft.com/office/powerpoint/2010/main" val="38531863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27201" y="624110"/>
            <a:ext cx="9777412" cy="1280890"/>
          </a:xfrm>
        </p:spPr>
        <p:txBody>
          <a:bodyPr/>
          <a:lstStyle/>
          <a:p>
            <a:r>
              <a:rPr lang="cs-CZ" b="1" dirty="0" smtClean="0"/>
              <a:t>Etické aspekty vědecké práce (1)</a:t>
            </a:r>
            <a:endParaRPr lang="cs-CZ" b="1" dirty="0"/>
          </a:p>
        </p:txBody>
      </p:sp>
      <p:sp>
        <p:nvSpPr>
          <p:cNvPr id="3" name="Zástupný symbol pro obsah 2"/>
          <p:cNvSpPr>
            <a:spLocks noGrp="1"/>
          </p:cNvSpPr>
          <p:nvPr>
            <p:ph idx="1"/>
          </p:nvPr>
        </p:nvSpPr>
        <p:spPr>
          <a:xfrm>
            <a:off x="1727200" y="1444978"/>
            <a:ext cx="9777412" cy="5181600"/>
          </a:xfrm>
        </p:spPr>
        <p:txBody>
          <a:bodyPr>
            <a:normAutofit lnSpcReduction="10000"/>
          </a:bodyPr>
          <a:lstStyle/>
          <a:p>
            <a:r>
              <a:rPr lang="cs-CZ" sz="2500" dirty="0" smtClean="0"/>
              <a:t>Je nepřijatelné:</a:t>
            </a:r>
          </a:p>
          <a:p>
            <a:pPr lvl="1"/>
            <a:r>
              <a:rPr lang="cs-CZ" sz="2500" b="1" dirty="0" smtClean="0"/>
              <a:t>Zamlčí-li</a:t>
            </a:r>
            <a:r>
              <a:rPr lang="cs-CZ" sz="2500" dirty="0" smtClean="0"/>
              <a:t> autor </a:t>
            </a:r>
            <a:r>
              <a:rPr lang="cs-CZ" sz="2500" b="1" dirty="0" smtClean="0"/>
              <a:t>zdroj</a:t>
            </a:r>
            <a:r>
              <a:rPr lang="cs-CZ" sz="2500" dirty="0" smtClean="0"/>
              <a:t>, který v práci použil (chlubí-li se cizím peřím)</a:t>
            </a:r>
          </a:p>
          <a:p>
            <a:pPr lvl="1"/>
            <a:r>
              <a:rPr lang="cs-CZ" sz="2500" b="1" dirty="0" smtClean="0"/>
              <a:t>Opomene-li </a:t>
            </a:r>
            <a:r>
              <a:rPr lang="cs-CZ" sz="2500" dirty="0" smtClean="0"/>
              <a:t>záměrně </a:t>
            </a:r>
            <a:r>
              <a:rPr lang="cs-CZ" sz="2500" b="1" dirty="0" smtClean="0"/>
              <a:t>uvést zdroj</a:t>
            </a:r>
            <a:r>
              <a:rPr lang="cs-CZ" sz="2500" dirty="0" smtClean="0"/>
              <a:t>, který není v souladu s názory/závěry autora</a:t>
            </a:r>
          </a:p>
          <a:p>
            <a:pPr lvl="1"/>
            <a:r>
              <a:rPr lang="cs-CZ" sz="2500" dirty="0" smtClean="0"/>
              <a:t>Uvádí-li</a:t>
            </a:r>
            <a:r>
              <a:rPr lang="cs-CZ" sz="2500" b="1" dirty="0" smtClean="0"/>
              <a:t> prameny</a:t>
            </a:r>
            <a:r>
              <a:rPr lang="cs-CZ" sz="2500" dirty="0" smtClean="0"/>
              <a:t>, se kterými se skutečně </a:t>
            </a:r>
            <a:r>
              <a:rPr lang="cs-CZ" sz="2500" b="1" dirty="0" smtClean="0"/>
              <a:t>neseznámil</a:t>
            </a:r>
          </a:p>
          <a:p>
            <a:pPr lvl="1"/>
            <a:r>
              <a:rPr lang="cs-CZ" sz="2500" dirty="0" smtClean="0"/>
              <a:t>Použije-li materiál k doložení něčeho, co z něj jednoznačně </a:t>
            </a:r>
            <a:r>
              <a:rPr lang="cs-CZ" sz="2500" b="1" dirty="0" smtClean="0"/>
              <a:t>nevyplývá</a:t>
            </a:r>
          </a:p>
          <a:p>
            <a:pPr lvl="1"/>
            <a:r>
              <a:rPr lang="cs-CZ" sz="2500" dirty="0" smtClean="0"/>
              <a:t>Uvádí-li v seznamu literatury i práce, které s problematikou </a:t>
            </a:r>
            <a:r>
              <a:rPr lang="cs-CZ" sz="2500" b="1" dirty="0" smtClean="0"/>
              <a:t>nesouvisí</a:t>
            </a:r>
          </a:p>
          <a:p>
            <a:pPr lvl="1"/>
            <a:r>
              <a:rPr lang="cs-CZ" sz="2500" dirty="0" smtClean="0"/>
              <a:t>Interpretuje-li autor zjištěné </a:t>
            </a:r>
            <a:r>
              <a:rPr lang="cs-CZ" sz="2500" b="1" dirty="0" smtClean="0"/>
              <a:t>údaje nepřesně a nezodpovědně </a:t>
            </a:r>
            <a:r>
              <a:rPr lang="cs-CZ" sz="2500" dirty="0" smtClean="0"/>
              <a:t>nebo </a:t>
            </a:r>
            <a:r>
              <a:rPr lang="cs-CZ" sz="2500" b="1" dirty="0" smtClean="0"/>
              <a:t>přecení-li </a:t>
            </a:r>
            <a:r>
              <a:rPr lang="cs-CZ" sz="2500" dirty="0" smtClean="0"/>
              <a:t>vědecký</a:t>
            </a:r>
            <a:r>
              <a:rPr lang="cs-CZ" sz="2500" b="1" dirty="0" smtClean="0"/>
              <a:t> význam </a:t>
            </a:r>
            <a:r>
              <a:rPr lang="cs-CZ" sz="2500" dirty="0" smtClean="0"/>
              <a:t>závěrů</a:t>
            </a:r>
          </a:p>
          <a:p>
            <a:pPr lvl="1"/>
            <a:endParaRPr lang="cs-CZ" dirty="0" smtClean="0"/>
          </a:p>
          <a:p>
            <a:pPr lvl="1"/>
            <a:endParaRPr lang="cs-CZ" dirty="0" smtClean="0"/>
          </a:p>
          <a:p>
            <a:pPr lvl="1"/>
            <a:endParaRPr lang="cs-CZ" dirty="0"/>
          </a:p>
        </p:txBody>
      </p:sp>
    </p:spTree>
    <p:extLst>
      <p:ext uri="{BB962C8B-B14F-4D97-AF65-F5344CB8AC3E}">
        <p14:creationId xmlns:p14="http://schemas.microsoft.com/office/powerpoint/2010/main" val="42506179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Etické aspekty vědecké práce (2)</a:t>
            </a:r>
            <a:endParaRPr lang="cs-CZ" b="1" dirty="0"/>
          </a:p>
        </p:txBody>
      </p:sp>
      <p:sp>
        <p:nvSpPr>
          <p:cNvPr id="3" name="Zástupný symbol pro obsah 2"/>
          <p:cNvSpPr>
            <a:spLocks noGrp="1"/>
          </p:cNvSpPr>
          <p:nvPr>
            <p:ph idx="1"/>
          </p:nvPr>
        </p:nvSpPr>
        <p:spPr>
          <a:xfrm>
            <a:off x="2589212" y="1905000"/>
            <a:ext cx="8915400" cy="4337756"/>
          </a:xfrm>
        </p:spPr>
        <p:txBody>
          <a:bodyPr>
            <a:noAutofit/>
          </a:bodyPr>
          <a:lstStyle/>
          <a:p>
            <a:r>
              <a:rPr lang="cs-CZ" sz="2500" b="1" dirty="0" smtClean="0"/>
              <a:t>Plagiátorství</a:t>
            </a:r>
          </a:p>
          <a:p>
            <a:pPr lvl="1"/>
            <a:r>
              <a:rPr lang="cs-CZ" sz="2500" dirty="0" smtClean="0"/>
              <a:t>Přisvojení výsledků vědecké práce někoho jiného</a:t>
            </a:r>
          </a:p>
          <a:p>
            <a:pPr lvl="1"/>
            <a:r>
              <a:rPr lang="cs-CZ" sz="2500" b="1" dirty="0" smtClean="0"/>
              <a:t>Parafrázování</a:t>
            </a:r>
            <a:r>
              <a:rPr lang="cs-CZ" sz="2500" dirty="0" smtClean="0"/>
              <a:t> bez uvedení informací o původním zdroji/autorovi</a:t>
            </a:r>
          </a:p>
          <a:p>
            <a:pPr lvl="1"/>
            <a:r>
              <a:rPr lang="cs-CZ" sz="2500" dirty="0"/>
              <a:t>Hrubé porušení etických principů a autorských práv</a:t>
            </a:r>
          </a:p>
          <a:p>
            <a:pPr lvl="1"/>
            <a:r>
              <a:rPr lang="cs-CZ" sz="2500" dirty="0"/>
              <a:t>viz. Disciplinární řád pro studenty </a:t>
            </a:r>
            <a:r>
              <a:rPr lang="cs-CZ" sz="2500" dirty="0" err="1"/>
              <a:t>PdF</a:t>
            </a:r>
            <a:r>
              <a:rPr lang="cs-CZ" sz="2500" dirty="0"/>
              <a:t> MU</a:t>
            </a:r>
          </a:p>
          <a:p>
            <a:pPr marL="457200" lvl="1" indent="0">
              <a:buNone/>
            </a:pPr>
            <a:endParaRPr lang="cs-CZ" sz="2500" dirty="0" smtClean="0"/>
          </a:p>
        </p:txBody>
      </p:sp>
    </p:spTree>
    <p:extLst>
      <p:ext uri="{BB962C8B-B14F-4D97-AF65-F5344CB8AC3E}">
        <p14:creationId xmlns:p14="http://schemas.microsoft.com/office/powerpoint/2010/main" val="1752101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b="1" dirty="0"/>
              <a:t>Etické aspekty vědecké práce </a:t>
            </a:r>
            <a:r>
              <a:rPr lang="cs-CZ" b="1" dirty="0" smtClean="0"/>
              <a:t>(3)</a:t>
            </a:r>
            <a:endParaRPr lang="cs-CZ" dirty="0"/>
          </a:p>
        </p:txBody>
      </p:sp>
      <p:pic>
        <p:nvPicPr>
          <p:cNvPr id="4" name="Zástupný symbol pro obsah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7303400" y="1444978"/>
            <a:ext cx="4675345" cy="3296355"/>
          </a:xfrm>
        </p:spPr>
      </p:pic>
      <p:sp>
        <p:nvSpPr>
          <p:cNvPr id="8" name="Zástupný symbol pro obsah 2"/>
          <p:cNvSpPr txBox="1">
            <a:spLocks/>
          </p:cNvSpPr>
          <p:nvPr/>
        </p:nvSpPr>
        <p:spPr>
          <a:xfrm>
            <a:off x="2589212" y="1444978"/>
            <a:ext cx="4624388" cy="5079999"/>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endParaRPr lang="cs-CZ" sz="2500" b="1" dirty="0" smtClean="0"/>
          </a:p>
          <a:p>
            <a:pPr lvl="1"/>
            <a:r>
              <a:rPr lang="cs-CZ" sz="2500" b="1" dirty="0" smtClean="0"/>
              <a:t>V průběhu tvorby práce:</a:t>
            </a:r>
          </a:p>
          <a:p>
            <a:pPr lvl="1"/>
            <a:r>
              <a:rPr lang="cs-CZ" sz="2500" dirty="0" smtClean="0"/>
              <a:t>Informovaný souhlas</a:t>
            </a:r>
          </a:p>
          <a:p>
            <a:pPr lvl="1"/>
            <a:r>
              <a:rPr lang="cs-CZ" sz="2500" dirty="0" smtClean="0"/>
              <a:t>Zájmy zkoumaných osob</a:t>
            </a:r>
          </a:p>
          <a:p>
            <a:pPr lvl="1"/>
            <a:r>
              <a:rPr lang="cs-CZ" sz="2500" b="1" dirty="0" smtClean="0"/>
              <a:t>Po skončení výzkumu:</a:t>
            </a:r>
          </a:p>
          <a:p>
            <a:pPr lvl="1"/>
            <a:r>
              <a:rPr lang="cs-CZ" sz="2500" dirty="0" smtClean="0"/>
              <a:t>Opuštění terénu</a:t>
            </a:r>
          </a:p>
          <a:p>
            <a:pPr lvl="1"/>
            <a:r>
              <a:rPr lang="cs-CZ" sz="2500" dirty="0" smtClean="0"/>
              <a:t>Data</a:t>
            </a:r>
          </a:p>
          <a:p>
            <a:pPr lvl="1"/>
            <a:r>
              <a:rPr lang="cs-CZ" sz="2500" dirty="0"/>
              <a:t>K</a:t>
            </a:r>
            <a:r>
              <a:rPr lang="cs-CZ" sz="2500" dirty="0" smtClean="0"/>
              <a:t>omunikace</a:t>
            </a:r>
          </a:p>
          <a:p>
            <a:pPr marL="457200" lvl="1" indent="0">
              <a:buFont typeface="Wingdings 3" charset="2"/>
              <a:buNone/>
            </a:pPr>
            <a:endParaRPr lang="cs-CZ" sz="2500" dirty="0" smtClean="0"/>
          </a:p>
        </p:txBody>
      </p:sp>
    </p:spTree>
    <p:extLst>
      <p:ext uri="{BB962C8B-B14F-4D97-AF65-F5344CB8AC3E}">
        <p14:creationId xmlns:p14="http://schemas.microsoft.com/office/powerpoint/2010/main" val="30374642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231602" y="624110"/>
            <a:ext cx="8911687" cy="1280890"/>
          </a:xfrm>
        </p:spPr>
        <p:txBody>
          <a:bodyPr/>
          <a:lstStyle/>
          <a:p>
            <a:r>
              <a:rPr lang="cs-CZ" b="1" dirty="0" smtClean="0"/>
              <a:t>Žádost o spolupráci</a:t>
            </a:r>
            <a:endParaRPr lang="cs-CZ" b="1" dirty="0"/>
          </a:p>
        </p:txBody>
      </p:sp>
      <p:sp>
        <p:nvSpPr>
          <p:cNvPr id="3" name="Zástupný symbol pro obsah 2"/>
          <p:cNvSpPr>
            <a:spLocks noGrp="1"/>
          </p:cNvSpPr>
          <p:nvPr>
            <p:ph idx="1"/>
          </p:nvPr>
        </p:nvSpPr>
        <p:spPr>
          <a:xfrm>
            <a:off x="2231602" y="1422400"/>
            <a:ext cx="9634331" cy="4631283"/>
          </a:xfrm>
        </p:spPr>
        <p:txBody>
          <a:bodyPr>
            <a:normAutofit/>
          </a:bodyPr>
          <a:lstStyle/>
          <a:p>
            <a:pPr marL="0" indent="0">
              <a:buNone/>
            </a:pPr>
            <a:r>
              <a:rPr lang="cs-CZ" sz="2200" i="1" dirty="0" smtClean="0"/>
              <a:t>Vážený pane doktore,</a:t>
            </a:r>
          </a:p>
          <a:p>
            <a:pPr marL="0" indent="0">
              <a:buNone/>
            </a:pPr>
            <a:r>
              <a:rPr lang="cs-CZ" sz="2200" i="1" dirty="0" smtClean="0"/>
              <a:t>Chtěla bych u vás dělat průzkum pro svou diplomovou práci na téma spokojenost pacientů s hospicovou péči. Jednalo by se o krátký dotazník, nic obtěžujícího, věřím, že bych nijak nenarušila chod hospice. Paní vedoucí práce říkala, že bych měla sehnat alespoň 40 respondentů. Pokud byste mi mohl doporučit nějaké vhodné pacienty, ráda přijdu v příštím týdnu (trochu to spěchá, omlouvám se</a:t>
            </a:r>
            <a:r>
              <a:rPr lang="cs-CZ" sz="2200" i="1" dirty="0" smtClean="0">
                <a:sym typeface="Wingdings" panose="05000000000000000000" pitchFamily="2" charset="2"/>
              </a:rPr>
              <a:t>) a dotazníky rozdám nebo to můžete rozdat i sami a já bych pro ně poté přišla. Dotazník přikládám v příloze. Velmi si vážím Vaší krásné práce a chtěla bych svou diplomkou udělat něco užitečného, aby se lidé dozvěděli, jak skvělou péči hospice nabízí. Děkuji.</a:t>
            </a:r>
          </a:p>
          <a:p>
            <a:pPr marL="0" indent="0">
              <a:buNone/>
            </a:pPr>
            <a:r>
              <a:rPr lang="cs-CZ" dirty="0" smtClean="0">
                <a:sym typeface="Wingdings" panose="05000000000000000000" pitchFamily="2" charset="2"/>
              </a:rPr>
              <a:t>Anežka Bohatá</a:t>
            </a:r>
            <a:endParaRPr lang="cs-CZ" dirty="0"/>
          </a:p>
        </p:txBody>
      </p:sp>
      <p:sp>
        <p:nvSpPr>
          <p:cNvPr id="4" name="TextovéPole 3"/>
          <p:cNvSpPr txBox="1"/>
          <p:nvPr/>
        </p:nvSpPr>
        <p:spPr>
          <a:xfrm>
            <a:off x="8600660" y="5499685"/>
            <a:ext cx="4412974" cy="553998"/>
          </a:xfrm>
          <a:prstGeom prst="rect">
            <a:avLst/>
          </a:prstGeom>
          <a:noFill/>
        </p:spPr>
        <p:txBody>
          <a:bodyPr wrap="square" rtlCol="0">
            <a:spAutoFit/>
          </a:bodyPr>
          <a:lstStyle/>
          <a:p>
            <a:r>
              <a:rPr lang="cs-CZ" sz="3000" b="1" dirty="0" smtClean="0">
                <a:solidFill>
                  <a:schemeClr val="accent1"/>
                </a:solidFill>
              </a:rPr>
              <a:t>TAKTO NIKOLI!!</a:t>
            </a:r>
            <a:endParaRPr lang="cs-CZ" sz="3000" b="1" dirty="0">
              <a:solidFill>
                <a:schemeClr val="accent1"/>
              </a:solidFill>
            </a:endParaRPr>
          </a:p>
        </p:txBody>
      </p:sp>
    </p:spTree>
    <p:extLst>
      <p:ext uri="{BB962C8B-B14F-4D97-AF65-F5344CB8AC3E}">
        <p14:creationId xmlns:p14="http://schemas.microsoft.com/office/powerpoint/2010/main" val="22524429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Dotazník Anežky Bohaté</a:t>
            </a:r>
            <a:endParaRPr lang="cs-CZ" b="1" dirty="0"/>
          </a:p>
        </p:txBody>
      </p:sp>
      <p:sp>
        <p:nvSpPr>
          <p:cNvPr id="3" name="Zástupný symbol pro obsah 2"/>
          <p:cNvSpPr>
            <a:spLocks noGrp="1"/>
          </p:cNvSpPr>
          <p:nvPr>
            <p:ph idx="1"/>
          </p:nvPr>
        </p:nvSpPr>
        <p:spPr>
          <a:xfrm>
            <a:off x="2589212" y="1683026"/>
            <a:ext cx="8915400" cy="4228196"/>
          </a:xfrm>
        </p:spPr>
        <p:txBody>
          <a:bodyPr>
            <a:normAutofit fontScale="70000" lnSpcReduction="20000"/>
          </a:bodyPr>
          <a:lstStyle/>
          <a:p>
            <a:pPr marL="0" indent="0">
              <a:buNone/>
            </a:pPr>
            <a:r>
              <a:rPr lang="cs-CZ" b="1" dirty="0" smtClean="0"/>
              <a:t>Dotazník spokojenosti pro umírající pacienty</a:t>
            </a:r>
          </a:p>
          <a:p>
            <a:pPr marL="0" indent="0">
              <a:buNone/>
            </a:pPr>
            <a:endParaRPr lang="cs-CZ" b="1" dirty="0" smtClean="0"/>
          </a:p>
          <a:p>
            <a:pPr>
              <a:buAutoNum type="arabicParenR"/>
            </a:pPr>
            <a:r>
              <a:rPr lang="cs-CZ" dirty="0" smtClean="0"/>
              <a:t>Jak jste celkově spokojeni s péčí v hospice (oznámkujte jako ve škole)</a:t>
            </a:r>
          </a:p>
          <a:p>
            <a:pPr>
              <a:buAutoNum type="arabicParenR"/>
            </a:pPr>
            <a:r>
              <a:rPr lang="cs-CZ" dirty="0" smtClean="0"/>
              <a:t>Jak jste spokojen s přístupem personálu (sestry, ošetřovatelky, lékaři)?</a:t>
            </a:r>
          </a:p>
          <a:p>
            <a:pPr>
              <a:buAutoNum type="arabicParenR"/>
            </a:pPr>
            <a:r>
              <a:rPr lang="cs-CZ" dirty="0" smtClean="0"/>
              <a:t>Co je pro vás v hospici nejlepší?</a:t>
            </a:r>
          </a:p>
          <a:p>
            <a:pPr>
              <a:buAutoNum type="arabicParenR"/>
            </a:pPr>
            <a:r>
              <a:rPr lang="cs-CZ" dirty="0" smtClean="0"/>
              <a:t>Jak jste se dozvěděli o hospici?</a:t>
            </a:r>
          </a:p>
          <a:p>
            <a:pPr lvl="1">
              <a:buAutoNum type="alphaLcParenR"/>
            </a:pPr>
            <a:r>
              <a:rPr lang="cs-CZ" dirty="0" smtClean="0"/>
              <a:t>od svého praktického lékaře</a:t>
            </a:r>
          </a:p>
          <a:p>
            <a:pPr lvl="1">
              <a:buAutoNum type="alphaLcParenR"/>
            </a:pPr>
            <a:r>
              <a:rPr lang="cs-CZ" dirty="0" smtClean="0"/>
              <a:t>od rodiny</a:t>
            </a:r>
          </a:p>
          <a:p>
            <a:pPr lvl="1">
              <a:buAutoNum type="alphaLcParenR"/>
            </a:pPr>
            <a:r>
              <a:rPr lang="cs-CZ" dirty="0" smtClean="0"/>
              <a:t>z internetu</a:t>
            </a:r>
          </a:p>
          <a:p>
            <a:pPr marL="0" indent="0">
              <a:buNone/>
            </a:pPr>
            <a:r>
              <a:rPr lang="cs-CZ" dirty="0" smtClean="0"/>
              <a:t>5) Nakolik předčila péče v hospice vaše očekávání?</a:t>
            </a:r>
          </a:p>
          <a:p>
            <a:pPr marL="0" indent="0">
              <a:buNone/>
            </a:pPr>
            <a:r>
              <a:rPr lang="cs-CZ" dirty="0" smtClean="0"/>
              <a:t>6) Je něco, co vám v nabídce hospice chybí?</a:t>
            </a:r>
          </a:p>
          <a:p>
            <a:pPr marL="0" indent="0">
              <a:buNone/>
            </a:pPr>
            <a:r>
              <a:rPr lang="cs-CZ" dirty="0" smtClean="0"/>
              <a:t>	Ano – ne</a:t>
            </a:r>
          </a:p>
          <a:p>
            <a:pPr marL="0" indent="0">
              <a:buNone/>
            </a:pPr>
            <a:endParaRPr lang="cs-CZ" b="1" dirty="0" smtClean="0"/>
          </a:p>
          <a:p>
            <a:pPr marL="0" indent="0">
              <a:buNone/>
            </a:pPr>
            <a:r>
              <a:rPr lang="cs-CZ" b="1" dirty="0" smtClean="0"/>
              <a:t>Děkuji moc za váš čas</a:t>
            </a:r>
          </a:p>
          <a:p>
            <a:pPr marL="0" indent="0">
              <a:buNone/>
            </a:pPr>
            <a:r>
              <a:rPr lang="cs-CZ" b="1" dirty="0" smtClean="0"/>
              <a:t>Anežka Bohatá</a:t>
            </a:r>
          </a:p>
          <a:p>
            <a:pPr>
              <a:buAutoNum type="arabicParenR"/>
            </a:pPr>
            <a:endParaRPr lang="cs-CZ" b="1" dirty="0"/>
          </a:p>
        </p:txBody>
      </p:sp>
      <p:sp>
        <p:nvSpPr>
          <p:cNvPr id="4" name="TextovéPole 3"/>
          <p:cNvSpPr txBox="1"/>
          <p:nvPr/>
        </p:nvSpPr>
        <p:spPr>
          <a:xfrm>
            <a:off x="8441634" y="5526190"/>
            <a:ext cx="4412974" cy="553998"/>
          </a:xfrm>
          <a:prstGeom prst="rect">
            <a:avLst/>
          </a:prstGeom>
          <a:noFill/>
        </p:spPr>
        <p:txBody>
          <a:bodyPr wrap="square" rtlCol="0">
            <a:spAutoFit/>
          </a:bodyPr>
          <a:lstStyle/>
          <a:p>
            <a:r>
              <a:rPr lang="cs-CZ" sz="3000" b="1" dirty="0" smtClean="0">
                <a:solidFill>
                  <a:schemeClr val="accent1"/>
                </a:solidFill>
              </a:rPr>
              <a:t>TAKTO NIKOLI!!</a:t>
            </a:r>
            <a:endParaRPr lang="cs-CZ" sz="3000" b="1" dirty="0">
              <a:solidFill>
                <a:schemeClr val="accent1"/>
              </a:solidFill>
            </a:endParaRPr>
          </a:p>
        </p:txBody>
      </p:sp>
    </p:spTree>
    <p:extLst>
      <p:ext uri="{BB962C8B-B14F-4D97-AF65-F5344CB8AC3E}">
        <p14:creationId xmlns:p14="http://schemas.microsoft.com/office/powerpoint/2010/main" val="38540012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Vyhledávání vhodných zdrojů (1)</a:t>
            </a:r>
            <a:endParaRPr lang="cs-CZ" b="1" dirty="0"/>
          </a:p>
        </p:txBody>
      </p:sp>
      <p:sp>
        <p:nvSpPr>
          <p:cNvPr id="3" name="Zástupný symbol pro obsah 2"/>
          <p:cNvSpPr>
            <a:spLocks noGrp="1"/>
          </p:cNvSpPr>
          <p:nvPr>
            <p:ph sz="half" idx="2"/>
          </p:nvPr>
        </p:nvSpPr>
        <p:spPr>
          <a:xfrm>
            <a:off x="2168376" y="1969475"/>
            <a:ext cx="4819446" cy="4374881"/>
          </a:xfrm>
        </p:spPr>
        <p:txBody>
          <a:bodyPr>
            <a:normAutofit fontScale="85000" lnSpcReduction="20000"/>
          </a:bodyPr>
          <a:lstStyle/>
          <a:p>
            <a:r>
              <a:rPr lang="cs-CZ" b="1" dirty="0" smtClean="0"/>
              <a:t>Tištěné</a:t>
            </a:r>
          </a:p>
          <a:p>
            <a:pPr lvl="1"/>
            <a:r>
              <a:rPr lang="cs-CZ" dirty="0"/>
              <a:t>Ve studovně </a:t>
            </a:r>
            <a:r>
              <a:rPr lang="cs-CZ" dirty="0" err="1"/>
              <a:t>PdF</a:t>
            </a:r>
            <a:r>
              <a:rPr lang="cs-CZ" dirty="0"/>
              <a:t> MU, FF MU, FSS MU</a:t>
            </a:r>
          </a:p>
          <a:p>
            <a:pPr lvl="2"/>
            <a:r>
              <a:rPr lang="cs-CZ" b="1" dirty="0"/>
              <a:t>ALEPH</a:t>
            </a:r>
          </a:p>
          <a:p>
            <a:pPr lvl="1"/>
            <a:r>
              <a:rPr lang="cs-CZ" dirty="0" smtClean="0"/>
              <a:t>Národní knihovna v Praze http</a:t>
            </a:r>
            <a:r>
              <a:rPr lang="cs-CZ" dirty="0"/>
              <a:t>://www.nkp.cz/</a:t>
            </a:r>
          </a:p>
          <a:p>
            <a:pPr lvl="1"/>
            <a:r>
              <a:rPr lang="cs-CZ" dirty="0" smtClean="0"/>
              <a:t>Moravská zemská knihovna http://www.mzk.cz</a:t>
            </a:r>
            <a:endParaRPr lang="cs-CZ" dirty="0"/>
          </a:p>
          <a:p>
            <a:pPr marL="0" indent="0">
              <a:buNone/>
            </a:pPr>
            <a:endParaRPr lang="cs-CZ" b="1" dirty="0" smtClean="0"/>
          </a:p>
          <a:p>
            <a:pPr marL="342900" lvl="1" indent="-342900"/>
            <a:r>
              <a:rPr lang="cs-CZ" dirty="0"/>
              <a:t>E</a:t>
            </a:r>
            <a:r>
              <a:rPr lang="cs-CZ" b="1" dirty="0"/>
              <a:t>lektronické časopisy s přístupným </a:t>
            </a:r>
            <a:r>
              <a:rPr lang="cs-CZ" b="1" dirty="0" smtClean="0"/>
              <a:t>archivem</a:t>
            </a:r>
            <a:endParaRPr lang="cs-CZ" dirty="0"/>
          </a:p>
          <a:p>
            <a:pPr lvl="1"/>
            <a:r>
              <a:rPr lang="cs-CZ" dirty="0" smtClean="0"/>
              <a:t>Studia </a:t>
            </a:r>
            <a:r>
              <a:rPr lang="cs-CZ" dirty="0" err="1" smtClean="0"/>
              <a:t>Paedagogica</a:t>
            </a:r>
            <a:endParaRPr lang="cs-CZ" dirty="0" smtClean="0"/>
          </a:p>
          <a:p>
            <a:pPr lvl="1"/>
            <a:r>
              <a:rPr lang="cs-CZ" dirty="0" smtClean="0"/>
              <a:t>Orbis </a:t>
            </a:r>
            <a:r>
              <a:rPr lang="cs-CZ" dirty="0" err="1" smtClean="0"/>
              <a:t>Scholae</a:t>
            </a:r>
            <a:endParaRPr lang="cs-CZ" dirty="0" smtClean="0"/>
          </a:p>
          <a:p>
            <a:pPr lvl="1"/>
            <a:r>
              <a:rPr lang="cs-CZ" dirty="0" smtClean="0"/>
              <a:t>Pedagogická orientace</a:t>
            </a:r>
          </a:p>
          <a:p>
            <a:pPr lvl="1"/>
            <a:r>
              <a:rPr lang="cs-CZ" dirty="0" smtClean="0"/>
              <a:t>Časopis Komenský</a:t>
            </a:r>
          </a:p>
          <a:p>
            <a:pPr lvl="1"/>
            <a:r>
              <a:rPr lang="cs-CZ" dirty="0" smtClean="0"/>
              <a:t>Sociální pedagogika</a:t>
            </a:r>
          </a:p>
          <a:p>
            <a:pPr lvl="1"/>
            <a:r>
              <a:rPr lang="cs-CZ" dirty="0" smtClean="0"/>
              <a:t>E-</a:t>
            </a:r>
            <a:r>
              <a:rPr lang="cs-CZ" dirty="0" err="1" smtClean="0"/>
              <a:t>pedagogium</a:t>
            </a:r>
            <a:endParaRPr lang="cs-CZ" dirty="0" smtClean="0"/>
          </a:p>
          <a:p>
            <a:pPr lvl="1"/>
            <a:endParaRPr lang="cs-CZ" dirty="0"/>
          </a:p>
        </p:txBody>
      </p:sp>
      <p:sp>
        <p:nvSpPr>
          <p:cNvPr id="6" name="Zástupný symbol pro text 5"/>
          <p:cNvSpPr>
            <a:spLocks noGrp="1"/>
          </p:cNvSpPr>
          <p:nvPr>
            <p:ph type="body" sz="quarter" idx="3"/>
          </p:nvPr>
        </p:nvSpPr>
        <p:spPr/>
        <p:txBody>
          <a:bodyPr/>
          <a:lstStyle/>
          <a:p>
            <a:endParaRPr lang="cs-CZ" dirty="0"/>
          </a:p>
        </p:txBody>
      </p:sp>
      <p:sp>
        <p:nvSpPr>
          <p:cNvPr id="7" name="Zástupný symbol pro obsah 6"/>
          <p:cNvSpPr>
            <a:spLocks noGrp="1"/>
          </p:cNvSpPr>
          <p:nvPr>
            <p:ph sz="quarter" idx="4"/>
          </p:nvPr>
        </p:nvSpPr>
        <p:spPr>
          <a:xfrm>
            <a:off x="7454546" y="3731071"/>
            <a:ext cx="4338674" cy="3354060"/>
          </a:xfrm>
        </p:spPr>
        <p:txBody>
          <a:bodyPr/>
          <a:lstStyle/>
          <a:p>
            <a:pPr lvl="1"/>
            <a:r>
              <a:rPr lang="cs-CZ" dirty="0"/>
              <a:t>Sociologický časopis</a:t>
            </a:r>
          </a:p>
          <a:p>
            <a:pPr lvl="1"/>
            <a:r>
              <a:rPr lang="cs-CZ" dirty="0"/>
              <a:t>Sociální práce</a:t>
            </a:r>
          </a:p>
          <a:p>
            <a:pPr lvl="1"/>
            <a:r>
              <a:rPr lang="cs-CZ" dirty="0"/>
              <a:t>Andragogika</a:t>
            </a:r>
          </a:p>
          <a:p>
            <a:pPr lvl="1"/>
            <a:r>
              <a:rPr lang="cs-CZ" dirty="0" err="1"/>
              <a:t>Andragogická</a:t>
            </a:r>
            <a:r>
              <a:rPr lang="cs-CZ" dirty="0"/>
              <a:t> revue</a:t>
            </a:r>
          </a:p>
          <a:p>
            <a:pPr lvl="1"/>
            <a:r>
              <a:rPr lang="cs-CZ" dirty="0"/>
              <a:t>Biograf</a:t>
            </a:r>
          </a:p>
          <a:p>
            <a:pPr lvl="1"/>
            <a:r>
              <a:rPr lang="cs-CZ" dirty="0" err="1"/>
              <a:t>Life</a:t>
            </a:r>
            <a:r>
              <a:rPr lang="cs-CZ" dirty="0"/>
              <a:t>-long </a:t>
            </a:r>
            <a:r>
              <a:rPr lang="cs-CZ" dirty="0" err="1"/>
              <a:t>learning</a:t>
            </a:r>
            <a:endParaRPr lang="cs-CZ" dirty="0"/>
          </a:p>
          <a:p>
            <a:pPr marL="0" indent="0">
              <a:buNone/>
            </a:pPr>
            <a:endParaRPr lang="cs-CZ" dirty="0"/>
          </a:p>
        </p:txBody>
      </p:sp>
      <p:pic>
        <p:nvPicPr>
          <p:cNvPr id="4" name="Obráze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22371" y="1405934"/>
            <a:ext cx="2682240" cy="2121408"/>
          </a:xfrm>
          <a:prstGeom prst="rect">
            <a:avLst/>
          </a:prstGeom>
        </p:spPr>
      </p:pic>
    </p:spTree>
    <p:extLst>
      <p:ext uri="{BB962C8B-B14F-4D97-AF65-F5344CB8AC3E}">
        <p14:creationId xmlns:p14="http://schemas.microsoft.com/office/powerpoint/2010/main" val="41733542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Vyhledávání vhodných zdrojů (2)</a:t>
            </a:r>
            <a:endParaRPr lang="cs-CZ" dirty="0"/>
          </a:p>
        </p:txBody>
      </p:sp>
      <p:sp>
        <p:nvSpPr>
          <p:cNvPr id="3" name="Zástupný symbol pro obsah 2"/>
          <p:cNvSpPr>
            <a:spLocks noGrp="1"/>
          </p:cNvSpPr>
          <p:nvPr>
            <p:ph idx="1"/>
          </p:nvPr>
        </p:nvSpPr>
        <p:spPr/>
        <p:txBody>
          <a:bodyPr>
            <a:normAutofit/>
          </a:bodyPr>
          <a:lstStyle/>
          <a:p>
            <a:pPr marL="0" indent="0">
              <a:buNone/>
            </a:pPr>
            <a:endParaRPr lang="cs-CZ" dirty="0" smtClean="0"/>
          </a:p>
          <a:p>
            <a:r>
              <a:rPr lang="cs-CZ" b="1" dirty="0" smtClean="0"/>
              <a:t>Internetové vyhledávače:</a:t>
            </a:r>
          </a:p>
          <a:p>
            <a:pPr lvl="1"/>
            <a:r>
              <a:rPr lang="cs-CZ" dirty="0" smtClean="0"/>
              <a:t>Google </a:t>
            </a:r>
            <a:r>
              <a:rPr lang="cs-CZ" dirty="0" err="1" smtClean="0"/>
              <a:t>Scholar</a:t>
            </a:r>
            <a:endParaRPr lang="cs-CZ" dirty="0" smtClean="0"/>
          </a:p>
          <a:p>
            <a:pPr lvl="1"/>
            <a:r>
              <a:rPr lang="cs-CZ" dirty="0" smtClean="0"/>
              <a:t>Katalogy v knihovně </a:t>
            </a:r>
            <a:r>
              <a:rPr lang="cs-CZ" dirty="0" err="1" smtClean="0"/>
              <a:t>PdF</a:t>
            </a:r>
            <a:r>
              <a:rPr lang="cs-CZ" dirty="0" smtClean="0"/>
              <a:t> MU:</a:t>
            </a:r>
          </a:p>
          <a:p>
            <a:pPr lvl="2"/>
            <a:r>
              <a:rPr lang="cs-CZ" dirty="0" smtClean="0">
                <a:hlinkClick r:id="rId3"/>
              </a:rPr>
              <a:t>http</a:t>
            </a:r>
            <a:r>
              <a:rPr lang="cs-CZ" dirty="0">
                <a:hlinkClick r:id="rId3"/>
              </a:rPr>
              <a:t>://</a:t>
            </a:r>
            <a:r>
              <a:rPr lang="cs-CZ" dirty="0" smtClean="0">
                <a:hlinkClick r:id="rId3"/>
              </a:rPr>
              <a:t>katedry.ped.muni.cz/knihovna</a:t>
            </a:r>
            <a:endParaRPr lang="cs-CZ" dirty="0" smtClean="0"/>
          </a:p>
          <a:p>
            <a:pPr lvl="2"/>
            <a:r>
              <a:rPr lang="cs-CZ" dirty="0" smtClean="0"/>
              <a:t>EBSCO</a:t>
            </a:r>
          </a:p>
          <a:p>
            <a:pPr lvl="2"/>
            <a:r>
              <a:rPr lang="cs-CZ" dirty="0" smtClean="0"/>
              <a:t>ERIC</a:t>
            </a:r>
          </a:p>
          <a:p>
            <a:pPr lvl="2"/>
            <a:r>
              <a:rPr lang="cs-CZ" dirty="0" smtClean="0"/>
              <a:t>Science Direct</a:t>
            </a:r>
          </a:p>
          <a:p>
            <a:pPr lvl="1"/>
            <a:r>
              <a:rPr lang="cs-CZ" b="1" dirty="0" smtClean="0"/>
              <a:t>IS MUNI</a:t>
            </a:r>
            <a:r>
              <a:rPr lang="cs-CZ" dirty="0" smtClean="0"/>
              <a:t> – archiv závěrečných prací (ALE  BP a DP nevhodné jako primární zdroj, naleznete však disertační a habilitační práce)</a:t>
            </a:r>
          </a:p>
          <a:p>
            <a:pPr marL="0" indent="0">
              <a:buNone/>
            </a:pPr>
            <a:endParaRPr lang="cs-CZ" dirty="0"/>
          </a:p>
        </p:txBody>
      </p:sp>
    </p:spTree>
    <p:extLst>
      <p:ext uri="{BB962C8B-B14F-4D97-AF65-F5344CB8AC3E}">
        <p14:creationId xmlns:p14="http://schemas.microsoft.com/office/powerpoint/2010/main" val="50372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endParaRPr lang="cs-CZ">
              <a:solidFill>
                <a:schemeClr val="tx1"/>
              </a:solidFill>
            </a:endParaRPr>
          </a:p>
        </p:txBody>
      </p:sp>
      <p:sp>
        <p:nvSpPr>
          <p:cNvPr id="4" name="Nadpis 1"/>
          <p:cNvSpPr txBox="1">
            <a:spLocks/>
          </p:cNvSpPr>
          <p:nvPr/>
        </p:nvSpPr>
        <p:spPr>
          <a:xfrm>
            <a:off x="2589212" y="624110"/>
            <a:ext cx="8229600" cy="11430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cs-CZ" b="1" dirty="0" smtClean="0">
                <a:solidFill>
                  <a:schemeClr val="tx1"/>
                </a:solidFill>
              </a:rPr>
              <a:t>Kompilace</a:t>
            </a:r>
            <a:r>
              <a:rPr lang="cs-CZ" dirty="0" smtClean="0">
                <a:solidFill>
                  <a:schemeClr val="tx1"/>
                </a:solidFill>
              </a:rPr>
              <a:t> </a:t>
            </a:r>
            <a:endParaRPr lang="cs-CZ" dirty="0">
              <a:solidFill>
                <a:schemeClr val="tx1"/>
              </a:solidFill>
            </a:endParaRPr>
          </a:p>
        </p:txBody>
      </p:sp>
      <p:sp>
        <p:nvSpPr>
          <p:cNvPr id="5" name="Zástupný symbol pro obsah 2"/>
          <p:cNvSpPr txBox="1">
            <a:spLocks/>
          </p:cNvSpPr>
          <p:nvPr/>
        </p:nvSpPr>
        <p:spPr>
          <a:xfrm>
            <a:off x="2599556" y="5938712"/>
            <a:ext cx="8229600" cy="896963"/>
          </a:xfrm>
          <a:prstGeom prst="rect">
            <a:avLst/>
          </a:prstGeom>
        </p:spPr>
        <p:txBody>
          <a:bodyPr vert="horz" lIns="91440" tIns="45720" rIns="91440" bIns="45720" rtlCol="0">
            <a:normAutofit fontScale="92500" lnSpcReduction="2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endParaRPr lang="cs-CZ" smtClean="0">
              <a:solidFill>
                <a:schemeClr val="tx1"/>
              </a:solidFill>
            </a:endParaRPr>
          </a:p>
          <a:p>
            <a:pPr>
              <a:buFont typeface="Wingdings 3" charset="2"/>
              <a:buNone/>
            </a:pPr>
            <a:r>
              <a:rPr lang="cs-CZ" smtClean="0">
                <a:solidFill>
                  <a:schemeClr val="tx1"/>
                </a:solidFill>
              </a:rPr>
              <a:t>Tip: Při psaní kompilační práce je vhodné srovnávat nejrůznější přístupy k danému tématu a názory (i protichůdné) významných autorů. 	</a:t>
            </a:r>
          </a:p>
          <a:p>
            <a:endParaRPr lang="cs-CZ" dirty="0" smtClean="0">
              <a:solidFill>
                <a:schemeClr val="tx1"/>
              </a:solidFill>
            </a:endParaRPr>
          </a:p>
        </p:txBody>
      </p:sp>
      <p:graphicFrame>
        <p:nvGraphicFramePr>
          <p:cNvPr id="6" name="Zástupný symbol pro obsah 3"/>
          <p:cNvGraphicFramePr>
            <a:graphicFrameLocks/>
          </p:cNvGraphicFramePr>
          <p:nvPr>
            <p:extLst>
              <p:ext uri="{D42A27DB-BD31-4B8C-83A1-F6EECF244321}">
                <p14:modId xmlns:p14="http://schemas.microsoft.com/office/powerpoint/2010/main" val="527312016"/>
              </p:ext>
            </p:extLst>
          </p:nvPr>
        </p:nvGraphicFramePr>
        <p:xfrm>
          <a:off x="2599556" y="1352550"/>
          <a:ext cx="8229600" cy="46476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1934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Vyhledávání vhodných zdrojů (2)</a:t>
            </a:r>
            <a:endParaRPr lang="cs-CZ" dirty="0"/>
          </a:p>
        </p:txBody>
      </p:sp>
      <p:sp>
        <p:nvSpPr>
          <p:cNvPr id="3" name="Zástupný symbol pro obsah 2"/>
          <p:cNvSpPr>
            <a:spLocks noGrp="1"/>
          </p:cNvSpPr>
          <p:nvPr>
            <p:ph idx="1"/>
          </p:nvPr>
        </p:nvSpPr>
        <p:spPr/>
        <p:txBody>
          <a:bodyPr/>
          <a:lstStyle/>
          <a:p>
            <a:pPr marL="0" indent="0">
              <a:buNone/>
            </a:pPr>
            <a:r>
              <a:rPr lang="cs-CZ" dirty="0" smtClean="0"/>
              <a:t>Co dělat, když „nic není“?</a:t>
            </a:r>
          </a:p>
          <a:p>
            <a:pPr>
              <a:buFontTx/>
              <a:buChar char="-"/>
            </a:pPr>
            <a:endParaRPr lang="cs-CZ" dirty="0"/>
          </a:p>
          <a:p>
            <a:pPr>
              <a:buFontTx/>
              <a:buChar char="-"/>
            </a:pPr>
            <a:r>
              <a:rPr lang="cs-CZ" b="1" dirty="0" smtClean="0"/>
              <a:t>Využití metody TPR pro nácvik oblékání u dětí s </a:t>
            </a:r>
            <a:r>
              <a:rPr lang="cs-CZ" b="1" dirty="0" err="1" smtClean="0"/>
              <a:t>nízkofunkčním</a:t>
            </a:r>
            <a:r>
              <a:rPr lang="cs-CZ" b="1" dirty="0" smtClean="0"/>
              <a:t> autismem.</a:t>
            </a:r>
          </a:p>
          <a:p>
            <a:pPr>
              <a:buFontTx/>
              <a:buChar char="-"/>
            </a:pPr>
            <a:endParaRPr lang="cs-CZ" b="1" dirty="0"/>
          </a:p>
          <a:p>
            <a:pPr>
              <a:buFontTx/>
              <a:buChar char="-"/>
            </a:pPr>
            <a:endParaRPr lang="cs-CZ" b="1" dirty="0"/>
          </a:p>
        </p:txBody>
      </p:sp>
    </p:spTree>
    <p:extLst>
      <p:ext uri="{BB962C8B-B14F-4D97-AF65-F5344CB8AC3E}">
        <p14:creationId xmlns:p14="http://schemas.microsoft.com/office/powerpoint/2010/main" val="7716435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Proč citovat?</a:t>
            </a:r>
            <a:endParaRPr lang="cs-CZ" b="1" dirty="0"/>
          </a:p>
        </p:txBody>
      </p:sp>
      <p:sp>
        <p:nvSpPr>
          <p:cNvPr id="3" name="Zástupný symbol pro obsah 2"/>
          <p:cNvSpPr>
            <a:spLocks noGrp="1"/>
          </p:cNvSpPr>
          <p:nvPr>
            <p:ph idx="1"/>
          </p:nvPr>
        </p:nvSpPr>
        <p:spPr/>
        <p:txBody>
          <a:bodyPr>
            <a:normAutofit/>
          </a:bodyPr>
          <a:lstStyle/>
          <a:p>
            <a:r>
              <a:rPr lang="cs-CZ" sz="2500" dirty="0" smtClean="0"/>
              <a:t>Navázání na předchozí výzkum</a:t>
            </a:r>
          </a:p>
          <a:p>
            <a:r>
              <a:rPr lang="cs-CZ" sz="2500" dirty="0" smtClean="0"/>
              <a:t>Potvrzení vlastní argumentace</a:t>
            </a:r>
          </a:p>
          <a:p>
            <a:r>
              <a:rPr lang="cs-CZ" sz="2500" dirty="0" smtClean="0"/>
              <a:t>Kontrola původu textu</a:t>
            </a:r>
          </a:p>
          <a:p>
            <a:r>
              <a:rPr lang="cs-CZ" sz="2500" dirty="0" smtClean="0"/>
              <a:t>Rozšíření obzorů čtenáře</a:t>
            </a:r>
            <a:endParaRPr lang="cs-CZ" sz="2500" dirty="0"/>
          </a:p>
        </p:txBody>
      </p:sp>
    </p:spTree>
    <p:extLst>
      <p:ext uri="{BB962C8B-B14F-4D97-AF65-F5344CB8AC3E}">
        <p14:creationId xmlns:p14="http://schemas.microsoft.com/office/powerpoint/2010/main" val="8944710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Kdy citovat?</a:t>
            </a:r>
            <a:endParaRPr lang="cs-CZ" b="1" dirty="0"/>
          </a:p>
        </p:txBody>
      </p:sp>
      <p:sp>
        <p:nvSpPr>
          <p:cNvPr id="3" name="Zástupný symbol pro obsah 2"/>
          <p:cNvSpPr>
            <a:spLocks noGrp="1"/>
          </p:cNvSpPr>
          <p:nvPr>
            <p:ph idx="1"/>
          </p:nvPr>
        </p:nvSpPr>
        <p:spPr/>
        <p:txBody>
          <a:bodyPr/>
          <a:lstStyle/>
          <a:p>
            <a:r>
              <a:rPr lang="cs-CZ" dirty="0" smtClean="0"/>
              <a:t>Necitují se obecně známá fakta (př. V ČR byla povodeň v roce 1997 a 2002)</a:t>
            </a:r>
          </a:p>
          <a:p>
            <a:endParaRPr lang="cs-CZ" dirty="0" smtClean="0"/>
          </a:p>
          <a:p>
            <a:r>
              <a:rPr lang="cs-CZ" dirty="0" smtClean="0"/>
              <a:t>Pokud si nejme jisti, citujeme</a:t>
            </a:r>
          </a:p>
          <a:p>
            <a:endParaRPr lang="cs-CZ" dirty="0" smtClean="0"/>
          </a:p>
          <a:p>
            <a:r>
              <a:rPr lang="cs-CZ" dirty="0" smtClean="0"/>
              <a:t>Šanderová (2005) doporučuje citovat </a:t>
            </a:r>
            <a:r>
              <a:rPr lang="cs-CZ" i="1" dirty="0" smtClean="0"/>
              <a:t>každý převzatý zdroj</a:t>
            </a:r>
            <a:r>
              <a:rPr lang="cs-CZ" dirty="0" smtClean="0"/>
              <a:t>.</a:t>
            </a:r>
            <a:endParaRPr lang="cs-CZ" dirty="0"/>
          </a:p>
        </p:txBody>
      </p:sp>
    </p:spTree>
    <p:extLst>
      <p:ext uri="{BB962C8B-B14F-4D97-AF65-F5344CB8AC3E}">
        <p14:creationId xmlns:p14="http://schemas.microsoft.com/office/powerpoint/2010/main" val="9075963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Jak citovat?</a:t>
            </a:r>
            <a:endParaRPr lang="cs-CZ" b="1" dirty="0"/>
          </a:p>
        </p:txBody>
      </p:sp>
      <p:sp>
        <p:nvSpPr>
          <p:cNvPr id="3" name="Zástupný symbol pro obsah 2"/>
          <p:cNvSpPr>
            <a:spLocks noGrp="1"/>
          </p:cNvSpPr>
          <p:nvPr>
            <p:ph idx="1"/>
          </p:nvPr>
        </p:nvSpPr>
        <p:spPr/>
        <p:txBody>
          <a:bodyPr>
            <a:normAutofit/>
          </a:bodyPr>
          <a:lstStyle/>
          <a:p>
            <a:r>
              <a:rPr lang="cs-CZ" dirty="0" smtClean="0"/>
              <a:t>Pokyn děkana č. 1/2010 (brzy bude č.?/2015) K realizaci závěrečných (bakalářských, diplomových, rigorózních) prací</a:t>
            </a:r>
          </a:p>
          <a:p>
            <a:pPr lvl="1"/>
            <a:r>
              <a:rPr lang="cs-CZ" dirty="0" smtClean="0"/>
              <a:t>Dostupné z: </a:t>
            </a:r>
            <a:r>
              <a:rPr lang="cs-CZ" dirty="0" smtClean="0">
                <a:solidFill>
                  <a:srgbClr val="002060"/>
                </a:solidFill>
              </a:rPr>
              <a:t>http</a:t>
            </a:r>
            <a:r>
              <a:rPr lang="cs-CZ" dirty="0">
                <a:solidFill>
                  <a:srgbClr val="002060"/>
                </a:solidFill>
              </a:rPr>
              <a:t>://is.muni.cz/do/ped/VPAN/pokdek/Pokyn_dekana_c._1-2010__2_.pdf</a:t>
            </a:r>
            <a:endParaRPr lang="cs-CZ" dirty="0" smtClean="0">
              <a:solidFill>
                <a:srgbClr val="002060"/>
              </a:solidFill>
            </a:endParaRPr>
          </a:p>
          <a:p>
            <a:endParaRPr lang="cs-CZ" dirty="0"/>
          </a:p>
          <a:p>
            <a:r>
              <a:rPr lang="cs-CZ" dirty="0" smtClean="0"/>
              <a:t>Citační norma ČSN ISO 690</a:t>
            </a:r>
          </a:p>
          <a:p>
            <a:pPr marL="742950" lvl="2" indent="-342900"/>
            <a:r>
              <a:rPr lang="cs-CZ" dirty="0"/>
              <a:t>Dostupné z: </a:t>
            </a:r>
            <a:r>
              <a:rPr lang="cs-CZ" dirty="0">
                <a:solidFill>
                  <a:srgbClr val="002060"/>
                </a:solidFill>
                <a:hlinkClick r:id="rId3"/>
              </a:rPr>
              <a:t>http://www.citace.com/download/CSN-ISO-690.pdf</a:t>
            </a:r>
            <a:endParaRPr lang="cs-CZ" dirty="0">
              <a:solidFill>
                <a:srgbClr val="002060"/>
              </a:solidFill>
            </a:endParaRPr>
          </a:p>
          <a:p>
            <a:endParaRPr lang="cs-CZ" dirty="0" smtClean="0"/>
          </a:p>
          <a:p>
            <a:pPr marL="0" indent="0">
              <a:buNone/>
            </a:pPr>
            <a:endParaRPr lang="cs-CZ" dirty="0" smtClean="0"/>
          </a:p>
          <a:p>
            <a:pPr lvl="1"/>
            <a:endParaRPr lang="cs-CZ" dirty="0">
              <a:solidFill>
                <a:srgbClr val="002060"/>
              </a:solidFill>
            </a:endParaRPr>
          </a:p>
          <a:p>
            <a:pPr lvl="1"/>
            <a:endParaRPr lang="cs-CZ" dirty="0" smtClean="0">
              <a:solidFill>
                <a:srgbClr val="002060"/>
              </a:solidFill>
            </a:endParaRPr>
          </a:p>
          <a:p>
            <a:endParaRPr lang="cs-CZ" dirty="0"/>
          </a:p>
        </p:txBody>
      </p:sp>
    </p:spTree>
    <p:extLst>
      <p:ext uri="{BB962C8B-B14F-4D97-AF65-F5344CB8AC3E}">
        <p14:creationId xmlns:p14="http://schemas.microsoft.com/office/powerpoint/2010/main" val="26322585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828801" y="624110"/>
            <a:ext cx="9675812" cy="1280890"/>
          </a:xfrm>
        </p:spPr>
        <p:txBody>
          <a:bodyPr/>
          <a:lstStyle/>
          <a:p>
            <a:r>
              <a:rPr lang="cs-CZ" b="1" dirty="0" smtClean="0"/>
              <a:t>Citace mimo normu</a:t>
            </a:r>
            <a:endParaRPr lang="cs-CZ" b="1" dirty="0"/>
          </a:p>
        </p:txBody>
      </p:sp>
      <p:sp>
        <p:nvSpPr>
          <p:cNvPr id="3" name="Zástupný symbol pro obsah 2"/>
          <p:cNvSpPr>
            <a:spLocks noGrp="1"/>
          </p:cNvSpPr>
          <p:nvPr>
            <p:ph idx="1"/>
          </p:nvPr>
        </p:nvSpPr>
        <p:spPr>
          <a:xfrm>
            <a:off x="1828800" y="1333500"/>
            <a:ext cx="9675812" cy="5524500"/>
          </a:xfrm>
        </p:spPr>
        <p:txBody>
          <a:bodyPr>
            <a:normAutofit/>
          </a:bodyPr>
          <a:lstStyle/>
          <a:p>
            <a:r>
              <a:rPr lang="cs-CZ" b="1" i="1" dirty="0" smtClean="0"/>
              <a:t>Závěrečné práce </a:t>
            </a:r>
          </a:p>
          <a:p>
            <a:r>
              <a:rPr lang="cs-CZ" dirty="0" smtClean="0"/>
              <a:t>Tvůrce</a:t>
            </a:r>
            <a:r>
              <a:rPr lang="cs-CZ" dirty="0"/>
              <a:t>. </a:t>
            </a:r>
            <a:r>
              <a:rPr lang="cs-CZ" i="1" dirty="0"/>
              <a:t>Název</a:t>
            </a:r>
            <a:r>
              <a:rPr lang="cs-CZ" dirty="0"/>
              <a:t>. Vedlejší názvy. Místo vytvoření, rok vytvoření. Rozsah. Druh práce. Název školy. </a:t>
            </a:r>
            <a:endParaRPr lang="cs-CZ" dirty="0" smtClean="0"/>
          </a:p>
          <a:p>
            <a:pPr lvl="1"/>
            <a:r>
              <a:rPr lang="cs-CZ" dirty="0" smtClean="0"/>
              <a:t>ALE. V práci pokud možno necitujeme jiné bakalářské a diplomové práce. </a:t>
            </a:r>
          </a:p>
          <a:p>
            <a:pPr lvl="1"/>
            <a:endParaRPr lang="cs-CZ" dirty="0"/>
          </a:p>
          <a:p>
            <a:r>
              <a:rPr lang="cs-CZ" b="1" i="1" dirty="0" smtClean="0"/>
              <a:t>Zákony a vyhlášky</a:t>
            </a:r>
            <a:endParaRPr lang="cs-CZ" b="1" i="1" dirty="0"/>
          </a:p>
          <a:p>
            <a:r>
              <a:rPr lang="cs-CZ" dirty="0"/>
              <a:t>ČESKO. </a:t>
            </a:r>
            <a:r>
              <a:rPr lang="cs-CZ" dirty="0" smtClean="0"/>
              <a:t>Zákon </a:t>
            </a:r>
            <a:r>
              <a:rPr lang="cs-CZ" dirty="0"/>
              <a:t>č. 111/1998 Sb., o vysokých školách a o změně a doplnění dalších zákonů (zákon o vysokých školách). In: </a:t>
            </a:r>
            <a:r>
              <a:rPr lang="cs-CZ" i="1" dirty="0"/>
              <a:t>Sbírka zákonů České republiky</a:t>
            </a:r>
            <a:r>
              <a:rPr lang="cs-CZ" dirty="0"/>
              <a:t>. 1998, částka 39, s. 5388-5419. Dostupný také z: http://aplikace.mvcr.cz/archiv2008/</a:t>
            </a:r>
            <a:r>
              <a:rPr lang="cs-CZ" dirty="0" err="1"/>
              <a:t>sbirka</a:t>
            </a:r>
            <a:r>
              <a:rPr lang="cs-CZ" dirty="0"/>
              <a:t>/1998/sb039-98.pdf. ISSN 1211-1244. </a:t>
            </a:r>
          </a:p>
          <a:p>
            <a:r>
              <a:rPr lang="cs-CZ" b="1" dirty="0" smtClean="0"/>
              <a:t>Slovníková hesla</a:t>
            </a:r>
          </a:p>
          <a:p>
            <a:r>
              <a:rPr lang="cs-CZ" dirty="0"/>
              <a:t>Sociálně patologické jevy. In: </a:t>
            </a:r>
            <a:r>
              <a:rPr lang="cs-CZ" i="1" dirty="0"/>
              <a:t>ABZ.cz: slovník cizích slov</a:t>
            </a:r>
            <a:r>
              <a:rPr lang="cs-CZ" dirty="0"/>
              <a:t> [on-line]. Radek Kučera &amp; </a:t>
            </a:r>
            <a:r>
              <a:rPr lang="cs-CZ" dirty="0" err="1"/>
              <a:t>daughter</a:t>
            </a:r>
            <a:r>
              <a:rPr lang="cs-CZ" dirty="0"/>
              <a:t>, 2005. [cit. 15.5.2012]. Dostupné z: </a:t>
            </a:r>
            <a:r>
              <a:rPr lang="cs-CZ" dirty="0">
                <a:hlinkClick r:id="rId3"/>
              </a:rPr>
              <a:t>http://</a:t>
            </a:r>
            <a:r>
              <a:rPr lang="cs-CZ" dirty="0" smtClean="0">
                <a:hlinkClick r:id="rId3"/>
              </a:rPr>
              <a:t>slovnik-cizich-slov.abz.cz/web.php/slovo/socialne-patologicke-jevy</a:t>
            </a:r>
            <a:endParaRPr lang="cs-CZ" dirty="0" smtClean="0"/>
          </a:p>
          <a:p>
            <a:pPr lvl="1"/>
            <a:r>
              <a:rPr lang="cs-CZ" dirty="0"/>
              <a:t>ALE. </a:t>
            </a:r>
            <a:r>
              <a:rPr lang="cs-CZ" dirty="0" smtClean="0"/>
              <a:t>Není to vhodný zdroj vědeckých informací do závěrečné práce</a:t>
            </a:r>
          </a:p>
        </p:txBody>
      </p:sp>
    </p:spTree>
    <p:extLst>
      <p:ext uri="{BB962C8B-B14F-4D97-AF65-F5344CB8AC3E}">
        <p14:creationId xmlns:p14="http://schemas.microsoft.com/office/powerpoint/2010/main" val="42786512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Zkuste citovat:</a:t>
            </a:r>
            <a:endParaRPr lang="cs-CZ" b="1" dirty="0"/>
          </a:p>
        </p:txBody>
      </p:sp>
      <p:sp>
        <p:nvSpPr>
          <p:cNvPr id="3" name="Zástupný symbol pro obsah 2"/>
          <p:cNvSpPr>
            <a:spLocks noGrp="1"/>
          </p:cNvSpPr>
          <p:nvPr>
            <p:ph idx="1"/>
          </p:nvPr>
        </p:nvSpPr>
        <p:spPr/>
        <p:txBody>
          <a:bodyPr/>
          <a:lstStyle/>
          <a:p>
            <a:r>
              <a:rPr lang="cs-CZ" dirty="0">
                <a:hlinkClick r:id="rId3"/>
              </a:rPr>
              <a:t>https://</a:t>
            </a:r>
            <a:r>
              <a:rPr lang="cs-CZ" dirty="0" smtClean="0">
                <a:hlinkClick r:id="rId3"/>
              </a:rPr>
              <a:t>sites.google.com/site/novaiso690/home</a:t>
            </a:r>
            <a:endParaRPr lang="cs-CZ" dirty="0" smtClean="0"/>
          </a:p>
          <a:p>
            <a:endParaRPr lang="cs-CZ" dirty="0"/>
          </a:p>
          <a:p>
            <a:r>
              <a:rPr lang="cs-CZ" dirty="0" smtClean="0"/>
              <a:t>Zde naleznete další informace.</a:t>
            </a:r>
          </a:p>
          <a:p>
            <a:endParaRPr lang="cs-CZ" dirty="0"/>
          </a:p>
          <a:p>
            <a:endParaRPr lang="cs-CZ" dirty="0"/>
          </a:p>
        </p:txBody>
      </p:sp>
    </p:spTree>
    <p:extLst>
      <p:ext uri="{BB962C8B-B14F-4D97-AF65-F5344CB8AC3E}">
        <p14:creationId xmlns:p14="http://schemas.microsoft.com/office/powerpoint/2010/main" val="14158845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2589212" y="1905000"/>
            <a:ext cx="8915400" cy="4324350"/>
          </a:xfrm>
        </p:spPr>
        <p:txBody>
          <a:bodyPr/>
          <a:lstStyle/>
          <a:p>
            <a:pPr marL="0" indent="0">
              <a:buNone/>
            </a:pPr>
            <a:endParaRPr lang="cs-CZ" b="1" dirty="0" smtClean="0">
              <a:solidFill>
                <a:schemeClr val="tx1"/>
              </a:solidFill>
              <a:hlinkClick r:id="rId3"/>
            </a:endParaRPr>
          </a:p>
          <a:p>
            <a:r>
              <a:rPr lang="cs-CZ" dirty="0"/>
              <a:t>Tvůrce, rok. Název příspěvku</a:t>
            </a:r>
            <a:r>
              <a:rPr lang="cs-CZ" i="1" dirty="0"/>
              <a:t>.</a:t>
            </a:r>
            <a:r>
              <a:rPr lang="cs-CZ" dirty="0"/>
              <a:t> Další informace o příspěvku. In: </a:t>
            </a:r>
            <a:r>
              <a:rPr lang="cs-CZ" i="1" dirty="0"/>
              <a:t>Název webové stránky / webového sídla. </a:t>
            </a:r>
            <a:r>
              <a:rPr lang="cs-CZ" dirty="0"/>
              <a:t>[typ nosiče]. Místo: nakladatel, datum publikování. Datum aktualizace [cit. datum citování]. Dostupné z: DOI nebo adresa. </a:t>
            </a:r>
            <a:r>
              <a:rPr lang="cs-CZ" dirty="0" err="1"/>
              <a:t>Path</a:t>
            </a:r>
            <a:r>
              <a:rPr lang="cs-CZ" dirty="0"/>
              <a:t>: cesta.</a:t>
            </a:r>
            <a:endParaRPr lang="cs-CZ" b="1" dirty="0" smtClean="0">
              <a:solidFill>
                <a:schemeClr val="tx1"/>
              </a:solidFill>
              <a:hlinkClick r:id="rId3"/>
            </a:endParaRPr>
          </a:p>
          <a:p>
            <a:endParaRPr lang="cs-CZ" b="1" dirty="0">
              <a:solidFill>
                <a:schemeClr val="tx1"/>
              </a:solidFill>
              <a:hlinkClick r:id="rId3"/>
            </a:endParaRPr>
          </a:p>
          <a:p>
            <a:r>
              <a:rPr lang="cs-CZ" b="1" dirty="0" err="1" smtClean="0">
                <a:solidFill>
                  <a:schemeClr val="tx1"/>
                </a:solidFill>
                <a:hlinkClick r:id="rId3"/>
              </a:rPr>
              <a:t>Firstová</a:t>
            </a:r>
            <a:r>
              <a:rPr lang="cs-CZ" b="1" dirty="0">
                <a:solidFill>
                  <a:schemeClr val="tx1"/>
                </a:solidFill>
                <a:hlinkClick r:id="rId3"/>
              </a:rPr>
              <a:t>, Zdena, 2011. </a:t>
            </a:r>
            <a:r>
              <a:rPr lang="cs-CZ" b="1" i="1" dirty="0">
                <a:solidFill>
                  <a:schemeClr val="accent1">
                    <a:lumMod val="60000"/>
                    <a:lumOff val="40000"/>
                  </a:schemeClr>
                </a:solidFill>
                <a:hlinkClick r:id="rId3"/>
              </a:rPr>
              <a:t>Nová citační norma ČSN ISO 690:2011 - Bibliografické citace.</a:t>
            </a:r>
            <a:r>
              <a:rPr lang="cs-CZ" b="1" i="1" dirty="0">
                <a:solidFill>
                  <a:schemeClr val="accent1">
                    <a:lumMod val="60000"/>
                    <a:lumOff val="40000"/>
                  </a:schemeClr>
                </a:solidFill>
              </a:rPr>
              <a:t> </a:t>
            </a:r>
            <a:r>
              <a:rPr lang="cs-CZ" b="1" dirty="0">
                <a:solidFill>
                  <a:schemeClr val="accent1">
                    <a:lumMod val="60000"/>
                    <a:lumOff val="40000"/>
                  </a:schemeClr>
                </a:solidFill>
              </a:rPr>
              <a:t>[online</a:t>
            </a:r>
            <a:r>
              <a:rPr lang="cs-CZ" b="1" dirty="0" smtClean="0">
                <a:solidFill>
                  <a:schemeClr val="accent1">
                    <a:lumMod val="60000"/>
                    <a:lumOff val="40000"/>
                  </a:schemeClr>
                </a:solidFill>
              </a:rPr>
              <a:t>]. Západočeská univerzita v Plzni. </a:t>
            </a:r>
            <a:r>
              <a:rPr lang="pl-PL" b="1" dirty="0">
                <a:solidFill>
                  <a:schemeClr val="accent1">
                    <a:lumMod val="60000"/>
                    <a:lumOff val="40000"/>
                  </a:schemeClr>
                </a:solidFill>
              </a:rPr>
              <a:t>[cit. 15. 10. 2015</a:t>
            </a:r>
            <a:r>
              <a:rPr lang="pl-PL" b="1" dirty="0" smtClean="0">
                <a:solidFill>
                  <a:schemeClr val="accent1">
                    <a:lumMod val="60000"/>
                    <a:lumOff val="40000"/>
                  </a:schemeClr>
                </a:solidFill>
              </a:rPr>
              <a:t>].  </a:t>
            </a:r>
            <a:r>
              <a:rPr lang="pl-PL" b="1" dirty="0">
                <a:solidFill>
                  <a:schemeClr val="accent1">
                    <a:lumMod val="60000"/>
                    <a:lumOff val="40000"/>
                  </a:schemeClr>
                </a:solidFill>
              </a:rPr>
              <a:t>Dostupné z: </a:t>
            </a:r>
            <a:r>
              <a:rPr lang="pl-PL" b="1" dirty="0">
                <a:solidFill>
                  <a:schemeClr val="tx1"/>
                </a:solidFill>
                <a:hlinkClick r:id="rId4"/>
              </a:rPr>
              <a:t>http</a:t>
            </a:r>
            <a:r>
              <a:rPr lang="cs-CZ" b="1" dirty="0">
                <a:solidFill>
                  <a:schemeClr val="tx1"/>
                </a:solidFill>
                <a:hlinkClick r:id="rId4"/>
              </a:rPr>
              <a:t>://sites.google.com/</a:t>
            </a:r>
            <a:r>
              <a:rPr lang="cs-CZ" b="1" dirty="0" err="1">
                <a:solidFill>
                  <a:schemeClr val="tx1"/>
                </a:solidFill>
                <a:hlinkClick r:id="rId4"/>
              </a:rPr>
              <a:t>site</a:t>
            </a:r>
            <a:r>
              <a:rPr lang="cs-CZ" b="1" dirty="0">
                <a:solidFill>
                  <a:schemeClr val="tx1"/>
                </a:solidFill>
                <a:hlinkClick r:id="rId4"/>
              </a:rPr>
              <a:t>/novaiso690/</a:t>
            </a:r>
            <a:r>
              <a:rPr lang="cs-CZ" b="1" dirty="0" err="1">
                <a:solidFill>
                  <a:schemeClr val="tx1"/>
                </a:solidFill>
                <a:hlinkClick r:id="rId4"/>
              </a:rPr>
              <a:t>home</a:t>
            </a:r>
            <a:r>
              <a:rPr lang="cs-CZ" b="1" dirty="0">
                <a:solidFill>
                  <a:schemeClr val="tx1"/>
                </a:solidFill>
              </a:rPr>
              <a:t>. </a:t>
            </a:r>
          </a:p>
          <a:p>
            <a:endParaRPr lang="cs-CZ" dirty="0"/>
          </a:p>
        </p:txBody>
      </p:sp>
    </p:spTree>
    <p:extLst>
      <p:ext uri="{BB962C8B-B14F-4D97-AF65-F5344CB8AC3E}">
        <p14:creationId xmlns:p14="http://schemas.microsoft.com/office/powerpoint/2010/main" val="38634844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Jak citovat?</a:t>
            </a:r>
            <a:endParaRPr lang="cs-CZ" b="1" dirty="0"/>
          </a:p>
        </p:txBody>
      </p:sp>
      <p:sp>
        <p:nvSpPr>
          <p:cNvPr id="3" name="Zástupný symbol pro obsah 2"/>
          <p:cNvSpPr>
            <a:spLocks noGrp="1"/>
          </p:cNvSpPr>
          <p:nvPr>
            <p:ph idx="1"/>
          </p:nvPr>
        </p:nvSpPr>
        <p:spPr>
          <a:xfrm>
            <a:off x="2589212" y="2133599"/>
            <a:ext cx="8915400" cy="4357511"/>
          </a:xfrm>
        </p:spPr>
        <p:txBody>
          <a:bodyPr>
            <a:normAutofit fontScale="92500" lnSpcReduction="10000"/>
          </a:bodyPr>
          <a:lstStyle/>
          <a:p>
            <a:pPr marL="342900" lvl="1" indent="-342900"/>
            <a:r>
              <a:rPr lang="cs-CZ" b="1" dirty="0">
                <a:solidFill>
                  <a:srgbClr val="002060"/>
                </a:solidFill>
              </a:rPr>
              <a:t>CITACE v TEXTU a SEZNAM LITERATURY</a:t>
            </a:r>
          </a:p>
          <a:p>
            <a:pPr marL="742950" lvl="2" indent="-342900"/>
            <a:r>
              <a:rPr lang="cs-CZ" dirty="0">
                <a:solidFill>
                  <a:srgbClr val="002060"/>
                </a:solidFill>
              </a:rPr>
              <a:t>Musí </a:t>
            </a:r>
            <a:r>
              <a:rPr lang="cs-CZ" dirty="0" smtClean="0">
                <a:solidFill>
                  <a:srgbClr val="002060"/>
                </a:solidFill>
              </a:rPr>
              <a:t>korespondovat</a:t>
            </a:r>
          </a:p>
          <a:p>
            <a:pPr marL="400050" lvl="2" indent="0">
              <a:buNone/>
            </a:pPr>
            <a:endParaRPr lang="cs-CZ" dirty="0">
              <a:solidFill>
                <a:srgbClr val="002060"/>
              </a:solidFill>
            </a:endParaRPr>
          </a:p>
          <a:p>
            <a:pPr marL="742950" lvl="2" indent="-342900"/>
            <a:r>
              <a:rPr lang="cs-CZ" b="1" dirty="0">
                <a:solidFill>
                  <a:srgbClr val="002060"/>
                </a:solidFill>
              </a:rPr>
              <a:t>Přímá citace vs. </a:t>
            </a:r>
            <a:r>
              <a:rPr lang="cs-CZ" b="1" dirty="0" smtClean="0">
                <a:solidFill>
                  <a:srgbClr val="002060"/>
                </a:solidFill>
              </a:rPr>
              <a:t>Parafráze</a:t>
            </a:r>
          </a:p>
          <a:p>
            <a:pPr marL="742950" lvl="2" indent="-342900"/>
            <a:endParaRPr lang="cs-CZ" dirty="0">
              <a:solidFill>
                <a:srgbClr val="002060"/>
              </a:solidFill>
            </a:endParaRPr>
          </a:p>
          <a:p>
            <a:pPr marL="742950" lvl="2" indent="-342900"/>
            <a:r>
              <a:rPr lang="cs-CZ" dirty="0" smtClean="0">
                <a:solidFill>
                  <a:srgbClr val="002060"/>
                </a:solidFill>
              </a:rPr>
              <a:t>E. </a:t>
            </a:r>
            <a:r>
              <a:rPr lang="cs-CZ" dirty="0" err="1" smtClean="0">
                <a:solidFill>
                  <a:srgbClr val="002060"/>
                </a:solidFill>
              </a:rPr>
              <a:t>Avramidis</a:t>
            </a:r>
            <a:r>
              <a:rPr lang="cs-CZ" dirty="0" smtClean="0">
                <a:solidFill>
                  <a:srgbClr val="002060"/>
                </a:solidFill>
              </a:rPr>
              <a:t> a B. </a:t>
            </a:r>
            <a:r>
              <a:rPr lang="cs-CZ" dirty="0" err="1" smtClean="0">
                <a:solidFill>
                  <a:srgbClr val="002060"/>
                </a:solidFill>
              </a:rPr>
              <a:t>Norwich</a:t>
            </a:r>
            <a:r>
              <a:rPr lang="cs-CZ" dirty="0" smtClean="0">
                <a:solidFill>
                  <a:srgbClr val="002060"/>
                </a:solidFill>
              </a:rPr>
              <a:t> </a:t>
            </a:r>
            <a:r>
              <a:rPr lang="cs-CZ" b="1" dirty="0" smtClean="0">
                <a:solidFill>
                  <a:srgbClr val="002060"/>
                </a:solidFill>
              </a:rPr>
              <a:t>(2002) </a:t>
            </a:r>
            <a:r>
              <a:rPr lang="cs-CZ" dirty="0" smtClean="0">
                <a:solidFill>
                  <a:srgbClr val="002060"/>
                </a:solidFill>
              </a:rPr>
              <a:t>člení faktory ovlivňující postoje…..</a:t>
            </a:r>
          </a:p>
          <a:p>
            <a:pPr marL="742950" lvl="2" indent="-342900"/>
            <a:r>
              <a:rPr lang="cs-CZ" dirty="0" smtClean="0">
                <a:solidFill>
                  <a:srgbClr val="002060"/>
                </a:solidFill>
              </a:rPr>
              <a:t>Tato koncepce tří vzájemně se ovlivňujících kategorií…..je od 20. let do současnosti dále rozpracována a ověřována</a:t>
            </a:r>
            <a:r>
              <a:rPr lang="cs-CZ" b="1" dirty="0" smtClean="0">
                <a:solidFill>
                  <a:srgbClr val="002060"/>
                </a:solidFill>
              </a:rPr>
              <a:t> (</a:t>
            </a:r>
            <a:r>
              <a:rPr lang="cs-CZ" b="1" dirty="0" err="1" smtClean="0">
                <a:solidFill>
                  <a:srgbClr val="002060"/>
                </a:solidFill>
              </a:rPr>
              <a:t>Barlow</a:t>
            </a:r>
            <a:r>
              <a:rPr lang="cs-CZ" b="1" dirty="0" smtClean="0">
                <a:solidFill>
                  <a:srgbClr val="002060"/>
                </a:solidFill>
              </a:rPr>
              <a:t>, 1988; </a:t>
            </a:r>
            <a:r>
              <a:rPr lang="cs-CZ" b="1" dirty="0" err="1" smtClean="0">
                <a:solidFill>
                  <a:srgbClr val="002060"/>
                </a:solidFill>
              </a:rPr>
              <a:t>Chorpita</a:t>
            </a:r>
            <a:r>
              <a:rPr lang="cs-CZ" b="1" dirty="0" smtClean="0">
                <a:solidFill>
                  <a:srgbClr val="002060"/>
                </a:solidFill>
              </a:rPr>
              <a:t>, </a:t>
            </a:r>
            <a:r>
              <a:rPr lang="cs-CZ" b="1" dirty="0" err="1" smtClean="0">
                <a:solidFill>
                  <a:srgbClr val="002060"/>
                </a:solidFill>
              </a:rPr>
              <a:t>Turovsky</a:t>
            </a:r>
            <a:r>
              <a:rPr lang="cs-CZ" b="1" dirty="0" smtClean="0">
                <a:solidFill>
                  <a:srgbClr val="002060"/>
                </a:solidFill>
              </a:rPr>
              <a:t>, 1996; Brown, </a:t>
            </a:r>
            <a:r>
              <a:rPr lang="cs-CZ" b="1" dirty="0" err="1" smtClean="0">
                <a:solidFill>
                  <a:srgbClr val="002060"/>
                </a:solidFill>
              </a:rPr>
              <a:t>Chorpita</a:t>
            </a:r>
            <a:r>
              <a:rPr lang="cs-CZ" b="1" dirty="0" smtClean="0">
                <a:solidFill>
                  <a:srgbClr val="002060"/>
                </a:solidFill>
              </a:rPr>
              <a:t>, 1998)</a:t>
            </a:r>
          </a:p>
          <a:p>
            <a:pPr marL="742950" lvl="2" indent="-342900"/>
            <a:r>
              <a:rPr lang="cs-CZ" dirty="0" smtClean="0">
                <a:solidFill>
                  <a:srgbClr val="002060"/>
                </a:solidFill>
              </a:rPr>
              <a:t>Asi nejlépe toto úskalí vystihují věty „musel bys tam být“ nebo „to bys musel </a:t>
            </a:r>
            <a:r>
              <a:rPr lang="cs-CZ" dirty="0" err="1" smtClean="0">
                <a:solidFill>
                  <a:srgbClr val="002060"/>
                </a:solidFill>
              </a:rPr>
              <a:t>zařít</a:t>
            </a:r>
            <a:r>
              <a:rPr lang="cs-CZ" dirty="0" smtClean="0">
                <a:solidFill>
                  <a:srgbClr val="002060"/>
                </a:solidFill>
              </a:rPr>
              <a:t>“, postihující </a:t>
            </a:r>
            <a:r>
              <a:rPr lang="cs-CZ" dirty="0" err="1" smtClean="0">
                <a:solidFill>
                  <a:srgbClr val="002060"/>
                </a:solidFill>
              </a:rPr>
              <a:t>menožnost</a:t>
            </a:r>
            <a:r>
              <a:rPr lang="cs-CZ" dirty="0" smtClean="0">
                <a:solidFill>
                  <a:srgbClr val="002060"/>
                </a:solidFill>
              </a:rPr>
              <a:t> porozumět </a:t>
            </a:r>
            <a:r>
              <a:rPr lang="cs-CZ" b="1" dirty="0" smtClean="0">
                <a:solidFill>
                  <a:srgbClr val="002060"/>
                </a:solidFill>
              </a:rPr>
              <a:t>(srov. </a:t>
            </a:r>
            <a:r>
              <a:rPr lang="cs-CZ" b="1" dirty="0" err="1" smtClean="0">
                <a:solidFill>
                  <a:srgbClr val="002060"/>
                </a:solidFill>
              </a:rPr>
              <a:t>Guest</a:t>
            </a:r>
            <a:r>
              <a:rPr lang="cs-CZ" b="1" dirty="0" smtClean="0">
                <a:solidFill>
                  <a:srgbClr val="002060"/>
                </a:solidFill>
              </a:rPr>
              <a:t> 2013:77).</a:t>
            </a:r>
          </a:p>
          <a:p>
            <a:pPr marL="400050" lvl="2" indent="0">
              <a:buNone/>
            </a:pPr>
            <a:endParaRPr lang="cs-CZ" dirty="0" smtClean="0">
              <a:solidFill>
                <a:srgbClr val="002060"/>
              </a:solidFill>
            </a:endParaRPr>
          </a:p>
          <a:p>
            <a:pPr marL="742950" lvl="2" indent="-342900"/>
            <a:r>
              <a:rPr lang="cs-CZ" dirty="0" smtClean="0">
                <a:solidFill>
                  <a:srgbClr val="002060"/>
                </a:solidFill>
              </a:rPr>
              <a:t>Cizinec „</a:t>
            </a:r>
            <a:r>
              <a:rPr lang="cs-CZ" i="1" dirty="0" smtClean="0">
                <a:solidFill>
                  <a:srgbClr val="002060"/>
                </a:solidFill>
              </a:rPr>
              <a:t>může přinejlepším chtít …. Z hlediska nové skupiny je člověkem bez minulosti</a:t>
            </a:r>
            <a:r>
              <a:rPr lang="cs-CZ" dirty="0" smtClean="0">
                <a:solidFill>
                  <a:srgbClr val="002060"/>
                </a:solidFill>
              </a:rPr>
              <a:t>“ </a:t>
            </a:r>
            <a:r>
              <a:rPr lang="cs-CZ" b="1" dirty="0" smtClean="0">
                <a:solidFill>
                  <a:srgbClr val="002060"/>
                </a:solidFill>
              </a:rPr>
              <a:t>(</a:t>
            </a:r>
            <a:r>
              <a:rPr lang="cs-CZ" b="1" dirty="0" err="1" smtClean="0">
                <a:solidFill>
                  <a:srgbClr val="002060"/>
                </a:solidFill>
              </a:rPr>
              <a:t>Schuetz</a:t>
            </a:r>
            <a:r>
              <a:rPr lang="cs-CZ" b="1" dirty="0" smtClean="0">
                <a:solidFill>
                  <a:srgbClr val="002060"/>
                </a:solidFill>
              </a:rPr>
              <a:t> 1944: 502).</a:t>
            </a:r>
            <a:endParaRPr lang="cs-CZ" b="1" dirty="0">
              <a:solidFill>
                <a:srgbClr val="002060"/>
              </a:solidFill>
            </a:endParaRPr>
          </a:p>
          <a:p>
            <a:pPr marL="742950" lvl="2" indent="-342900"/>
            <a:r>
              <a:rPr lang="cs-CZ" dirty="0" smtClean="0">
                <a:solidFill>
                  <a:srgbClr val="002060"/>
                </a:solidFill>
              </a:rPr>
              <a:t>Překážky mohou plynout především z věku, pohlaví a sociální či etnické příslušnosti výzkumníka </a:t>
            </a:r>
            <a:r>
              <a:rPr lang="cs-CZ" b="1" dirty="0" smtClean="0">
                <a:solidFill>
                  <a:srgbClr val="002060"/>
                </a:solidFill>
              </a:rPr>
              <a:t>(</a:t>
            </a:r>
            <a:r>
              <a:rPr lang="cs-CZ" b="1" dirty="0" err="1" smtClean="0">
                <a:solidFill>
                  <a:srgbClr val="002060"/>
                </a:solidFill>
              </a:rPr>
              <a:t>Dewalt</a:t>
            </a:r>
            <a:r>
              <a:rPr lang="cs-CZ" b="1" dirty="0" smtClean="0">
                <a:solidFill>
                  <a:srgbClr val="002060"/>
                </a:solidFill>
              </a:rPr>
              <a:t> &amp; </a:t>
            </a:r>
            <a:r>
              <a:rPr lang="cs-CZ" b="1" dirty="0" err="1" smtClean="0">
                <a:solidFill>
                  <a:srgbClr val="002060"/>
                </a:solidFill>
              </a:rPr>
              <a:t>Dewalt</a:t>
            </a:r>
            <a:r>
              <a:rPr lang="cs-CZ" b="1" dirty="0" smtClean="0">
                <a:solidFill>
                  <a:srgbClr val="002060"/>
                </a:solidFill>
              </a:rPr>
              <a:t> 2002: 26).</a:t>
            </a:r>
          </a:p>
          <a:p>
            <a:pPr marL="742950" lvl="2" indent="-342900"/>
            <a:endParaRPr lang="cs-CZ" dirty="0" smtClean="0">
              <a:solidFill>
                <a:srgbClr val="002060"/>
              </a:solidFill>
            </a:endParaRPr>
          </a:p>
          <a:p>
            <a:pPr marL="742950" lvl="2" indent="-342900"/>
            <a:endParaRPr lang="cs-CZ" dirty="0">
              <a:solidFill>
                <a:srgbClr val="002060"/>
              </a:solidFill>
            </a:endParaRPr>
          </a:p>
          <a:p>
            <a:endParaRPr lang="cs-CZ" dirty="0"/>
          </a:p>
        </p:txBody>
      </p:sp>
    </p:spTree>
    <p:extLst>
      <p:ext uri="{BB962C8B-B14F-4D97-AF65-F5344CB8AC3E}">
        <p14:creationId xmlns:p14="http://schemas.microsoft.com/office/powerpoint/2010/main" val="19220475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24202" y="624110"/>
            <a:ext cx="3180410" cy="1280890"/>
          </a:xfrm>
        </p:spPr>
        <p:txBody>
          <a:bodyPr>
            <a:normAutofit fontScale="90000"/>
          </a:bodyPr>
          <a:lstStyle/>
          <a:p>
            <a:r>
              <a:rPr lang="cs-CZ" dirty="0" smtClean="0"/>
              <a:t>1) Parafráze</a:t>
            </a:r>
            <a:br>
              <a:rPr lang="cs-CZ" dirty="0" smtClean="0"/>
            </a:br>
            <a:r>
              <a:rPr lang="cs-CZ" dirty="0" smtClean="0"/>
              <a:t>2) Přímá citace</a:t>
            </a:r>
            <a:br>
              <a:rPr lang="cs-CZ" dirty="0" smtClean="0"/>
            </a:br>
            <a:r>
              <a:rPr lang="cs-CZ" dirty="0" smtClean="0"/>
              <a:t>3) Do seznamu literatury</a:t>
            </a:r>
            <a:endParaRPr lang="cs-CZ" dirty="0"/>
          </a:p>
        </p:txBody>
      </p:sp>
      <p:pic>
        <p:nvPicPr>
          <p:cNvPr id="4" name="Zástupný symbol pro obsah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302934" y="624110"/>
            <a:ext cx="5731278" cy="5345593"/>
          </a:xfrm>
        </p:spPr>
      </p:pic>
      <p:sp>
        <p:nvSpPr>
          <p:cNvPr id="5" name="TextovéPole 4"/>
          <p:cNvSpPr txBox="1"/>
          <p:nvPr/>
        </p:nvSpPr>
        <p:spPr>
          <a:xfrm>
            <a:off x="8324202" y="3284632"/>
            <a:ext cx="3481689" cy="3170099"/>
          </a:xfrm>
          <a:prstGeom prst="rect">
            <a:avLst/>
          </a:prstGeom>
          <a:noFill/>
        </p:spPr>
        <p:txBody>
          <a:bodyPr wrap="square" rtlCol="0">
            <a:spAutoFit/>
          </a:bodyPr>
          <a:lstStyle/>
          <a:p>
            <a:r>
              <a:rPr lang="cs-CZ" sz="2500" dirty="0" smtClean="0"/>
              <a:t>Dalším významným zdrojem, jenž ovlivňuje prožitek osobní pohody, jsou vlastnosti a některé další charakteristiky osobnosti. </a:t>
            </a:r>
          </a:p>
          <a:p>
            <a:r>
              <a:rPr lang="cs-CZ" sz="2500" dirty="0" smtClean="0"/>
              <a:t>Str. 85 </a:t>
            </a:r>
            <a:endParaRPr lang="cs-CZ" sz="2500" dirty="0"/>
          </a:p>
        </p:txBody>
      </p:sp>
    </p:spTree>
    <p:extLst>
      <p:ext uri="{BB962C8B-B14F-4D97-AF65-F5344CB8AC3E}">
        <p14:creationId xmlns:p14="http://schemas.microsoft.com/office/powerpoint/2010/main" val="21263091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r>
              <a:rPr lang="cs-CZ" dirty="0"/>
              <a:t>Jméno tvůrce. </a:t>
            </a:r>
            <a:r>
              <a:rPr lang="cs-CZ" i="1" dirty="0"/>
              <a:t>Název: podnázev. </a:t>
            </a:r>
            <a:r>
              <a:rPr lang="cs-CZ" dirty="0"/>
              <a:t>Vedlejší název. Vydání. Další tvůrce. Místo publikování: Nakladatel, Datum publikování. Název edice a číslování. Standardní identifikátor. Poznámky. </a:t>
            </a:r>
          </a:p>
        </p:txBody>
      </p:sp>
    </p:spTree>
    <p:extLst>
      <p:ext uri="{BB962C8B-B14F-4D97-AF65-F5344CB8AC3E}">
        <p14:creationId xmlns:p14="http://schemas.microsoft.com/office/powerpoint/2010/main" val="1893253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14551" y="624110"/>
            <a:ext cx="9390062" cy="1280890"/>
          </a:xfrm>
        </p:spPr>
        <p:txBody>
          <a:bodyPr/>
          <a:lstStyle/>
          <a:p>
            <a:r>
              <a:rPr lang="cs-CZ" b="1" dirty="0" smtClean="0"/>
              <a:t>Odborný text:</a:t>
            </a:r>
            <a:endParaRPr lang="cs-CZ" b="1" dirty="0"/>
          </a:p>
        </p:txBody>
      </p:sp>
      <p:sp>
        <p:nvSpPr>
          <p:cNvPr id="3" name="Zástupný symbol pro obsah 2"/>
          <p:cNvSpPr>
            <a:spLocks noGrp="1"/>
          </p:cNvSpPr>
          <p:nvPr>
            <p:ph idx="1"/>
          </p:nvPr>
        </p:nvSpPr>
        <p:spPr>
          <a:xfrm>
            <a:off x="2114551" y="1905000"/>
            <a:ext cx="9390061" cy="4006222"/>
          </a:xfrm>
        </p:spPr>
        <p:txBody>
          <a:bodyPr/>
          <a:lstStyle/>
          <a:p>
            <a:r>
              <a:rPr lang="cs-CZ" sz="2500" dirty="0" smtClean="0"/>
              <a:t>Co je a není odborný text?</a:t>
            </a:r>
          </a:p>
          <a:p>
            <a:endParaRPr lang="cs-CZ" sz="2500" dirty="0" smtClean="0"/>
          </a:p>
          <a:p>
            <a:r>
              <a:rPr lang="cs-CZ" sz="2500" dirty="0" smtClean="0"/>
              <a:t>Jaké zdroje jsou vhodné pro vědeckou práci?</a:t>
            </a:r>
          </a:p>
          <a:p>
            <a:endParaRPr lang="cs-CZ" dirty="0"/>
          </a:p>
        </p:txBody>
      </p:sp>
    </p:spTree>
    <p:extLst>
      <p:ext uri="{BB962C8B-B14F-4D97-AF65-F5344CB8AC3E}">
        <p14:creationId xmlns:p14="http://schemas.microsoft.com/office/powerpoint/2010/main" val="37927695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Do seznamu literatury upravte:</a:t>
            </a:r>
          </a:p>
        </p:txBody>
      </p:sp>
      <p:sp>
        <p:nvSpPr>
          <p:cNvPr id="3" name="Zástupný symbol pro obsah 2"/>
          <p:cNvSpPr>
            <a:spLocks noGrp="1"/>
          </p:cNvSpPr>
          <p:nvPr>
            <p:ph idx="1"/>
          </p:nvPr>
        </p:nvSpPr>
        <p:spPr/>
        <p:txBody>
          <a:bodyPr/>
          <a:lstStyle/>
          <a:p>
            <a:endParaRPr lang="cs-CZ" dirty="0" smtClean="0">
              <a:hlinkClick r:id="rId3"/>
            </a:endParaRPr>
          </a:p>
          <a:p>
            <a:r>
              <a:rPr lang="cs-CZ" b="1" dirty="0"/>
              <a:t>Specifika tělesné výchovy žáků s tělesným a kombinovaným postižením v podmínkách speciálního vzdělávání</a:t>
            </a:r>
          </a:p>
          <a:p>
            <a:r>
              <a:rPr lang="cs-CZ" dirty="0"/>
              <a:t>Spurná, Miroslava; Kudláček, Martin </a:t>
            </a:r>
            <a:endParaRPr lang="cs-CZ" dirty="0" smtClean="0"/>
          </a:p>
          <a:p>
            <a:r>
              <a:rPr lang="cs-CZ" dirty="0" smtClean="0"/>
              <a:t>Speciální pedagogika, 2013</a:t>
            </a:r>
            <a:endParaRPr lang="cs-CZ" dirty="0"/>
          </a:p>
          <a:p>
            <a:endParaRPr lang="cs-CZ" dirty="0" smtClean="0">
              <a:hlinkClick r:id="rId3"/>
            </a:endParaRPr>
          </a:p>
          <a:p>
            <a:r>
              <a:rPr lang="cs-CZ" dirty="0" smtClean="0">
                <a:hlinkClick r:id="rId3"/>
              </a:rPr>
              <a:t>http</a:t>
            </a:r>
            <a:r>
              <a:rPr lang="cs-CZ" dirty="0">
                <a:hlinkClick r:id="rId3"/>
              </a:rPr>
              <a:t>://</a:t>
            </a:r>
            <a:r>
              <a:rPr lang="cs-CZ" dirty="0" smtClean="0">
                <a:hlinkClick r:id="rId3"/>
              </a:rPr>
              <a:t>dspace.specpeda.cz/handle/0/137</a:t>
            </a:r>
            <a:endParaRPr lang="cs-CZ" dirty="0" smtClean="0"/>
          </a:p>
          <a:p>
            <a:endParaRPr lang="cs-CZ" dirty="0"/>
          </a:p>
          <a:p>
            <a:endParaRPr lang="cs-CZ" dirty="0" smtClean="0"/>
          </a:p>
          <a:p>
            <a:endParaRPr lang="cs-CZ" dirty="0"/>
          </a:p>
        </p:txBody>
      </p:sp>
    </p:spTree>
    <p:extLst>
      <p:ext uri="{BB962C8B-B14F-4D97-AF65-F5344CB8AC3E}">
        <p14:creationId xmlns:p14="http://schemas.microsoft.com/office/powerpoint/2010/main" val="10915226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a:t>Jméno tvůrce příspěvku. Název příspěvku. </a:t>
            </a:r>
            <a:r>
              <a:rPr lang="cs-CZ" i="1" dirty="0"/>
              <a:t>Název periodika. </a:t>
            </a:r>
            <a:r>
              <a:rPr lang="cs-CZ" dirty="0"/>
              <a:t>Vedlejší název [Typ nosiče]. Vydání. Místo publikování: Nakladatel, Datum publikování, Číslování, Rozsah stránek příspěvku [Datum citování]. Standardní identifikátor (ISSN). Dostupnost a přístup. Lokace. Poznámky. </a:t>
            </a:r>
            <a:endParaRPr lang="cs-CZ" dirty="0" smtClean="0"/>
          </a:p>
          <a:p>
            <a:endParaRPr lang="cs-CZ" dirty="0"/>
          </a:p>
          <a:p>
            <a:r>
              <a:rPr lang="cs-CZ" b="1" dirty="0" smtClean="0"/>
              <a:t>V případě online přístupu:</a:t>
            </a:r>
          </a:p>
          <a:p>
            <a:r>
              <a:rPr lang="cs-CZ" b="1" dirty="0" smtClean="0"/>
              <a:t>Dostupné z:</a:t>
            </a:r>
            <a:endParaRPr lang="cs-CZ" b="1" dirty="0"/>
          </a:p>
        </p:txBody>
      </p:sp>
    </p:spTree>
    <p:extLst>
      <p:ext uri="{BB962C8B-B14F-4D97-AF65-F5344CB8AC3E}">
        <p14:creationId xmlns:p14="http://schemas.microsoft.com/office/powerpoint/2010/main" val="418095012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Citujte elektronický zdroj:</a:t>
            </a:r>
            <a:endParaRPr lang="cs-CZ" b="1" dirty="0"/>
          </a:p>
        </p:txBody>
      </p:sp>
      <p:sp>
        <p:nvSpPr>
          <p:cNvPr id="3" name="Zástupný symbol pro obsah 2"/>
          <p:cNvSpPr>
            <a:spLocks noGrp="1"/>
          </p:cNvSpPr>
          <p:nvPr>
            <p:ph idx="1"/>
          </p:nvPr>
        </p:nvSpPr>
        <p:spPr/>
        <p:txBody>
          <a:bodyPr/>
          <a:lstStyle/>
          <a:p>
            <a:r>
              <a:rPr lang="cs-CZ" dirty="0"/>
              <a:t>http://clanky.rvp.cz/clanek/c/S/20017/KRITERIA-VYBERU-DOBRE-VZDELAVACI-APLIKACE.html/</a:t>
            </a:r>
          </a:p>
        </p:txBody>
      </p:sp>
    </p:spTree>
    <p:extLst>
      <p:ext uri="{BB962C8B-B14F-4D97-AF65-F5344CB8AC3E}">
        <p14:creationId xmlns:p14="http://schemas.microsoft.com/office/powerpoint/2010/main" val="36353166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t>Příspěvek do webového sídla:</a:t>
            </a:r>
          </a:p>
          <a:p>
            <a:r>
              <a:rPr lang="cs-CZ" dirty="0" smtClean="0"/>
              <a:t>Jméno </a:t>
            </a:r>
            <a:r>
              <a:rPr lang="cs-CZ" dirty="0"/>
              <a:t>tvůrce příspěvku. Název příspěvku: podnázev. In: Jméno tvůrce webového sídla. </a:t>
            </a:r>
            <a:r>
              <a:rPr lang="cs-CZ" i="1" dirty="0"/>
              <a:t>Název webového sídla: podnázev. </a:t>
            </a:r>
            <a:r>
              <a:rPr lang="cs-CZ" dirty="0"/>
              <a:t>Vedlejší název [Typ nosiče]. Další tvůrce. Místo publikování: Nakladatel, Datum publikování, Datum aktualizace/revize [Datum citování]. Standardní identifikátor. Dostupnost a přístup příspěvku. Lokace. Poznámky. </a:t>
            </a:r>
          </a:p>
        </p:txBody>
      </p:sp>
    </p:spTree>
    <p:extLst>
      <p:ext uri="{BB962C8B-B14F-4D97-AF65-F5344CB8AC3E}">
        <p14:creationId xmlns:p14="http://schemas.microsoft.com/office/powerpoint/2010/main" val="11099321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dirty="0"/>
              <a:t>ŘÍHOVÁ, Lenka. Kritéria výběru dobré vzdělávací aplikace. In: </a:t>
            </a:r>
            <a:r>
              <a:rPr lang="cs-CZ" i="1" dirty="0"/>
              <a:t>Metodický portál: inspirace a zkušenosti učitelů </a:t>
            </a:r>
            <a:r>
              <a:rPr lang="cs-CZ" dirty="0"/>
              <a:t>[Online]. 30. 6. 2015. [cit. 2015-9-15]. Dostupné z: http://clanky.rvp.cz/clanek/c/S/20017/KRITERIA-VYBERU-DOBRE-VZDELAVACI-APLIKACE.html/</a:t>
            </a:r>
          </a:p>
          <a:p>
            <a:endParaRPr lang="cs-CZ" dirty="0"/>
          </a:p>
        </p:txBody>
      </p:sp>
    </p:spTree>
    <p:extLst>
      <p:ext uri="{BB962C8B-B14F-4D97-AF65-F5344CB8AC3E}">
        <p14:creationId xmlns:p14="http://schemas.microsoft.com/office/powerpoint/2010/main" val="248861596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Pravopisná úskalí</a:t>
            </a:r>
            <a:endParaRPr lang="cs-CZ" b="1" dirty="0"/>
          </a:p>
        </p:txBody>
      </p:sp>
      <p:sp>
        <p:nvSpPr>
          <p:cNvPr id="3" name="Zástupný symbol pro obsah 2"/>
          <p:cNvSpPr>
            <a:spLocks noGrp="1"/>
          </p:cNvSpPr>
          <p:nvPr>
            <p:ph idx="1"/>
          </p:nvPr>
        </p:nvSpPr>
        <p:spPr>
          <a:xfrm>
            <a:off x="2589212" y="1463040"/>
            <a:ext cx="8915400" cy="4448182"/>
          </a:xfrm>
        </p:spPr>
        <p:txBody>
          <a:bodyPr>
            <a:normAutofit fontScale="85000" lnSpcReduction="20000"/>
          </a:bodyPr>
          <a:lstStyle/>
          <a:p>
            <a:endParaRPr lang="cs-CZ" dirty="0" smtClean="0">
              <a:solidFill>
                <a:schemeClr val="tx1"/>
              </a:solidFill>
            </a:endParaRPr>
          </a:p>
          <a:p>
            <a:r>
              <a:rPr lang="cs-CZ" b="1" dirty="0">
                <a:solidFill>
                  <a:schemeClr val="tx1"/>
                </a:solidFill>
              </a:rPr>
              <a:t>Uvozovky </a:t>
            </a:r>
          </a:p>
          <a:p>
            <a:pPr lvl="1"/>
            <a:r>
              <a:rPr lang="cs-CZ" b="1" dirty="0">
                <a:solidFill>
                  <a:schemeClr val="tx1"/>
                </a:solidFill>
              </a:rPr>
              <a:t>„Prosím?“ </a:t>
            </a:r>
          </a:p>
          <a:p>
            <a:r>
              <a:rPr lang="cs-CZ" b="1" dirty="0">
                <a:solidFill>
                  <a:schemeClr val="tx1"/>
                </a:solidFill>
              </a:rPr>
              <a:t>Číslovky </a:t>
            </a:r>
          </a:p>
          <a:p>
            <a:pPr lvl="1"/>
            <a:r>
              <a:rPr lang="cs-CZ" dirty="0">
                <a:solidFill>
                  <a:schemeClr val="tx1"/>
                </a:solidFill>
              </a:rPr>
              <a:t>18ti jamkové hřiště 		18jamkové hřiště </a:t>
            </a:r>
          </a:p>
          <a:p>
            <a:pPr lvl="1"/>
            <a:r>
              <a:rPr lang="da-DK" dirty="0">
                <a:solidFill>
                  <a:schemeClr val="tx1"/>
                </a:solidFill>
              </a:rPr>
              <a:t>od 15-ti let </a:t>
            </a:r>
            <a:r>
              <a:rPr lang="cs-CZ" dirty="0">
                <a:solidFill>
                  <a:schemeClr val="tx1"/>
                </a:solidFill>
              </a:rPr>
              <a:t>			</a:t>
            </a:r>
            <a:r>
              <a:rPr lang="cs-CZ" dirty="0" smtClean="0">
                <a:solidFill>
                  <a:schemeClr val="tx1"/>
                </a:solidFill>
              </a:rPr>
              <a:t>	</a:t>
            </a:r>
            <a:r>
              <a:rPr lang="da-DK" dirty="0" smtClean="0">
                <a:solidFill>
                  <a:schemeClr val="tx1"/>
                </a:solidFill>
              </a:rPr>
              <a:t>od </a:t>
            </a:r>
            <a:r>
              <a:rPr lang="da-DK" dirty="0">
                <a:solidFill>
                  <a:schemeClr val="tx1"/>
                </a:solidFill>
              </a:rPr>
              <a:t>15 let </a:t>
            </a:r>
          </a:p>
          <a:p>
            <a:pPr lvl="1"/>
            <a:r>
              <a:rPr lang="cs-CZ" dirty="0">
                <a:solidFill>
                  <a:schemeClr val="tx1"/>
                </a:solidFill>
              </a:rPr>
              <a:t>3-tí místo 			</a:t>
            </a:r>
            <a:r>
              <a:rPr lang="cs-CZ" dirty="0" smtClean="0">
                <a:solidFill>
                  <a:schemeClr val="tx1"/>
                </a:solidFill>
              </a:rPr>
              <a:t>	3</a:t>
            </a:r>
            <a:r>
              <a:rPr lang="cs-CZ" dirty="0">
                <a:solidFill>
                  <a:schemeClr val="tx1"/>
                </a:solidFill>
              </a:rPr>
              <a:t>. místo </a:t>
            </a:r>
            <a:endParaRPr lang="cs-CZ" b="1" dirty="0">
              <a:solidFill>
                <a:schemeClr val="tx1"/>
              </a:solidFill>
            </a:endParaRPr>
          </a:p>
          <a:p>
            <a:r>
              <a:rPr lang="cs-CZ" b="1" dirty="0">
                <a:solidFill>
                  <a:schemeClr val="tx1"/>
                </a:solidFill>
              </a:rPr>
              <a:t>Procenta </a:t>
            </a:r>
          </a:p>
          <a:p>
            <a:pPr lvl="1"/>
            <a:r>
              <a:rPr lang="sv-SE" dirty="0">
                <a:solidFill>
                  <a:schemeClr val="tx1"/>
                </a:solidFill>
              </a:rPr>
              <a:t>5 % = 5 procent  </a:t>
            </a:r>
            <a:r>
              <a:rPr lang="cs-CZ" dirty="0">
                <a:solidFill>
                  <a:schemeClr val="tx1"/>
                </a:solidFill>
              </a:rPr>
              <a:t>		</a:t>
            </a:r>
            <a:r>
              <a:rPr lang="sv-SE" dirty="0">
                <a:solidFill>
                  <a:schemeClr val="tx1"/>
                </a:solidFill>
              </a:rPr>
              <a:t>5% = pětiprocentní </a:t>
            </a:r>
            <a:endParaRPr lang="cs-CZ" b="1" dirty="0">
              <a:solidFill>
                <a:schemeClr val="tx1"/>
              </a:solidFill>
            </a:endParaRPr>
          </a:p>
          <a:p>
            <a:pPr marL="0" indent="0">
              <a:buNone/>
            </a:pPr>
            <a:endParaRPr lang="cs-CZ" dirty="0"/>
          </a:p>
          <a:p>
            <a:r>
              <a:rPr lang="cs-CZ" b="1" dirty="0" smtClean="0"/>
              <a:t>další</a:t>
            </a:r>
            <a:r>
              <a:rPr lang="cs-CZ" dirty="0" smtClean="0"/>
              <a:t>: </a:t>
            </a:r>
          </a:p>
          <a:p>
            <a:r>
              <a:rPr lang="cs-CZ" dirty="0" smtClean="0"/>
              <a:t>Spousta, Vladimír (</a:t>
            </a:r>
            <a:r>
              <a:rPr lang="cs-CZ" dirty="0" err="1" smtClean="0"/>
              <a:t>ed</a:t>
            </a:r>
            <a:r>
              <a:rPr lang="cs-CZ" dirty="0" smtClean="0"/>
              <a:t>.). </a:t>
            </a:r>
            <a:r>
              <a:rPr lang="cs-CZ" i="1" dirty="0" err="1" smtClean="0"/>
              <a:t>Vádemekum</a:t>
            </a:r>
            <a:r>
              <a:rPr lang="cs-CZ" i="1" dirty="0" smtClean="0"/>
              <a:t> autora odborné a vědecké práce</a:t>
            </a:r>
            <a:r>
              <a:rPr lang="cs-CZ" dirty="0" smtClean="0"/>
              <a:t>. Brno: MU, 2000. ISBN 80-210-2387-2, str. 107-120</a:t>
            </a:r>
          </a:p>
          <a:p>
            <a:r>
              <a:rPr lang="cs-CZ" dirty="0" smtClean="0"/>
              <a:t> </a:t>
            </a:r>
            <a:r>
              <a:rPr lang="cs-CZ" dirty="0" err="1" smtClean="0"/>
              <a:t>Čmejrková</a:t>
            </a:r>
            <a:r>
              <a:rPr lang="cs-CZ" dirty="0" smtClean="0"/>
              <a:t>, S., Daneš, F., Světlá, J. Jak napsat odborný text. Praha: Leda, 1999. ISBN 80-85927-69-1, str. 240-247.</a:t>
            </a:r>
            <a:endParaRPr lang="cs-CZ" dirty="0"/>
          </a:p>
        </p:txBody>
      </p:sp>
    </p:spTree>
    <p:extLst>
      <p:ext uri="{BB962C8B-B14F-4D97-AF65-F5344CB8AC3E}">
        <p14:creationId xmlns:p14="http://schemas.microsoft.com/office/powerpoint/2010/main" val="39402079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Chyby v odborném textu</a:t>
            </a:r>
            <a:endParaRPr lang="cs-CZ" b="1" dirty="0"/>
          </a:p>
        </p:txBody>
      </p:sp>
      <p:sp>
        <p:nvSpPr>
          <p:cNvPr id="3" name="Zástupný symbol pro obsah 2"/>
          <p:cNvSpPr>
            <a:spLocks noGrp="1"/>
          </p:cNvSpPr>
          <p:nvPr>
            <p:ph idx="1"/>
          </p:nvPr>
        </p:nvSpPr>
        <p:spPr>
          <a:xfrm>
            <a:off x="2589212" y="1467556"/>
            <a:ext cx="8915400" cy="4443666"/>
          </a:xfrm>
        </p:spPr>
        <p:txBody>
          <a:bodyPr>
            <a:normAutofit lnSpcReduction="10000"/>
          </a:bodyPr>
          <a:lstStyle/>
          <a:p>
            <a:r>
              <a:rPr lang="cs-CZ" dirty="0" smtClean="0"/>
              <a:t>Přehnaná snaha o vědecký sloh na nesprávném místě</a:t>
            </a:r>
          </a:p>
          <a:p>
            <a:pPr marL="742950" lvl="2" indent="-342900"/>
            <a:r>
              <a:rPr lang="cs-CZ" i="1" dirty="0"/>
              <a:t>Samotná data budu z textu získávat skrze perspektivu relevance ke zvoleným výzkumným otázkám.</a:t>
            </a:r>
          </a:p>
          <a:p>
            <a:pPr marL="457200" lvl="1" indent="0">
              <a:buNone/>
            </a:pPr>
            <a:endParaRPr lang="cs-CZ" i="1" dirty="0" smtClean="0"/>
          </a:p>
          <a:p>
            <a:r>
              <a:rPr lang="cs-CZ" dirty="0" err="1" smtClean="0"/>
              <a:t>Retorický</a:t>
            </a:r>
            <a:r>
              <a:rPr lang="cs-CZ" dirty="0" smtClean="0"/>
              <a:t> či přehnaně literární sloh (X čtivost a plasticita textu)</a:t>
            </a:r>
          </a:p>
          <a:p>
            <a:pPr lvl="1"/>
            <a:r>
              <a:rPr lang="cs-CZ" i="1" dirty="0" smtClean="0"/>
              <a:t>Sexualita. Fenomén, který je s každým lidským jedincem, a proto i celou společností spjat tím nejtěsnějším poutem.</a:t>
            </a:r>
          </a:p>
          <a:p>
            <a:pPr lvl="1"/>
            <a:r>
              <a:rPr lang="cs-CZ" i="1" dirty="0" smtClean="0"/>
              <a:t>Situace je více než alarmující.</a:t>
            </a:r>
          </a:p>
          <a:p>
            <a:endParaRPr lang="cs-CZ" dirty="0" smtClean="0"/>
          </a:p>
          <a:p>
            <a:r>
              <a:rPr lang="cs-CZ" dirty="0" smtClean="0"/>
              <a:t>Mlácení prázdné slámy, klišé</a:t>
            </a:r>
          </a:p>
          <a:p>
            <a:pPr lvl="1"/>
            <a:r>
              <a:rPr lang="cs-CZ" dirty="0" smtClean="0"/>
              <a:t>Žijeme v uspěchané době, rodiče nemají na děti čas.</a:t>
            </a:r>
          </a:p>
          <a:p>
            <a:pPr lvl="1"/>
            <a:r>
              <a:rPr lang="cs-CZ" dirty="0" smtClean="0"/>
              <a:t>I neplodná manželství, pokud byla založena na lásce mezi </a:t>
            </a:r>
            <a:r>
              <a:rPr lang="cs-CZ" dirty="0" err="1" smtClean="0"/>
              <a:t>prtnery</a:t>
            </a:r>
            <a:r>
              <a:rPr lang="cs-CZ" dirty="0" smtClean="0"/>
              <a:t>, dokázala překonat obtíže své doby.</a:t>
            </a:r>
          </a:p>
          <a:p>
            <a:pPr marL="457200" lvl="1" indent="0">
              <a:buNone/>
            </a:pPr>
            <a:endParaRPr lang="cs-CZ" dirty="0" smtClean="0"/>
          </a:p>
          <a:p>
            <a:pPr lvl="1"/>
            <a:endParaRPr lang="cs-CZ" dirty="0"/>
          </a:p>
        </p:txBody>
      </p:sp>
    </p:spTree>
    <p:extLst>
      <p:ext uri="{BB962C8B-B14F-4D97-AF65-F5344CB8AC3E}">
        <p14:creationId xmlns:p14="http://schemas.microsoft.com/office/powerpoint/2010/main" val="278097925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Kritéria hodnocení bakalářské práce</a:t>
            </a:r>
            <a:br>
              <a:rPr lang="cs-CZ" b="1" dirty="0" smtClean="0"/>
            </a:br>
            <a:r>
              <a:rPr lang="cs-CZ" b="1" dirty="0" smtClean="0"/>
              <a:t>(pokyn děkana)</a:t>
            </a:r>
            <a:endParaRPr lang="cs-CZ" b="1" dirty="0"/>
          </a:p>
        </p:txBody>
      </p:sp>
      <p:sp>
        <p:nvSpPr>
          <p:cNvPr id="4" name="Zástupný symbol pro text 3"/>
          <p:cNvSpPr>
            <a:spLocks noGrp="1"/>
          </p:cNvSpPr>
          <p:nvPr>
            <p:ph type="body" idx="1"/>
          </p:nvPr>
        </p:nvSpPr>
        <p:spPr/>
        <p:txBody>
          <a:bodyPr/>
          <a:lstStyle/>
          <a:p>
            <a:endParaRPr lang="cs-CZ"/>
          </a:p>
        </p:txBody>
      </p:sp>
      <p:sp>
        <p:nvSpPr>
          <p:cNvPr id="3" name="Zástupný symbol pro obsah 2"/>
          <p:cNvSpPr>
            <a:spLocks noGrp="1"/>
          </p:cNvSpPr>
          <p:nvPr>
            <p:ph sz="half" idx="2"/>
          </p:nvPr>
        </p:nvSpPr>
        <p:spPr/>
        <p:txBody>
          <a:bodyPr/>
          <a:lstStyle/>
          <a:p>
            <a:r>
              <a:rPr lang="cs-CZ" dirty="0" smtClean="0"/>
              <a:t>Téma a název práce</a:t>
            </a:r>
          </a:p>
          <a:p>
            <a:r>
              <a:rPr lang="cs-CZ" dirty="0" smtClean="0"/>
              <a:t>Cíl práce</a:t>
            </a:r>
          </a:p>
          <a:p>
            <a:r>
              <a:rPr lang="cs-CZ" dirty="0" smtClean="0"/>
              <a:t>Struktura práce</a:t>
            </a:r>
          </a:p>
          <a:p>
            <a:r>
              <a:rPr lang="cs-CZ" dirty="0" smtClean="0"/>
              <a:t>Metodologie</a:t>
            </a:r>
          </a:p>
          <a:p>
            <a:r>
              <a:rPr lang="cs-CZ" dirty="0" smtClean="0"/>
              <a:t>Odborné obsahové hodnocení</a:t>
            </a:r>
          </a:p>
          <a:p>
            <a:r>
              <a:rPr lang="cs-CZ" dirty="0" smtClean="0"/>
              <a:t>Naplnění cílů práce</a:t>
            </a:r>
          </a:p>
          <a:p>
            <a:r>
              <a:rPr lang="cs-CZ" dirty="0" smtClean="0"/>
              <a:t>Originalita</a:t>
            </a:r>
            <a:endParaRPr lang="cs-CZ" dirty="0"/>
          </a:p>
        </p:txBody>
      </p:sp>
      <p:sp>
        <p:nvSpPr>
          <p:cNvPr id="5" name="Zástupný symbol pro text 4"/>
          <p:cNvSpPr>
            <a:spLocks noGrp="1"/>
          </p:cNvSpPr>
          <p:nvPr>
            <p:ph type="body" sz="quarter" idx="3"/>
          </p:nvPr>
        </p:nvSpPr>
        <p:spPr/>
        <p:txBody>
          <a:bodyPr/>
          <a:lstStyle/>
          <a:p>
            <a:endParaRPr lang="cs-CZ"/>
          </a:p>
        </p:txBody>
      </p:sp>
      <p:sp>
        <p:nvSpPr>
          <p:cNvPr id="6" name="Zástupný symbol pro obsah 5"/>
          <p:cNvSpPr>
            <a:spLocks noGrp="1"/>
          </p:cNvSpPr>
          <p:nvPr>
            <p:ph sz="quarter" idx="4"/>
          </p:nvPr>
        </p:nvSpPr>
        <p:spPr/>
        <p:txBody>
          <a:bodyPr/>
          <a:lstStyle/>
          <a:p>
            <a:r>
              <a:rPr lang="cs-CZ" dirty="0" smtClean="0"/>
              <a:t>Jazyková úroveň a stylistika</a:t>
            </a:r>
          </a:p>
          <a:p>
            <a:r>
              <a:rPr lang="cs-CZ" dirty="0" smtClean="0"/>
              <a:t>Korektnost citací a práce se zdroji</a:t>
            </a:r>
          </a:p>
          <a:p>
            <a:r>
              <a:rPr lang="cs-CZ" dirty="0" smtClean="0"/>
              <a:t>Rozsah práce (BC min. 45 normostran)</a:t>
            </a:r>
            <a:endParaRPr lang="cs-CZ" dirty="0"/>
          </a:p>
        </p:txBody>
      </p:sp>
    </p:spTree>
    <p:extLst>
      <p:ext uri="{BB962C8B-B14F-4D97-AF65-F5344CB8AC3E}">
        <p14:creationId xmlns:p14="http://schemas.microsoft.com/office/powerpoint/2010/main" val="242665368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845992" y="1899755"/>
            <a:ext cx="8911687" cy="1280890"/>
          </a:xfrm>
        </p:spPr>
        <p:txBody>
          <a:bodyPr/>
          <a:lstStyle/>
          <a:p>
            <a:r>
              <a:rPr lang="cs-CZ" dirty="0" smtClean="0"/>
              <a:t>Děkuji za pozornost!</a:t>
            </a:r>
            <a:endParaRPr lang="cs-CZ" dirty="0"/>
          </a:p>
        </p:txBody>
      </p:sp>
      <p:pic>
        <p:nvPicPr>
          <p:cNvPr id="4" name="Obráze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33056" y="3180645"/>
            <a:ext cx="2209800" cy="2066925"/>
          </a:xfrm>
          <a:prstGeom prst="rect">
            <a:avLst/>
          </a:prstGeom>
        </p:spPr>
      </p:pic>
    </p:spTree>
    <p:extLst>
      <p:ext uri="{BB962C8B-B14F-4D97-AF65-F5344CB8AC3E}">
        <p14:creationId xmlns:p14="http://schemas.microsoft.com/office/powerpoint/2010/main" val="679631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Struktura odborného textu</a:t>
            </a:r>
            <a:endParaRPr lang="cs-CZ" b="1" dirty="0"/>
          </a:p>
        </p:txBody>
      </p:sp>
      <p:sp>
        <p:nvSpPr>
          <p:cNvPr id="3" name="Zástupný symbol pro obsah 2"/>
          <p:cNvSpPr>
            <a:spLocks noGrp="1"/>
          </p:cNvSpPr>
          <p:nvPr>
            <p:ph idx="1"/>
          </p:nvPr>
        </p:nvSpPr>
        <p:spPr/>
        <p:txBody>
          <a:bodyPr>
            <a:normAutofit lnSpcReduction="10000"/>
          </a:bodyPr>
          <a:lstStyle/>
          <a:p>
            <a:endParaRPr lang="cs-CZ" dirty="0" smtClean="0">
              <a:hlinkClick r:id="rId3"/>
            </a:endParaRPr>
          </a:p>
          <a:p>
            <a:r>
              <a:rPr lang="cs-CZ" b="1" dirty="0"/>
              <a:t>Komunikace ve školní </a:t>
            </a:r>
            <a:r>
              <a:rPr lang="cs-CZ" b="1" dirty="0" smtClean="0"/>
              <a:t>třídě a </a:t>
            </a:r>
            <a:r>
              <a:rPr lang="cs-CZ" b="1" dirty="0"/>
              <a:t>žákovské </a:t>
            </a:r>
            <a:r>
              <a:rPr lang="cs-CZ" b="1" dirty="0" smtClean="0"/>
              <a:t>učení</a:t>
            </a:r>
            <a:endParaRPr lang="cs-CZ" dirty="0" smtClean="0">
              <a:hlinkClick r:id="rId3"/>
            </a:endParaRPr>
          </a:p>
          <a:p>
            <a:r>
              <a:rPr lang="cs-CZ" dirty="0" smtClean="0">
                <a:hlinkClick r:id="rId3"/>
              </a:rPr>
              <a:t>http</a:t>
            </a:r>
            <a:r>
              <a:rPr lang="cs-CZ" dirty="0">
                <a:hlinkClick r:id="rId3"/>
              </a:rPr>
              <a:t>://</a:t>
            </a:r>
            <a:r>
              <a:rPr lang="cs-CZ" dirty="0" smtClean="0">
                <a:hlinkClick r:id="rId3"/>
              </a:rPr>
              <a:t>www.orbisscholae.cz/archiv/2015/2015_1_04.pdf</a:t>
            </a:r>
            <a:endParaRPr lang="cs-CZ" dirty="0" smtClean="0"/>
          </a:p>
          <a:p>
            <a:endParaRPr lang="cs-CZ" dirty="0"/>
          </a:p>
          <a:p>
            <a:endParaRPr lang="cs-CZ" dirty="0"/>
          </a:p>
          <a:p>
            <a:r>
              <a:rPr lang="cs-CZ" dirty="0"/>
              <a:t> </a:t>
            </a:r>
            <a:r>
              <a:rPr lang="cs-CZ" b="1" dirty="0"/>
              <a:t>„Od lokální k cikánské škole“: homogenizace školní třídy a měnící se role učitele1 </a:t>
            </a:r>
            <a:endParaRPr lang="cs-CZ" b="1" dirty="0" smtClean="0"/>
          </a:p>
          <a:p>
            <a:r>
              <a:rPr lang="cs-CZ" dirty="0" smtClean="0">
                <a:hlinkClick r:id="rId4"/>
              </a:rPr>
              <a:t>http</a:t>
            </a:r>
            <a:r>
              <a:rPr lang="cs-CZ" dirty="0">
                <a:hlinkClick r:id="rId4"/>
              </a:rPr>
              <a:t>://</a:t>
            </a:r>
            <a:r>
              <a:rPr lang="cs-CZ" dirty="0" smtClean="0">
                <a:hlinkClick r:id="rId4"/>
              </a:rPr>
              <a:t>www.orbisscholae.cz/archiv/2014/2014_1_05.pdf</a:t>
            </a:r>
            <a:endParaRPr lang="cs-CZ" dirty="0" smtClean="0"/>
          </a:p>
          <a:p>
            <a:endParaRPr lang="cs-CZ" dirty="0"/>
          </a:p>
          <a:p>
            <a:r>
              <a:rPr lang="cs-CZ" dirty="0" smtClean="0"/>
              <a:t>ÚKOL: Jaké základní části mají tyto texty?</a:t>
            </a:r>
            <a:endParaRPr lang="cs-CZ" dirty="0"/>
          </a:p>
        </p:txBody>
      </p:sp>
    </p:spTree>
    <p:extLst>
      <p:ext uri="{BB962C8B-B14F-4D97-AF65-F5344CB8AC3E}">
        <p14:creationId xmlns:p14="http://schemas.microsoft.com/office/powerpoint/2010/main" val="725997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Struktura odborného textu:</a:t>
            </a:r>
            <a:endParaRPr lang="cs-CZ" b="1" dirty="0"/>
          </a:p>
        </p:txBody>
      </p:sp>
      <p:sp>
        <p:nvSpPr>
          <p:cNvPr id="3" name="Zástupný symbol pro obsah 2"/>
          <p:cNvSpPr>
            <a:spLocks noGrp="1"/>
          </p:cNvSpPr>
          <p:nvPr>
            <p:ph idx="1"/>
          </p:nvPr>
        </p:nvSpPr>
        <p:spPr/>
        <p:txBody>
          <a:bodyPr>
            <a:normAutofit lnSpcReduction="10000"/>
          </a:bodyPr>
          <a:lstStyle/>
          <a:p>
            <a:r>
              <a:rPr lang="cs-CZ" sz="2500" b="1" dirty="0" smtClean="0"/>
              <a:t>IMRAD</a:t>
            </a:r>
            <a:r>
              <a:rPr lang="cs-CZ" sz="2500" dirty="0" smtClean="0"/>
              <a:t>: </a:t>
            </a:r>
            <a:r>
              <a:rPr lang="cs-CZ" sz="2500" dirty="0" err="1" smtClean="0"/>
              <a:t>Introduction</a:t>
            </a:r>
            <a:r>
              <a:rPr lang="cs-CZ" sz="2500" dirty="0" smtClean="0"/>
              <a:t> – </a:t>
            </a:r>
            <a:r>
              <a:rPr lang="cs-CZ" sz="2500" dirty="0" err="1" smtClean="0"/>
              <a:t>Methods</a:t>
            </a:r>
            <a:r>
              <a:rPr lang="cs-CZ" sz="2500" dirty="0" smtClean="0"/>
              <a:t> – </a:t>
            </a:r>
            <a:r>
              <a:rPr lang="cs-CZ" sz="2500" dirty="0" err="1" smtClean="0"/>
              <a:t>Results</a:t>
            </a:r>
            <a:r>
              <a:rPr lang="cs-CZ" sz="2500" dirty="0" smtClean="0"/>
              <a:t> – </a:t>
            </a:r>
            <a:r>
              <a:rPr lang="cs-CZ" sz="2500" dirty="0" err="1" smtClean="0"/>
              <a:t>Discussion</a:t>
            </a:r>
            <a:endParaRPr lang="cs-CZ" sz="2500" dirty="0" smtClean="0"/>
          </a:p>
          <a:p>
            <a:endParaRPr lang="cs-CZ" sz="2500" dirty="0" smtClean="0"/>
          </a:p>
          <a:p>
            <a:pPr lvl="1"/>
            <a:r>
              <a:rPr lang="cs-CZ" sz="2500" dirty="0" smtClean="0"/>
              <a:t>Jaký problém byl studován? ----- ÚVOD</a:t>
            </a:r>
          </a:p>
          <a:p>
            <a:pPr lvl="1"/>
            <a:r>
              <a:rPr lang="cs-CZ" sz="2500" dirty="0" smtClean="0"/>
              <a:t>Jak byl problém studován? ----- METODY</a:t>
            </a:r>
          </a:p>
          <a:p>
            <a:pPr lvl="1"/>
            <a:r>
              <a:rPr lang="cs-CZ" sz="2500" dirty="0" smtClean="0"/>
              <a:t>Co se zjistilo? ----- VÝSLEDKY</a:t>
            </a:r>
          </a:p>
          <a:p>
            <a:pPr lvl="1"/>
            <a:r>
              <a:rPr lang="cs-CZ" sz="2500" dirty="0" smtClean="0"/>
              <a:t>Co tato zjištění znamenají? ----- DISKUSE</a:t>
            </a:r>
          </a:p>
          <a:p>
            <a:pPr lvl="1"/>
            <a:endParaRPr lang="cs-CZ" sz="2500" dirty="0"/>
          </a:p>
          <a:p>
            <a:pPr lvl="1"/>
            <a:r>
              <a:rPr lang="cs-CZ" sz="2500" dirty="0" smtClean="0"/>
              <a:t> +  </a:t>
            </a:r>
            <a:r>
              <a:rPr lang="cs-CZ" sz="2500" b="1" dirty="0" smtClean="0"/>
              <a:t>Abstrakt, Klíčová slova, Literatura</a:t>
            </a:r>
          </a:p>
          <a:p>
            <a:pPr lvl="1"/>
            <a:endParaRPr lang="cs-CZ" dirty="0" smtClean="0"/>
          </a:p>
          <a:p>
            <a:pPr lvl="1"/>
            <a:endParaRPr lang="cs-CZ" dirty="0"/>
          </a:p>
        </p:txBody>
      </p:sp>
    </p:spTree>
    <p:extLst>
      <p:ext uri="{BB962C8B-B14F-4D97-AF65-F5344CB8AC3E}">
        <p14:creationId xmlns:p14="http://schemas.microsoft.com/office/powerpoint/2010/main" val="4240629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Projekt bakalářské práce (1)</a:t>
            </a:r>
            <a:endParaRPr lang="cs-CZ" b="1" dirty="0"/>
          </a:p>
        </p:txBody>
      </p:sp>
      <p:sp>
        <p:nvSpPr>
          <p:cNvPr id="3" name="Zástupný symbol pro obsah 2"/>
          <p:cNvSpPr>
            <a:spLocks noGrp="1"/>
          </p:cNvSpPr>
          <p:nvPr>
            <p:ph idx="1"/>
          </p:nvPr>
        </p:nvSpPr>
        <p:spPr/>
        <p:txBody>
          <a:bodyPr>
            <a:normAutofit/>
          </a:bodyPr>
          <a:lstStyle/>
          <a:p>
            <a:r>
              <a:rPr lang="cs-CZ" sz="2500" dirty="0" smtClean="0"/>
              <a:t>Kdy a proč jej zpracováváme?</a:t>
            </a:r>
          </a:p>
          <a:p>
            <a:pPr marL="0" indent="0">
              <a:buNone/>
            </a:pPr>
            <a:endParaRPr lang="cs-CZ" sz="2500" dirty="0" smtClean="0"/>
          </a:p>
          <a:p>
            <a:pPr lvl="1"/>
            <a:r>
              <a:rPr lang="cs-CZ" sz="2500" dirty="0" smtClean="0"/>
              <a:t>Z pohledu čtenáře (potenciálního vedoucího práce)</a:t>
            </a:r>
          </a:p>
          <a:p>
            <a:pPr lvl="1"/>
            <a:r>
              <a:rPr lang="cs-CZ" sz="2500" dirty="0" smtClean="0"/>
              <a:t>Pro naši další práci na bakalářské práci</a:t>
            </a:r>
          </a:p>
        </p:txBody>
      </p:sp>
    </p:spTree>
    <p:extLst>
      <p:ext uri="{BB962C8B-B14F-4D97-AF65-F5344CB8AC3E}">
        <p14:creationId xmlns:p14="http://schemas.microsoft.com/office/powerpoint/2010/main" val="2729503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Projekt bakalářské práce </a:t>
            </a:r>
            <a:r>
              <a:rPr lang="cs-CZ" b="1" dirty="0" smtClean="0"/>
              <a:t>(2)</a:t>
            </a:r>
            <a:endParaRPr lang="cs-CZ" dirty="0"/>
          </a:p>
        </p:txBody>
      </p:sp>
      <p:sp>
        <p:nvSpPr>
          <p:cNvPr id="3" name="Zástupný symbol pro obsah 2"/>
          <p:cNvSpPr>
            <a:spLocks noGrp="1"/>
          </p:cNvSpPr>
          <p:nvPr>
            <p:ph idx="1"/>
          </p:nvPr>
        </p:nvSpPr>
        <p:spPr>
          <a:xfrm>
            <a:off x="2589212" y="1577009"/>
            <a:ext cx="8915400" cy="4982817"/>
          </a:xfrm>
        </p:spPr>
        <p:txBody>
          <a:bodyPr>
            <a:normAutofit fontScale="92500" lnSpcReduction="20000"/>
          </a:bodyPr>
          <a:lstStyle/>
          <a:p>
            <a:r>
              <a:rPr lang="cs-CZ" sz="2000" b="1" dirty="0" smtClean="0"/>
              <a:t>Struktura dle pokynu děkana:</a:t>
            </a:r>
          </a:p>
          <a:p>
            <a:pPr lvl="1"/>
            <a:r>
              <a:rPr lang="cs-CZ" sz="2000" b="1" dirty="0"/>
              <a:t>Autor</a:t>
            </a:r>
            <a:r>
              <a:rPr lang="cs-CZ" sz="2000" b="1" dirty="0" smtClean="0"/>
              <a:t>:</a:t>
            </a:r>
          </a:p>
          <a:p>
            <a:pPr lvl="1"/>
            <a:endParaRPr lang="cs-CZ" sz="2000" dirty="0"/>
          </a:p>
          <a:p>
            <a:pPr lvl="1"/>
            <a:r>
              <a:rPr lang="cs-CZ" sz="2000" b="1" dirty="0"/>
              <a:t>Téma práce </a:t>
            </a:r>
            <a:r>
              <a:rPr lang="cs-CZ" sz="2000" b="1" dirty="0" smtClean="0"/>
              <a:t>ČJ/AJ</a:t>
            </a:r>
          </a:p>
          <a:p>
            <a:pPr lvl="2"/>
            <a:r>
              <a:rPr lang="cs-CZ" sz="2000" dirty="0" smtClean="0"/>
              <a:t>Vypisuje vedoucí nebo volí student sám</a:t>
            </a:r>
          </a:p>
          <a:p>
            <a:pPr lvl="2"/>
            <a:r>
              <a:rPr lang="cs-CZ" sz="2000" dirty="0" smtClean="0"/>
              <a:t>CHYBY</a:t>
            </a:r>
            <a:r>
              <a:rPr lang="cs-CZ" sz="2100" dirty="0" smtClean="0"/>
              <a:t>: </a:t>
            </a:r>
          </a:p>
          <a:p>
            <a:pPr lvl="2"/>
            <a:r>
              <a:rPr lang="cs-CZ" sz="2100" dirty="0" smtClean="0"/>
              <a:t>téma je z jiného vědního oboru (Podmíněné tresty odnětí svobody u mladistvých)</a:t>
            </a:r>
          </a:p>
          <a:p>
            <a:pPr lvl="2"/>
            <a:r>
              <a:rPr lang="cs-CZ" sz="2100" dirty="0" smtClean="0"/>
              <a:t>téma je příliš široké (Inkluzivní vzdělávání na základní škole)</a:t>
            </a:r>
          </a:p>
          <a:p>
            <a:pPr lvl="2"/>
            <a:r>
              <a:rPr lang="cs-CZ" sz="2100" dirty="0" smtClean="0"/>
              <a:t>téma je příliš úzké (Dopad finanční pomoci na </a:t>
            </a:r>
            <a:r>
              <a:rPr lang="cs-CZ" sz="2100" dirty="0" err="1" smtClean="0"/>
              <a:t>coping</a:t>
            </a:r>
            <a:r>
              <a:rPr lang="cs-CZ" sz="2100" dirty="0" smtClean="0"/>
              <a:t> u osob zasažených povodní v roce 2002)</a:t>
            </a:r>
          </a:p>
          <a:p>
            <a:pPr marL="457200" lvl="1" indent="0">
              <a:buNone/>
            </a:pPr>
            <a:endParaRPr lang="cs-CZ" sz="2100" dirty="0"/>
          </a:p>
          <a:p>
            <a:pPr lvl="1"/>
            <a:r>
              <a:rPr lang="cs-CZ" sz="2100" b="1" dirty="0"/>
              <a:t>Klíčová </a:t>
            </a:r>
            <a:r>
              <a:rPr lang="cs-CZ" sz="2100" b="1" dirty="0" smtClean="0"/>
              <a:t>slova</a:t>
            </a:r>
          </a:p>
          <a:p>
            <a:pPr lvl="2"/>
            <a:r>
              <a:rPr lang="cs-CZ" sz="2100" dirty="0" smtClean="0"/>
              <a:t>Fráze či sousloví, úzce souvisí s a vystihují zkoumané téma</a:t>
            </a:r>
            <a:endParaRPr lang="cs-CZ" sz="2100" dirty="0"/>
          </a:p>
          <a:p>
            <a:endParaRPr lang="cs-CZ" sz="1600" dirty="0" smtClean="0"/>
          </a:p>
          <a:p>
            <a:endParaRPr lang="cs-CZ" dirty="0" smtClean="0"/>
          </a:p>
          <a:p>
            <a:pPr marL="0" indent="0">
              <a:buNone/>
            </a:pPr>
            <a:endParaRPr lang="cs-CZ" dirty="0"/>
          </a:p>
        </p:txBody>
      </p:sp>
    </p:spTree>
    <p:extLst>
      <p:ext uri="{BB962C8B-B14F-4D97-AF65-F5344CB8AC3E}">
        <p14:creationId xmlns:p14="http://schemas.microsoft.com/office/powerpoint/2010/main" val="3254330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116138"/>
            <a:ext cx="10515600" cy="1325563"/>
          </a:xfrm>
        </p:spPr>
        <p:txBody>
          <a:bodyPr/>
          <a:lstStyle/>
          <a:p>
            <a:endParaRPr lang="cs-CZ"/>
          </a:p>
        </p:txBody>
      </p:sp>
      <p:sp>
        <p:nvSpPr>
          <p:cNvPr id="3" name="Zástupný symbol pro obsah 2"/>
          <p:cNvSpPr>
            <a:spLocks noGrp="1"/>
          </p:cNvSpPr>
          <p:nvPr>
            <p:ph idx="1"/>
          </p:nvPr>
        </p:nvSpPr>
        <p:spPr>
          <a:xfrm>
            <a:off x="1812174" y="1347537"/>
            <a:ext cx="9892145" cy="5252768"/>
          </a:xfrm>
        </p:spPr>
        <p:txBody>
          <a:bodyPr/>
          <a:lstStyle/>
          <a:p>
            <a:pPr marL="0" indent="0">
              <a:buNone/>
            </a:pPr>
            <a:r>
              <a:rPr lang="cs-CZ" sz="2200" b="1" dirty="0"/>
              <a:t>Umberto </a:t>
            </a:r>
            <a:r>
              <a:rPr lang="cs-CZ" sz="2200" b="1" dirty="0" err="1"/>
              <a:t>Eco</a:t>
            </a:r>
            <a:r>
              <a:rPr lang="cs-CZ" sz="2200" b="1" dirty="0"/>
              <a:t> </a:t>
            </a:r>
            <a:r>
              <a:rPr lang="cs-CZ" sz="2200" dirty="0"/>
              <a:t>ve své dnes již klasické monografii „Jak napsat diplomovou práci“ uvádí k výběru tématu práce tyto rady: </a:t>
            </a:r>
            <a:endParaRPr lang="cs-CZ" sz="2200" dirty="0" smtClean="0"/>
          </a:p>
          <a:p>
            <a:pPr marL="0" indent="0">
              <a:buNone/>
            </a:pPr>
            <a:endParaRPr lang="cs-CZ" sz="2200" dirty="0"/>
          </a:p>
          <a:p>
            <a:r>
              <a:rPr lang="cs-CZ" sz="2200" dirty="0" smtClean="0"/>
              <a:t>téma </a:t>
            </a:r>
            <a:r>
              <a:rPr lang="cs-CZ" sz="2200" dirty="0"/>
              <a:t>odpovídá studovanému oboru a zájmům diplomanta </a:t>
            </a:r>
          </a:p>
          <a:p>
            <a:r>
              <a:rPr lang="cs-CZ" sz="2200" dirty="0" smtClean="0"/>
              <a:t>prameny </a:t>
            </a:r>
            <a:r>
              <a:rPr lang="cs-CZ" sz="2200" dirty="0"/>
              <a:t>nutné pro zpracování tématu jsou dostupné </a:t>
            </a:r>
          </a:p>
          <a:p>
            <a:r>
              <a:rPr lang="cs-CZ" sz="2200" dirty="0" smtClean="0"/>
              <a:t>zpracovatelnost </a:t>
            </a:r>
            <a:r>
              <a:rPr lang="cs-CZ" sz="2200" dirty="0"/>
              <a:t>tématu odpovídá kulturní úrovni diplomanta </a:t>
            </a:r>
          </a:p>
          <a:p>
            <a:r>
              <a:rPr lang="cs-CZ" sz="2200" dirty="0" smtClean="0"/>
              <a:t>metodologické </a:t>
            </a:r>
            <a:r>
              <a:rPr lang="cs-CZ" sz="2200" dirty="0"/>
              <a:t>předpoklady výzkumu odpovídají zkušenosti diplomanta </a:t>
            </a:r>
          </a:p>
          <a:p>
            <a:r>
              <a:rPr lang="cs-CZ" sz="2200" b="1" dirty="0" smtClean="0"/>
              <a:t>„</a:t>
            </a:r>
            <a:r>
              <a:rPr lang="cs-CZ" sz="2200" b="1" dirty="0"/>
              <a:t>Kdo chce psát diplomovou či dizertační práci, musí si najít takové téma, které je schopen zpracovat“ </a:t>
            </a:r>
            <a:endParaRPr lang="cs-CZ" sz="2200" dirty="0"/>
          </a:p>
          <a:p>
            <a:endParaRPr lang="cs-CZ" dirty="0"/>
          </a:p>
        </p:txBody>
      </p:sp>
    </p:spTree>
    <p:extLst>
      <p:ext uri="{BB962C8B-B14F-4D97-AF65-F5344CB8AC3E}">
        <p14:creationId xmlns:p14="http://schemas.microsoft.com/office/powerpoint/2010/main" val="743361174"/>
      </p:ext>
    </p:extLst>
  </p:cSld>
  <p:clrMapOvr>
    <a:masterClrMapping/>
  </p:clrMapOvr>
</p:sld>
</file>

<file path=ppt/theme/theme1.xml><?xml version="1.0" encoding="utf-8"?>
<a:theme xmlns:a="http://schemas.openxmlformats.org/drawingml/2006/main" name="Stébla">
  <a:themeElements>
    <a:clrScheme name="Stébla">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Stébl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tébl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585</TotalTime>
  <Words>2673</Words>
  <Application>Microsoft Office PowerPoint</Application>
  <PresentationFormat>Širokoúhlá obrazovka</PresentationFormat>
  <Paragraphs>411</Paragraphs>
  <Slides>48</Slides>
  <Notes>48</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48</vt:i4>
      </vt:variant>
    </vt:vector>
  </HeadingPairs>
  <TitlesOfParts>
    <vt:vector size="54" baseType="lpstr">
      <vt:lpstr>Arial</vt:lpstr>
      <vt:lpstr>Calibri</vt:lpstr>
      <vt:lpstr>Century Gothic</vt:lpstr>
      <vt:lpstr>Wingdings</vt:lpstr>
      <vt:lpstr>Wingdings 3</vt:lpstr>
      <vt:lpstr>Stébla</vt:lpstr>
      <vt:lpstr>Jak psát odborný text</vt:lpstr>
      <vt:lpstr>Typy závěrečných prací</vt:lpstr>
      <vt:lpstr>Prezentace aplikace PowerPoint</vt:lpstr>
      <vt:lpstr>Odborný text:</vt:lpstr>
      <vt:lpstr>Struktura odborného textu</vt:lpstr>
      <vt:lpstr>Struktura odborného textu:</vt:lpstr>
      <vt:lpstr>Projekt bakalářské práce (1)</vt:lpstr>
      <vt:lpstr>Projekt bakalářské práce (2)</vt:lpstr>
      <vt:lpstr>Prezentace aplikace PowerPoint</vt:lpstr>
      <vt:lpstr>Projekt bakalářské práce (3)</vt:lpstr>
      <vt:lpstr>Projekt bakalářské práce (4)</vt:lpstr>
      <vt:lpstr>Anotace</vt:lpstr>
      <vt:lpstr>JANATOVÁ, Lucie. Souvislost mezi hraním počítačových her a agresivitou. Bakalářská práce. Brno: Filozofická fakulta MU, 2009.</vt:lpstr>
      <vt:lpstr>Abstrakt</vt:lpstr>
      <vt:lpstr>JANATOVÁ, Lucie. Souvislost mezi hraním počítačových her a agresivitou. Studia Pedagogica. [online]. Brno: Filozofická fakulta MU, 2009, 14 (2),155-170. ISSN 2336-4521. Dostupné z: http://www.phil.muni.cz/journals/index.php/studia-paedagogica/article/view/89</vt:lpstr>
      <vt:lpstr>Struktura bakalářské práce</vt:lpstr>
      <vt:lpstr>Úvod (1)</vt:lpstr>
      <vt:lpstr>Teoretická část</vt:lpstr>
      <vt:lpstr>Výzkumná část</vt:lpstr>
      <vt:lpstr>Prezentace aplikace PowerPoint</vt:lpstr>
      <vt:lpstr>Limity výzkumu</vt:lpstr>
      <vt:lpstr>Závěr</vt:lpstr>
      <vt:lpstr>Etické aspekty vědecké práce (1)</vt:lpstr>
      <vt:lpstr>Etické aspekty vědecké práce (2)</vt:lpstr>
      <vt:lpstr>Etické aspekty vědecké práce (3)</vt:lpstr>
      <vt:lpstr>Žádost o spolupráci</vt:lpstr>
      <vt:lpstr>Dotazník Anežky Bohaté</vt:lpstr>
      <vt:lpstr>Vyhledávání vhodných zdrojů (1)</vt:lpstr>
      <vt:lpstr>Vyhledávání vhodných zdrojů (2)</vt:lpstr>
      <vt:lpstr>Vyhledávání vhodných zdrojů (2)</vt:lpstr>
      <vt:lpstr>Proč citovat?</vt:lpstr>
      <vt:lpstr>Kdy citovat?</vt:lpstr>
      <vt:lpstr>Jak citovat?</vt:lpstr>
      <vt:lpstr>Citace mimo normu</vt:lpstr>
      <vt:lpstr>Zkuste citovat:</vt:lpstr>
      <vt:lpstr>Prezentace aplikace PowerPoint</vt:lpstr>
      <vt:lpstr>Jak citovat?</vt:lpstr>
      <vt:lpstr>1) Parafráze 2) Přímá citace 3) Do seznamu literatury</vt:lpstr>
      <vt:lpstr>Prezentace aplikace PowerPoint</vt:lpstr>
      <vt:lpstr>Do seznamu literatury upravte:</vt:lpstr>
      <vt:lpstr>Prezentace aplikace PowerPoint</vt:lpstr>
      <vt:lpstr>Citujte elektronický zdroj:</vt:lpstr>
      <vt:lpstr>Prezentace aplikace PowerPoint</vt:lpstr>
      <vt:lpstr>Prezentace aplikace PowerPoint</vt:lpstr>
      <vt:lpstr>Pravopisná úskalí</vt:lpstr>
      <vt:lpstr>Chyby v odborném textu</vt:lpstr>
      <vt:lpstr>Kritéria hodnocení bakalářské práce (pokyn děkana)</vt:lpstr>
      <vt:lpstr>Děkuji za pozornost!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Jak psát odborný text</dc:title>
  <dc:creator>Vadurova</dc:creator>
  <cp:lastModifiedBy>Vadurova</cp:lastModifiedBy>
  <cp:revision>52</cp:revision>
  <cp:lastPrinted>2015-10-16T10:00:02Z</cp:lastPrinted>
  <dcterms:created xsi:type="dcterms:W3CDTF">2015-10-15T08:21:30Z</dcterms:created>
  <dcterms:modified xsi:type="dcterms:W3CDTF">2015-10-16T13:28:39Z</dcterms:modified>
</cp:coreProperties>
</file>