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small" baseline="0"/>
            </a:lvl1pPr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84D637A-8F97-4AEB-8E2B-675E4D29C55E}" type="datetimeFigureOut">
              <a:rPr lang="cs-CZ" smtClean="0"/>
              <a:t>16.9.2014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3278AF-B082-43FA-8BCE-F3B229B7A7B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284D637A-8F97-4AEB-8E2B-675E4D29C55E}" type="datetimeFigureOut">
              <a:rPr lang="cs-CZ" smtClean="0"/>
              <a:t>16.9.2014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78AF-B082-43FA-8BCE-F3B229B7A7B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284D637A-8F97-4AEB-8E2B-675E4D29C55E}" type="datetimeFigureOut">
              <a:rPr lang="cs-CZ" smtClean="0"/>
              <a:t>16.9.2014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23278AF-B082-43FA-8BCE-F3B229B7A7B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284D637A-8F97-4AEB-8E2B-675E4D29C55E}" type="datetimeFigureOut">
              <a:rPr lang="cs-CZ" smtClean="0"/>
              <a:t>16.9.2014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3278AF-B082-43FA-8BCE-F3B229B7A7B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284D637A-8F97-4AEB-8E2B-675E4D29C55E}" type="datetimeFigureOut">
              <a:rPr lang="cs-CZ" smtClean="0"/>
              <a:t>16.9.2014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23278AF-B082-43FA-8BCE-F3B229B7A7B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284D637A-8F97-4AEB-8E2B-675E4D29C55E}" type="datetimeFigureOut">
              <a:rPr lang="cs-CZ" smtClean="0"/>
              <a:t>16.9.2014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23278AF-B082-43FA-8BCE-F3B229B7A7B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284D637A-8F97-4AEB-8E2B-675E4D29C55E}" type="datetimeFigureOut">
              <a:rPr lang="cs-CZ" smtClean="0"/>
              <a:t>16.9.2014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23278AF-B082-43FA-8BCE-F3B229B7A7B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284D637A-8F97-4AEB-8E2B-675E4D29C55E}" type="datetimeFigureOut">
              <a:rPr lang="cs-CZ" smtClean="0"/>
              <a:t>16.9.2014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3278AF-B082-43FA-8BCE-F3B229B7A7B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284D637A-8F97-4AEB-8E2B-675E4D29C55E}" type="datetimeFigureOut">
              <a:rPr lang="cs-CZ" smtClean="0"/>
              <a:t>16.9.2014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3278AF-B082-43FA-8BCE-F3B229B7A7B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284D637A-8F97-4AEB-8E2B-675E4D29C55E}" type="datetimeFigureOut">
              <a:rPr lang="cs-CZ" smtClean="0"/>
              <a:t>16.9.2014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3278AF-B082-43FA-8BCE-F3B229B7A7B5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284D637A-8F97-4AEB-8E2B-675E4D29C55E}" type="datetimeFigureOut">
              <a:rPr lang="cs-CZ" smtClean="0"/>
              <a:t>16.9.2014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23278AF-B082-43FA-8BCE-F3B229B7A7B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90063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eaLnBrk="1" latinLnBrk="0" hangingPunct="1"/>
            <a:r>
              <a:rPr kumimoji="0" lang="cs-CZ" dirty="0" smtClean="0"/>
              <a:t>Klepnutím lze upravit styly předlohy textu.</a:t>
            </a:r>
          </a:p>
          <a:p>
            <a:pPr lvl="1" eaLnBrk="1" latinLnBrk="0" hangingPunct="1"/>
            <a:r>
              <a:rPr kumimoji="0" lang="cs-CZ" dirty="0" smtClean="0"/>
              <a:t>Druhá úroveň</a:t>
            </a:r>
          </a:p>
          <a:p>
            <a:pPr lvl="2" eaLnBrk="1" latinLnBrk="0" hangingPunct="1"/>
            <a:r>
              <a:rPr kumimoji="0" lang="cs-CZ" dirty="0" smtClean="0"/>
              <a:t>Třetí úroveň</a:t>
            </a:r>
          </a:p>
          <a:p>
            <a:pPr lvl="3" eaLnBrk="1" latinLnBrk="0" hangingPunct="1"/>
            <a:r>
              <a:rPr kumimoji="0" lang="cs-CZ" dirty="0" smtClean="0"/>
              <a:t>Čtvrtá úroveň</a:t>
            </a:r>
          </a:p>
          <a:p>
            <a:pPr lvl="4" eaLnBrk="1" latinLnBrk="0" hangingPunct="1"/>
            <a:r>
              <a:rPr kumimoji="0" lang="cs-CZ" dirty="0" smtClean="0"/>
              <a:t>Pátá úroveň</a:t>
            </a:r>
            <a:endParaRPr kumimoji="0" lang="en-US" dirty="0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23278AF-B082-43FA-8BCE-F3B229B7A7B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.muni.cz/wsedu/index.php?p=szz-bc-okruhy-integrativni-specialni-pedagogika-10-11" TargetMode="External"/><Relationship Id="rId2" Type="http://schemas.openxmlformats.org/officeDocument/2006/relationships/hyperlink" Target="https://is.muni.cz/auth/el/1441/podzim2013/SP7BP_IPD/op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Integrativní speciální pedagogika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podzim 2014</a:t>
            </a:r>
            <a:endParaRPr lang="cs-CZ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Kontaktní údaje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PhDr. Lenka Gajzlerová</a:t>
            </a:r>
          </a:p>
          <a:p>
            <a:pPr lvl="1"/>
            <a:r>
              <a:rPr lang="cs-CZ" dirty="0" smtClean="0"/>
              <a:t>gajzlerova@</a:t>
            </a:r>
            <a:r>
              <a:rPr lang="cs-CZ" dirty="0" err="1" smtClean="0"/>
              <a:t>ped.muni.cz</a:t>
            </a:r>
            <a:endParaRPr lang="cs-CZ" dirty="0" smtClean="0"/>
          </a:p>
          <a:p>
            <a:pPr lvl="1"/>
            <a:r>
              <a:rPr lang="cs-CZ" dirty="0" smtClean="0"/>
              <a:t>konzultační hodiny</a:t>
            </a:r>
          </a:p>
          <a:p>
            <a:pPr lvl="2"/>
            <a:r>
              <a:rPr lang="cs-CZ" dirty="0" smtClean="0"/>
              <a:t>středa </a:t>
            </a:r>
            <a:r>
              <a:rPr lang="cs-CZ" dirty="0" smtClean="0"/>
              <a:t>14:50 </a:t>
            </a:r>
            <a:r>
              <a:rPr lang="cs-CZ" dirty="0" smtClean="0"/>
              <a:t>- </a:t>
            </a:r>
            <a:r>
              <a:rPr lang="cs-CZ" dirty="0" smtClean="0"/>
              <a:t>15:35</a:t>
            </a:r>
            <a:endParaRPr lang="cs-CZ" dirty="0" smtClean="0"/>
          </a:p>
          <a:p>
            <a:pPr lvl="1"/>
            <a:r>
              <a:rPr lang="cs-CZ" dirty="0" smtClean="0"/>
              <a:t>další dle individuální domluvy </a:t>
            </a:r>
          </a:p>
          <a:p>
            <a:endParaRPr lang="cs-CZ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Absolvování předmětu - zkouška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zkouška</a:t>
            </a:r>
          </a:p>
          <a:p>
            <a:r>
              <a:rPr lang="cs-CZ" dirty="0" smtClean="0"/>
              <a:t>3 / 4 kredity (dle oboru)</a:t>
            </a:r>
          </a:p>
          <a:p>
            <a:r>
              <a:rPr lang="cs-CZ" dirty="0" smtClean="0"/>
              <a:t>učivo</a:t>
            </a:r>
          </a:p>
          <a:p>
            <a:pPr lvl="1"/>
            <a:r>
              <a:rPr lang="cs-CZ" dirty="0" smtClean="0"/>
              <a:t>ze základů jednotlivých </a:t>
            </a:r>
            <a:r>
              <a:rPr lang="cs-CZ" dirty="0" err="1" smtClean="0"/>
              <a:t>pédií</a:t>
            </a:r>
            <a:r>
              <a:rPr lang="cs-CZ" dirty="0" smtClean="0"/>
              <a:t> + obsah předmětu</a:t>
            </a:r>
          </a:p>
          <a:p>
            <a:r>
              <a:rPr lang="cs-CZ" dirty="0" smtClean="0"/>
              <a:t>forma</a:t>
            </a:r>
          </a:p>
          <a:p>
            <a:pPr lvl="1"/>
            <a:r>
              <a:rPr lang="cs-CZ" dirty="0" smtClean="0"/>
              <a:t>on-line testy (pravděpodobně)</a:t>
            </a:r>
          </a:p>
          <a:p>
            <a:r>
              <a:rPr lang="cs-CZ" dirty="0" smtClean="0"/>
              <a:t>k připuštění – nutné splnit požadavky předmětu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 hodinách </a:t>
            </a:r>
            <a:r>
              <a:rPr lang="cs-CZ" dirty="0" smtClean="0"/>
              <a:t>- aktivní účast</a:t>
            </a:r>
          </a:p>
          <a:p>
            <a:r>
              <a:rPr lang="cs-CZ" dirty="0" smtClean="0"/>
              <a:t>prezentace - kazuistika</a:t>
            </a:r>
          </a:p>
          <a:p>
            <a:pPr lvl="1"/>
            <a:r>
              <a:rPr lang="cs-CZ" dirty="0" smtClean="0"/>
              <a:t>1 dítě vybraného postižení, které představíte třídě</a:t>
            </a:r>
          </a:p>
          <a:p>
            <a:pPr lvl="1"/>
            <a:r>
              <a:rPr lang="cs-CZ" dirty="0" smtClean="0"/>
              <a:t>bude upřesněno</a:t>
            </a:r>
          </a:p>
          <a:p>
            <a:r>
              <a:rPr lang="cs-CZ" dirty="0" smtClean="0"/>
              <a:t>průběžné testy na jednotlivá témata</a:t>
            </a:r>
          </a:p>
          <a:p>
            <a:pPr lvl="1"/>
            <a:r>
              <a:rPr lang="cs-CZ" dirty="0" smtClean="0"/>
              <a:t>(min. 40% správně z každého testu)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témata – viz IS - 38</a:t>
            </a:r>
          </a:p>
          <a:p>
            <a:r>
              <a:rPr lang="cs-CZ" dirty="0" smtClean="0"/>
              <a:t>interaktivní osnova</a:t>
            </a:r>
          </a:p>
          <a:p>
            <a:pPr lvl="1"/>
            <a:r>
              <a:rPr lang="cs-CZ" dirty="0" smtClean="0">
                <a:hlinkClick r:id="rId2"/>
              </a:rPr>
              <a:t>https://is.muni.cz/auth/el/1441/podzim2013/SP7BP_IPD/op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 smtClean="0"/>
              <a:t>státnicové </a:t>
            </a:r>
            <a:r>
              <a:rPr lang="cs-CZ" dirty="0" smtClean="0"/>
              <a:t>okruhy - 39</a:t>
            </a:r>
          </a:p>
          <a:p>
            <a:pPr lvl="1"/>
            <a:r>
              <a:rPr lang="cs-CZ" dirty="0" smtClean="0">
                <a:hlinkClick r:id="rId3"/>
              </a:rPr>
              <a:t>http</a:t>
            </a:r>
            <a:r>
              <a:rPr lang="cs-CZ" dirty="0" smtClean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ped.muni.cz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wsedu</a:t>
            </a:r>
            <a:r>
              <a:rPr lang="cs-CZ" dirty="0" smtClean="0">
                <a:hlinkClick r:id="rId3"/>
              </a:rPr>
              <a:t>/index.</a:t>
            </a:r>
            <a:r>
              <a:rPr lang="cs-CZ" dirty="0" err="1" smtClean="0">
                <a:hlinkClick r:id="rId3"/>
              </a:rPr>
              <a:t>php</a:t>
            </a:r>
            <a:r>
              <a:rPr lang="cs-CZ" dirty="0" smtClean="0">
                <a:hlinkClick r:id="rId3"/>
              </a:rPr>
              <a:t>?p=</a:t>
            </a:r>
            <a:r>
              <a:rPr lang="cs-CZ" dirty="0" err="1" smtClean="0">
                <a:hlinkClick r:id="rId3"/>
              </a:rPr>
              <a:t>szz</a:t>
            </a:r>
            <a:r>
              <a:rPr lang="cs-CZ" dirty="0" smtClean="0">
                <a:hlinkClick r:id="rId3"/>
              </a:rPr>
              <a:t>-bc-okruhy-</a:t>
            </a:r>
            <a:r>
              <a:rPr lang="cs-CZ" dirty="0" err="1" smtClean="0">
                <a:hlinkClick r:id="rId3"/>
              </a:rPr>
              <a:t>integrativni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specialni</a:t>
            </a:r>
            <a:r>
              <a:rPr lang="cs-CZ" dirty="0" smtClean="0">
                <a:hlinkClick r:id="rId3"/>
              </a:rPr>
              <a:t>-pedagogika-10-11</a:t>
            </a:r>
            <a:endParaRPr lang="cs-CZ" dirty="0" smtClean="0"/>
          </a:p>
          <a:p>
            <a:r>
              <a:rPr lang="cs-CZ" dirty="0" smtClean="0"/>
              <a:t>materiály ze základů jednotlivých </a:t>
            </a:r>
            <a:r>
              <a:rPr lang="cs-CZ" dirty="0" err="1" smtClean="0"/>
              <a:t>pédií</a:t>
            </a:r>
            <a:endParaRPr lang="cs-CZ" dirty="0" smtClean="0"/>
          </a:p>
          <a:p>
            <a:r>
              <a:rPr lang="cs-CZ" dirty="0" smtClean="0"/>
              <a:t>literatura</a:t>
            </a:r>
            <a:endParaRPr lang="cs-CZ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PIPEKOVÁ</a:t>
            </a:r>
            <a:r>
              <a:rPr lang="cs-CZ" dirty="0" smtClean="0"/>
              <a:t>, J. </a:t>
            </a:r>
            <a:r>
              <a:rPr lang="cs-CZ" b="1" i="1" dirty="0" smtClean="0"/>
              <a:t>Kapitoly ze speciální pedagogiky</a:t>
            </a:r>
            <a:r>
              <a:rPr lang="cs-CZ" dirty="0" smtClean="0"/>
              <a:t>. 3. </a:t>
            </a:r>
            <a:r>
              <a:rPr lang="cs-CZ" dirty="0" err="1" smtClean="0"/>
              <a:t>rozš</a:t>
            </a:r>
            <a:r>
              <a:rPr lang="cs-CZ" dirty="0" smtClean="0"/>
              <a:t>. a uprav. vydání. Brno: Paido Brno, 2010. 401 s. ISBN </a:t>
            </a:r>
            <a:r>
              <a:rPr lang="cs-CZ" dirty="0" smtClean="0"/>
              <a:t>978-80-7315-198-0.</a:t>
            </a:r>
          </a:p>
          <a:p>
            <a:r>
              <a:rPr lang="cs-CZ" dirty="0" smtClean="0"/>
              <a:t>VÍTKOVÁ</a:t>
            </a:r>
            <a:r>
              <a:rPr lang="cs-CZ" dirty="0" smtClean="0"/>
              <a:t>, M.,M. BARTOŇOVÁ. </a:t>
            </a:r>
            <a:r>
              <a:rPr lang="cs-CZ" b="1" i="1" dirty="0" smtClean="0"/>
              <a:t>Vzdělávání se zaměřením na inkluzivní didaktiku a vyučování žáků se speciálními vzdělávacími potřebami ve škole hlavního vzdělávacího proudu</a:t>
            </a:r>
            <a:r>
              <a:rPr lang="cs-CZ" b="1" dirty="0" smtClean="0"/>
              <a:t>.</a:t>
            </a:r>
            <a:r>
              <a:rPr lang="cs-CZ" dirty="0" smtClean="0"/>
              <a:t> 1. </a:t>
            </a:r>
            <a:r>
              <a:rPr lang="cs-CZ" dirty="0" err="1" smtClean="0"/>
              <a:t>vyd</a:t>
            </a:r>
            <a:r>
              <a:rPr lang="cs-CZ" dirty="0" smtClean="0"/>
              <a:t>., 1.dotisk. Brno: Masarykova univerzita, 2013. 279 s. neuveden. ISBN </a:t>
            </a:r>
            <a:r>
              <a:rPr lang="cs-CZ" dirty="0" smtClean="0"/>
              <a:t>978-80-210-6678-6.</a:t>
            </a:r>
          </a:p>
          <a:p>
            <a:r>
              <a:rPr lang="cs-CZ" dirty="0" smtClean="0"/>
              <a:t>OŠLEJŠKOVÁ</a:t>
            </a:r>
            <a:r>
              <a:rPr lang="cs-CZ" dirty="0" smtClean="0"/>
              <a:t>, H.,M. VÍTKOVÁ. </a:t>
            </a:r>
            <a:r>
              <a:rPr lang="cs-CZ" b="1" i="1" dirty="0" smtClean="0"/>
              <a:t>Východiska, podmínky a strategie ve vzdělávání žáků s těžkým postižením na základní škole speciální</a:t>
            </a:r>
            <a:r>
              <a:rPr lang="cs-CZ" b="1" dirty="0" smtClean="0"/>
              <a:t>.</a:t>
            </a:r>
            <a:r>
              <a:rPr lang="cs-CZ" dirty="0" smtClean="0"/>
              <a:t> 1. </a:t>
            </a:r>
            <a:r>
              <a:rPr lang="cs-CZ" dirty="0" err="1" smtClean="0"/>
              <a:t>vyd</a:t>
            </a:r>
            <a:r>
              <a:rPr lang="cs-CZ" dirty="0" smtClean="0"/>
              <a:t>., 1.dotisk. Brno: Masarykova univerzita, 2013. 310 s. ISBN 978-80-210-6673-1.</a:t>
            </a:r>
          </a:p>
          <a:p>
            <a:r>
              <a:rPr lang="cs-CZ" dirty="0" smtClean="0"/>
              <a:t>legislativa</a:t>
            </a:r>
          </a:p>
          <a:p>
            <a:r>
              <a:rPr lang="cs-CZ" dirty="0" smtClean="0"/>
              <a:t>RVP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 - povinná</a:t>
            </a:r>
            <a:endParaRPr lang="cs-CZ" dirty="0"/>
          </a:p>
        </p:txBody>
      </p:sp>
      <p:pic>
        <p:nvPicPr>
          <p:cNvPr id="4" name="Zástupný symbol pro obsah 5" descr="2006_pipekova_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14546" y="1071546"/>
            <a:ext cx="3216275" cy="4624387"/>
          </a:xfrm>
          <a:prstGeom prst="rect">
            <a:avLst/>
          </a:prstGeom>
        </p:spPr>
      </p:pic>
      <p:pic>
        <p:nvPicPr>
          <p:cNvPr id="1027" name="Picture 3" descr="Y:\135477\_katedra\publikace\_publikace_podklady_galerie\obaly_publikaci\VZ\2013\2013_mvp_oslejskova_vitkov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488" y="1071546"/>
            <a:ext cx="3286148" cy="4675613"/>
          </a:xfrm>
          <a:prstGeom prst="rect">
            <a:avLst/>
          </a:prstGeom>
          <a:noFill/>
        </p:spPr>
      </p:pic>
      <p:pic>
        <p:nvPicPr>
          <p:cNvPr id="1026" name="Picture 2" descr="Y:\135477\_katedra\publikace\_publikace_podklady_galerie\obaly_publikaci\VZ\zm\2013 prezentace\2013_mvp_bartonova_vitkov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071546"/>
            <a:ext cx="3243058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</TotalTime>
  <Words>150</Words>
  <Application>Microsoft Office PowerPoint</Application>
  <PresentationFormat>Předvádění na obrazovce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Medián</vt:lpstr>
      <vt:lpstr>Integrativní speciální pedagogika</vt:lpstr>
      <vt:lpstr>Kontaktní údaje </vt:lpstr>
      <vt:lpstr>Absolvování předmětu - zkouška</vt:lpstr>
      <vt:lpstr>Požadavky předmětu</vt:lpstr>
      <vt:lpstr>Zdroje informací</vt:lpstr>
      <vt:lpstr>Literatura - povinná</vt:lpstr>
    </vt:vector>
  </TitlesOfParts>
  <Company>Pedagogicka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Integrativní speciální pedagogika</dc:title>
  <dc:creator>Lenka Gajzlerová</dc:creator>
  <cp:lastModifiedBy>Lenka Gajzlerová</cp:lastModifiedBy>
  <cp:revision>5</cp:revision>
  <dcterms:created xsi:type="dcterms:W3CDTF">2014-09-16T14:04:58Z</dcterms:created>
  <dcterms:modified xsi:type="dcterms:W3CDTF">2014-09-16T14:32:29Z</dcterms:modified>
</cp:coreProperties>
</file>