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266" r:id="rId4"/>
    <p:sldId id="261" r:id="rId5"/>
    <p:sldId id="269" r:id="rId6"/>
    <p:sldId id="267" r:id="rId7"/>
    <p:sldId id="259" r:id="rId8"/>
    <p:sldId id="260" r:id="rId9"/>
    <p:sldId id="262" r:id="rId10"/>
    <p:sldId id="258" r:id="rId11"/>
    <p:sldId id="268" r:id="rId12"/>
    <p:sldId id="257" r:id="rId13"/>
    <p:sldId id="270" r:id="rId14"/>
    <p:sldId id="272" r:id="rId15"/>
    <p:sldId id="273" r:id="rId16"/>
    <p:sldId id="299" r:id="rId17"/>
    <p:sldId id="300" r:id="rId18"/>
    <p:sldId id="302" r:id="rId19"/>
    <p:sldId id="271" r:id="rId20"/>
    <p:sldId id="303" r:id="rId21"/>
    <p:sldId id="304" r:id="rId22"/>
    <p:sldId id="305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93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5" r:id="rId40"/>
    <p:sldId id="294" r:id="rId41"/>
    <p:sldId id="292" r:id="rId42"/>
    <p:sldId id="291" r:id="rId43"/>
    <p:sldId id="296" r:id="rId44"/>
    <p:sldId id="297" r:id="rId45"/>
    <p:sldId id="298" r:id="rId46"/>
    <p:sldId id="279" r:id="rId47"/>
    <p:sldId id="30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  <a:srgbClr val="4ED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139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FB0838E-BD62-432B-8230-AB896DD2235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82A0D6E-717E-4DB7-BA3A-6F19A0BE3A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7240" y="620688"/>
            <a:ext cx="7543800" cy="2751162"/>
          </a:xfrm>
        </p:spPr>
        <p:txBody>
          <a:bodyPr/>
          <a:lstStyle/>
          <a:p>
            <a:pPr algn="ctr"/>
            <a:r>
              <a:rPr lang="cs-CZ" dirty="0" smtClean="0"/>
              <a:t>Základy kvalitativního výzkumu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Obrovská, </a:t>
            </a:r>
            <a:r>
              <a:rPr lang="cs-CZ" dirty="0" smtClean="0"/>
              <a:t>9.11. </a:t>
            </a:r>
            <a:r>
              <a:rPr lang="cs-CZ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9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5904655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cs-CZ" sz="3600" dirty="0" smtClean="0">
                <a:effectLst/>
              </a:rPr>
              <a:t>MODEL VÝZKUMU</a:t>
            </a:r>
          </a:p>
          <a:p>
            <a:pPr marL="18288" indent="0">
              <a:buNone/>
            </a:pPr>
            <a:r>
              <a:rPr lang="cs-CZ" sz="3600" i="1" dirty="0" err="1" smtClean="0">
                <a:effectLst/>
              </a:rPr>
              <a:t>preempirická</a:t>
            </a:r>
            <a:r>
              <a:rPr lang="cs-CZ" sz="3600" i="1" dirty="0" smtClean="0">
                <a:effectLst/>
              </a:rPr>
              <a:t> fáze: </a:t>
            </a:r>
            <a:r>
              <a:rPr lang="cs-CZ" sz="3600" dirty="0" smtClean="0">
                <a:effectLst/>
              </a:rPr>
              <a:t>oblast výzkumu+literatura+kontext </a:t>
            </a:r>
            <a:r>
              <a:rPr lang="cs-CZ" sz="3600" dirty="0">
                <a:effectLst/>
              </a:rPr>
              <a:t>→ téma → výzkumné otázky → </a:t>
            </a:r>
            <a:r>
              <a:rPr lang="cs-CZ" sz="3600" dirty="0" smtClean="0">
                <a:effectLst/>
              </a:rPr>
              <a:t> </a:t>
            </a:r>
            <a:r>
              <a:rPr lang="cs-CZ" sz="3600" dirty="0">
                <a:effectLst/>
              </a:rPr>
              <a:t>jaká data potřebujeme k </a:t>
            </a:r>
            <a:r>
              <a:rPr lang="cs-CZ" sz="3600" dirty="0" smtClean="0">
                <a:effectLst/>
              </a:rPr>
              <a:t>zodpovězení </a:t>
            </a:r>
            <a:br>
              <a:rPr lang="cs-CZ" sz="3600" dirty="0" smtClean="0">
                <a:effectLst/>
              </a:rPr>
            </a:br>
            <a:endParaRPr lang="cs-CZ" sz="3600" dirty="0" smtClean="0">
              <a:effectLst/>
            </a:endParaRPr>
          </a:p>
          <a:p>
            <a:pPr marL="18288" indent="0">
              <a:buNone/>
            </a:pPr>
            <a:r>
              <a:rPr lang="cs-CZ" sz="3600" i="1" dirty="0" smtClean="0">
                <a:effectLst/>
              </a:rPr>
              <a:t>empirická fáze</a:t>
            </a:r>
            <a:r>
              <a:rPr lang="cs-CZ" sz="3600" dirty="0" smtClean="0">
                <a:effectLst/>
              </a:rPr>
              <a:t>: design</a:t>
            </a:r>
            <a:r>
              <a:rPr lang="cs-CZ" sz="3600" dirty="0">
                <a:effectLst/>
              </a:rPr>
              <a:t>→ sběr dat → analýza dat → odpověď na </a:t>
            </a:r>
            <a:r>
              <a:rPr lang="cs-CZ" sz="3600" dirty="0" smtClean="0">
                <a:effectLst/>
              </a:rPr>
              <a:t>otázky</a:t>
            </a:r>
          </a:p>
          <a:p>
            <a:pPr marL="18288" indent="0">
              <a:buNone/>
            </a:pPr>
            <a:endParaRPr lang="cs-CZ" sz="3600" dirty="0">
              <a:effectLst/>
            </a:endParaRPr>
          </a:p>
          <a:p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 err="1" smtClean="0"/>
              <a:t>Punch</a:t>
            </a:r>
            <a:r>
              <a:rPr lang="cs-CZ" dirty="0" smtClean="0"/>
              <a:t>, K. 2008. </a:t>
            </a:r>
            <a:r>
              <a:rPr lang="cs-CZ" i="1" dirty="0" smtClean="0"/>
              <a:t>Úspěšný návrh výzkumu</a:t>
            </a:r>
            <a:r>
              <a:rPr lang="cs-CZ" dirty="0" smtClean="0"/>
              <a:t>. Praha: Portál.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043608" y="620688"/>
            <a:ext cx="7704856" cy="55446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4000" dirty="0" smtClean="0">
                <a:effectLst/>
              </a:rPr>
              <a:t>Designy</a:t>
            </a:r>
            <a:r>
              <a:rPr lang="en-US" sz="4000" dirty="0" smtClean="0">
                <a:effectLst/>
              </a:rPr>
              <a:t>/</a:t>
            </a:r>
            <a:r>
              <a:rPr lang="cs-CZ" sz="4000" dirty="0" smtClean="0">
                <a:effectLst/>
              </a:rPr>
              <a:t>metodologické tradice kvalitativního výzkumu</a:t>
            </a:r>
          </a:p>
          <a:p>
            <a:pPr>
              <a:buNone/>
            </a:pPr>
            <a:endParaRPr lang="cs-CZ" sz="3200" b="1" dirty="0" smtClean="0"/>
          </a:p>
          <a:p>
            <a:r>
              <a:rPr lang="cs-CZ" sz="3600" dirty="0" smtClean="0"/>
              <a:t>Biografie</a:t>
            </a:r>
          </a:p>
          <a:p>
            <a:r>
              <a:rPr lang="cs-CZ" sz="3600" dirty="0" err="1" smtClean="0"/>
              <a:t>Diskurzivní</a:t>
            </a:r>
            <a:r>
              <a:rPr lang="cs-CZ" sz="3600" dirty="0" smtClean="0"/>
              <a:t> analýza</a:t>
            </a:r>
          </a:p>
          <a:p>
            <a:r>
              <a:rPr lang="cs-CZ" sz="3600" dirty="0" smtClean="0"/>
              <a:t>Etnografie</a:t>
            </a:r>
          </a:p>
          <a:p>
            <a:r>
              <a:rPr lang="cs-CZ" sz="3600" dirty="0" smtClean="0"/>
              <a:t>Fenomenologie </a:t>
            </a:r>
          </a:p>
          <a:p>
            <a:r>
              <a:rPr lang="cs-CZ" sz="3600" dirty="0" smtClean="0"/>
              <a:t>Případová studie</a:t>
            </a:r>
          </a:p>
          <a:p>
            <a:r>
              <a:rPr lang="cs-CZ" sz="3600" dirty="0" smtClean="0"/>
              <a:t>Zakotvená teorie</a:t>
            </a:r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8" y="0"/>
            <a:ext cx="9550563" cy="6741368"/>
          </a:xfrm>
        </p:spPr>
      </p:pic>
    </p:spTree>
    <p:extLst>
      <p:ext uri="{BB962C8B-B14F-4D97-AF65-F5344CB8AC3E}">
        <p14:creationId xmlns:p14="http://schemas.microsoft.com/office/powerpoint/2010/main" val="15483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99146" y="1340768"/>
            <a:ext cx="7056784" cy="5517232"/>
          </a:xfrm>
        </p:spPr>
        <p:txBody>
          <a:bodyPr>
            <a:noAutofit/>
          </a:bodyPr>
          <a:lstStyle/>
          <a:p>
            <a:r>
              <a:rPr lang="cs-CZ" sz="2200" dirty="0" smtClean="0"/>
              <a:t>velmi podrobné zkoumání a porozumění jednomu nebo několika málu případů</a:t>
            </a:r>
          </a:p>
          <a:p>
            <a:r>
              <a:rPr lang="cs-CZ" sz="2200" dirty="0" smtClean="0"/>
              <a:t>případem je provázaný systém s vymezenými hranicemi (prostorové, časové, sociální, politické, ekonomické apod.)</a:t>
            </a:r>
          </a:p>
          <a:p>
            <a:r>
              <a:rPr lang="cs-CZ" sz="2200" dirty="0" smtClean="0"/>
              <a:t>zkoumání sociálního jevu se děje v reálném kontextu, za co možná nepřirozenějších podmínek jeho výskytu</a:t>
            </a:r>
          </a:p>
          <a:p>
            <a:r>
              <a:rPr lang="cs-CZ" sz="2200" dirty="0" smtClean="0"/>
              <a:t>pro zisk relevantních údajů jsou využívány veškeré dostupné zdroje i metody sběru dat (pozorování, analýza dokumentů, rozhovory, častý je smíšený design – kombinace kvantitativní i kvalitativní metodologie)</a:t>
            </a:r>
          </a:p>
          <a:p>
            <a:r>
              <a:rPr lang="cs-CZ" altLang="cs-CZ" sz="2200" dirty="0" smtClean="0"/>
              <a:t>je třeba integrovat informace získané různými metodami sběru dat, nevyvozovat dílčí závěry z různých zdrojů dat izolovaně</a:t>
            </a:r>
            <a:endParaRPr lang="cs-CZ" sz="22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55638" y="26064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Případová studie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600200"/>
            <a:ext cx="7776864" cy="449309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zohledňujeme výzkumné otázky a cíle</a:t>
            </a:r>
          </a:p>
          <a:p>
            <a:endParaRPr lang="cs-CZ" sz="2400" dirty="0" smtClean="0"/>
          </a:p>
          <a:p>
            <a:r>
              <a:rPr lang="cs-CZ" sz="2400" dirty="0" smtClean="0"/>
              <a:t>záměrný výběr – volíme případ, u něhož se vyskytuje zkoumaný jev či fenomén (např. škola, v níž došlo k násilným událostem)</a:t>
            </a:r>
          </a:p>
          <a:p>
            <a:endParaRPr lang="cs-CZ" sz="2400" dirty="0" smtClean="0"/>
          </a:p>
          <a:p>
            <a:r>
              <a:rPr lang="cs-CZ" sz="2400" dirty="0" smtClean="0"/>
              <a:t>ochota vybraného případu se na studii podílet – tento požadavek není triviální!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Jak vybrat případ?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39565" y="1484784"/>
            <a:ext cx="6575946" cy="5025751"/>
          </a:xfrm>
        </p:spPr>
        <p:txBody>
          <a:bodyPr>
            <a:noAutofit/>
          </a:bodyPr>
          <a:lstStyle/>
          <a:p>
            <a:r>
              <a:rPr lang="cs-CZ" sz="2400" i="1" dirty="0" smtClean="0"/>
              <a:t>Extrémní</a:t>
            </a:r>
            <a:r>
              <a:rPr lang="cs-CZ" sz="2400" dirty="0" smtClean="0"/>
              <a:t> případ – přítomnost neobvyklého jevu nebo vysoká intenzita studovaného fenoménu</a:t>
            </a:r>
          </a:p>
          <a:p>
            <a:r>
              <a:rPr lang="cs-CZ" sz="2400" i="1" dirty="0" smtClean="0"/>
              <a:t>Typický</a:t>
            </a:r>
            <a:r>
              <a:rPr lang="cs-CZ" sz="2400" dirty="0" smtClean="0"/>
              <a:t> případ – studovaný objekt vykazuje průměrné charakteristiky</a:t>
            </a:r>
          </a:p>
          <a:p>
            <a:r>
              <a:rPr lang="cs-CZ" sz="2400" i="1" dirty="0" smtClean="0"/>
              <a:t>Kritický</a:t>
            </a:r>
            <a:r>
              <a:rPr lang="cs-CZ" sz="2400" dirty="0" smtClean="0"/>
              <a:t> případ - splňuje maximum vlastností považované v dané teorii za relevantní, slouží k potvrzení nebo rozšíření teorie o daném jevu</a:t>
            </a:r>
          </a:p>
          <a:p>
            <a:r>
              <a:rPr lang="cs-CZ" sz="2400" i="1" dirty="0" smtClean="0"/>
              <a:t>Longitudinální</a:t>
            </a:r>
            <a:r>
              <a:rPr lang="cs-CZ" sz="2400" dirty="0" smtClean="0"/>
              <a:t> případová studie – volíme tehdy, pokud předpokládáme vývoj případu nebo chceme-li zhodnotit efekty nějaké změny</a:t>
            </a:r>
            <a:r>
              <a:rPr lang="en-US" sz="2400" dirty="0" smtClean="0"/>
              <a:t>/</a:t>
            </a:r>
            <a:r>
              <a:rPr lang="cs-CZ" sz="2400" dirty="0" smtClean="0"/>
              <a:t>intervence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260648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Typy případů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916832"/>
            <a:ext cx="7488832" cy="453650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effectLst/>
              </a:rPr>
              <a:t>induktivní analýza, při které se témata pozvolna vynořují z nasbíraného materiálu („agregace kategorií“ podle </a:t>
            </a:r>
            <a:r>
              <a:rPr lang="cs-CZ" sz="2800" dirty="0" err="1" smtClean="0">
                <a:effectLst/>
              </a:rPr>
              <a:t>Stakea</a:t>
            </a:r>
            <a:r>
              <a:rPr lang="cs-CZ" sz="2800" dirty="0" smtClean="0">
                <a:effectLst/>
              </a:rPr>
              <a:t> aneb otevřené kódování – viz blok k analýze dat)</a:t>
            </a:r>
          </a:p>
          <a:p>
            <a:r>
              <a:rPr lang="cs-CZ" sz="2800" dirty="0" smtClean="0">
                <a:effectLst/>
              </a:rPr>
              <a:t>vyžaduje kreativitu, aby bylo možné nestrukturovaná kvalitativní data významově uspořádat a propojit pomocí vyprávění o sledovaném případě</a:t>
            </a:r>
          </a:p>
          <a:p>
            <a:r>
              <a:rPr lang="cs-CZ" sz="2800" dirty="0" smtClean="0">
                <a:effectLst/>
              </a:rPr>
              <a:t>analýza datového materiálu má vést k odhalení a k popisu klíčových témat</a:t>
            </a:r>
          </a:p>
          <a:p>
            <a:r>
              <a:rPr lang="cs-CZ" sz="2800" dirty="0" smtClean="0">
                <a:effectLst/>
              </a:rPr>
              <a:t>na rozdíl od některých designů v KV zde není specifikován sled jednotlivých kroků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43800" cy="1202432"/>
          </a:xfrm>
        </p:spPr>
        <p:txBody>
          <a:bodyPr/>
          <a:lstStyle/>
          <a:p>
            <a:pPr algn="ctr"/>
            <a:r>
              <a:rPr lang="cs-CZ" sz="4000" dirty="0" smtClean="0"/>
              <a:t>Jak analyzovat data v případové studii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47118" y="1745432"/>
            <a:ext cx="7560840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 smtClean="0">
                <a:effectLst/>
              </a:rPr>
              <a:t>1. </a:t>
            </a:r>
            <a:r>
              <a:rPr lang="cs-CZ" sz="2400" b="1" dirty="0" smtClean="0"/>
              <a:t>Není dostatečně systematická, postup je nahodilý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není to tak, výzkumník musí dokumentovat vše co dělá a jasně to ve výsledné studii zdůvodnit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2. </a:t>
            </a:r>
            <a:r>
              <a:rPr lang="cs-CZ" sz="2400" b="1" dirty="0" smtClean="0"/>
              <a:t>Jak můžeme zobecňovat, když zkoumáme jen jeden případ?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našim cílem je prohloubit teorii, nikoli zobecňovat na populaci a přinášet odpovědi na otázky typu „kolik“ „jak často“ „jak moc“atd.</a:t>
            </a:r>
          </a:p>
          <a:p>
            <a:pPr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3.  </a:t>
            </a:r>
            <a:r>
              <a:rPr lang="cs-CZ" sz="2400" b="1" dirty="0" smtClean="0"/>
              <a:t>Udělat případovou studii je jednoduché, člověk prostě řekne, jak to je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případová studie je velmi náročná na kvality výzkumníka, neboť její postup není nijak </a:t>
            </a:r>
            <a:r>
              <a:rPr lang="cs-CZ" sz="2400" dirty="0" err="1" smtClean="0"/>
              <a:t>rutinizován</a:t>
            </a:r>
            <a:r>
              <a:rPr lang="cs-CZ" sz="2400" dirty="0" smtClean="0"/>
              <a:t>, je třeba se v každé fázi procesu rozhodovat, co dál.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8802" y="476672"/>
            <a:ext cx="7637472" cy="1354088"/>
          </a:xfrm>
        </p:spPr>
        <p:txBody>
          <a:bodyPr/>
          <a:lstStyle/>
          <a:p>
            <a:pPr algn="ctr"/>
            <a:r>
              <a:rPr lang="cs-CZ" sz="4000" dirty="0" smtClean="0"/>
              <a:t>Otázky a odpovědi k případové studii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844824"/>
            <a:ext cx="8244408" cy="501317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 jasně definován případ</a:t>
            </a:r>
            <a:r>
              <a:rPr lang="en-US" sz="2400" dirty="0" smtClean="0"/>
              <a:t>/</a:t>
            </a:r>
            <a:r>
              <a:rPr lang="cs-CZ" sz="2400" dirty="0" smtClean="0"/>
              <a:t>y?</a:t>
            </a:r>
          </a:p>
          <a:p>
            <a:r>
              <a:rPr lang="cs-CZ" sz="2400" dirty="0" smtClean="0"/>
              <a:t>Je případ použit k porozumění nějakému fenoménu (tzv. instrumentální PS) nebo je zajímavý sám o sobě (tzv. „</a:t>
            </a:r>
            <a:r>
              <a:rPr lang="cs-CZ" sz="2400" dirty="0" err="1" smtClean="0"/>
              <a:t>intrinsic</a:t>
            </a:r>
            <a:r>
              <a:rPr lang="cs-CZ" sz="2400" dirty="0" smtClean="0"/>
              <a:t>“ PS)?</a:t>
            </a:r>
          </a:p>
          <a:p>
            <a:r>
              <a:rPr lang="cs-CZ" sz="2400" dirty="0" smtClean="0"/>
              <a:t>Obsahuje jasný popis případu? </a:t>
            </a:r>
          </a:p>
          <a:p>
            <a:r>
              <a:rPr lang="cs-CZ" sz="2400" dirty="0" smtClean="0"/>
              <a:t>Jsou identifikována klíčová témata vzhledem k případu?</a:t>
            </a:r>
          </a:p>
          <a:p>
            <a:r>
              <a:rPr lang="cs-CZ" sz="2400" dirty="0" smtClean="0"/>
              <a:t>Jsou na základě analýzy dat formulována  doporučení?</a:t>
            </a:r>
          </a:p>
          <a:p>
            <a:r>
              <a:rPr lang="cs-CZ" sz="2400" dirty="0" smtClean="0"/>
              <a:t>Je výzkumník reflexivní </a:t>
            </a:r>
            <a:r>
              <a:rPr lang="cs-CZ" sz="2400" dirty="0" err="1" smtClean="0"/>
              <a:t>vzhldem</a:t>
            </a:r>
            <a:r>
              <a:rPr lang="cs-CZ" sz="2400" dirty="0" smtClean="0"/>
              <a:t> ke své pozici v průběhu výzkumu?</a:t>
            </a:r>
          </a:p>
          <a:p>
            <a:endParaRPr lang="cs-CZ" sz="2400" dirty="0" smtClean="0"/>
          </a:p>
          <a:p>
            <a:r>
              <a:rPr lang="cs-CZ" sz="1400" dirty="0" smtClean="0"/>
              <a:t>Podle </a:t>
            </a:r>
            <a:r>
              <a:rPr lang="cs-CZ" sz="1400" dirty="0" err="1" smtClean="0"/>
              <a:t>Cresswell</a:t>
            </a:r>
            <a:r>
              <a:rPr lang="cs-CZ" sz="1400" dirty="0" smtClean="0"/>
              <a:t>, John W. 2007. </a:t>
            </a:r>
            <a:r>
              <a:rPr lang="cs-CZ" sz="1400" i="1" dirty="0" err="1" smtClean="0"/>
              <a:t>Qualitative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Inquiry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and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Research</a:t>
            </a:r>
            <a:r>
              <a:rPr lang="cs-CZ" sz="1400" i="1" dirty="0" smtClean="0"/>
              <a:t> Design. </a:t>
            </a:r>
            <a:r>
              <a:rPr lang="cs-CZ" sz="1400" i="1" dirty="0" err="1" smtClean="0"/>
              <a:t>Choosing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among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Five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Traditions</a:t>
            </a:r>
            <a:r>
              <a:rPr lang="cs-CZ" sz="1400" i="1" dirty="0" smtClean="0"/>
              <a:t>. </a:t>
            </a:r>
            <a:r>
              <a:rPr lang="cs-CZ" sz="1400" dirty="0" smtClean="0"/>
              <a:t>London: SAGE.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782" y="692696"/>
            <a:ext cx="7997512" cy="850032"/>
          </a:xfrm>
        </p:spPr>
        <p:txBody>
          <a:bodyPr/>
          <a:lstStyle/>
          <a:p>
            <a:pPr algn="ctr"/>
            <a:r>
              <a:rPr lang="cs-CZ" sz="3600" dirty="0" smtClean="0"/>
              <a:t>Kritéria dobré případové studie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00200"/>
            <a:ext cx="7560840" cy="463711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problémový žák (student, klient vzdělávacího programu) – např. </a:t>
            </a:r>
            <a:r>
              <a:rPr lang="cs-CZ" sz="2400" i="1" dirty="0" smtClean="0"/>
              <a:t>Jaká je efektivita podpůrných opatření při integraci žáka s poruchou chování ve třídě? </a:t>
            </a:r>
          </a:p>
          <a:p>
            <a:endParaRPr lang="cs-CZ" sz="2400" dirty="0" smtClean="0"/>
          </a:p>
          <a:p>
            <a:r>
              <a:rPr lang="cs-CZ" sz="2400" dirty="0" smtClean="0"/>
              <a:t>skupina žáků, třída, školní komunita – např. </a:t>
            </a:r>
            <a:r>
              <a:rPr lang="cs-CZ" sz="2400" i="1" dirty="0" smtClean="0"/>
              <a:t>Jakou roli hraje etnicita ve vztazích mezi romskými a majoritními žáky na </a:t>
            </a:r>
            <a:r>
              <a:rPr lang="cs-CZ" sz="2400" i="1" dirty="0" err="1" smtClean="0"/>
              <a:t>desegregované</a:t>
            </a:r>
            <a:r>
              <a:rPr lang="cs-CZ" sz="2400" i="1" dirty="0" smtClean="0"/>
              <a:t> základní škole? </a:t>
            </a:r>
          </a:p>
          <a:p>
            <a:endParaRPr lang="cs-CZ" sz="2400" dirty="0" smtClean="0"/>
          </a:p>
          <a:p>
            <a:r>
              <a:rPr lang="cs-CZ" sz="2400" dirty="0" smtClean="0"/>
              <a:t>učitel nebo skupiny učitelů – např. </a:t>
            </a:r>
            <a:r>
              <a:rPr lang="cs-CZ" sz="2400" i="1" dirty="0" smtClean="0"/>
              <a:t>Jaké jsou způsoby využívaní pomůcek pro žáky s PAS učiteli, kteří prošli školením a učiteli, kteří školením neprošli?</a:t>
            </a:r>
          </a:p>
          <a:p>
            <a:endParaRPr lang="cs-CZ" sz="2400" dirty="0" smtClean="0"/>
          </a:p>
          <a:p>
            <a:r>
              <a:rPr lang="cs-CZ" sz="2400" dirty="0" smtClean="0"/>
              <a:t>škola nebo skupiny škol – např. </a:t>
            </a:r>
            <a:r>
              <a:rPr lang="cs-CZ" sz="2400" i="1" dirty="0" smtClean="0"/>
              <a:t>Jaké specifické manažerské strategie používá vedení malotřídních základních škol? </a:t>
            </a:r>
            <a:endParaRPr lang="cs-CZ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62068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Příklady případů v pedagogickém výzkumu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548680"/>
            <a:ext cx="6744072" cy="5313783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„Kvalitativní výzkum je podle mnohých</a:t>
            </a:r>
          </a:p>
          <a:p>
            <a:pPr>
              <a:buNone/>
            </a:pPr>
            <a:r>
              <a:rPr lang="cs-CZ" sz="2400" dirty="0" smtClean="0"/>
              <a:t>emergencí vzorů z dat. To je ale samozřejmě</a:t>
            </a:r>
          </a:p>
          <a:p>
            <a:pPr>
              <a:buNone/>
            </a:pPr>
            <a:r>
              <a:rPr lang="cs-CZ" sz="2400" dirty="0" smtClean="0"/>
              <a:t>blbost. My těm datům musíme výrazně pomoci – pátrat po smyslu, propojovat, dávat do souvislostí</a:t>
            </a:r>
            <a:r>
              <a:rPr lang="cs-CZ" dirty="0" smtClean="0"/>
              <a:t>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800" dirty="0" smtClean="0"/>
              <a:t>		(docent </a:t>
            </a:r>
            <a:r>
              <a:rPr lang="cs-CZ" sz="1800" dirty="0" err="1" smtClean="0"/>
              <a:t>Konopásek</a:t>
            </a:r>
            <a:r>
              <a:rPr lang="cs-CZ" sz="1800" dirty="0" smtClean="0"/>
              <a:t>, kurz Kvalitativní analýza dat)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7848872" cy="46805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Výzkumné otázky:</a:t>
            </a:r>
            <a:br>
              <a:rPr lang="cs-CZ" dirty="0" smtClean="0"/>
            </a:b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Co se stalo?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Co bylo součástí  reakcí na tento ozbrojený útok?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Jaká témata se objevila  v reakcích v osmi měsících, které následovaly po útoku?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Jaké teoretické koncepty nám mohou pomoci pochopit reakci na útok?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	(podle </a:t>
            </a:r>
            <a:r>
              <a:rPr lang="cs-CZ" sz="1800" dirty="0" err="1" smtClean="0"/>
              <a:t>Asmussen</a:t>
            </a:r>
            <a:r>
              <a:rPr lang="cs-CZ" sz="1800" dirty="0" smtClean="0"/>
              <a:t>, K. J., </a:t>
            </a:r>
            <a:r>
              <a:rPr lang="cs-CZ" sz="1800" dirty="0" err="1" smtClean="0"/>
              <a:t>Cresswell</a:t>
            </a:r>
            <a:r>
              <a:rPr lang="cs-CZ" sz="1800" dirty="0" smtClean="0"/>
              <a:t>, J. W. 1995. „</a:t>
            </a:r>
            <a:r>
              <a:rPr lang="cs-CZ" sz="1800" dirty="0" err="1" smtClean="0"/>
              <a:t>Campus</a:t>
            </a:r>
            <a:r>
              <a:rPr lang="cs-CZ" sz="1800" dirty="0" smtClean="0"/>
              <a:t> Response to a Student </a:t>
            </a:r>
            <a:r>
              <a:rPr lang="cs-CZ" sz="1800" dirty="0" err="1" smtClean="0"/>
              <a:t>Gunman</a:t>
            </a:r>
            <a:r>
              <a:rPr lang="cs-CZ" sz="1800" dirty="0" smtClean="0"/>
              <a:t>.“ </a:t>
            </a:r>
            <a:r>
              <a:rPr lang="cs-CZ" sz="1800" i="1" dirty="0" err="1" smtClean="0"/>
              <a:t>Journal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Higher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Education</a:t>
            </a:r>
            <a:r>
              <a:rPr lang="cs-CZ" sz="1800" i="1" dirty="0" smtClean="0"/>
              <a:t> </a:t>
            </a:r>
            <a:r>
              <a:rPr lang="cs-CZ" sz="1800" dirty="0" smtClean="0"/>
              <a:t>66: 575-591.)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790" y="404664"/>
            <a:ext cx="7853496" cy="1354088"/>
          </a:xfrm>
        </p:spPr>
        <p:txBody>
          <a:bodyPr/>
          <a:lstStyle/>
          <a:p>
            <a:pPr algn="ctr"/>
            <a:r>
              <a:rPr lang="cs-CZ" sz="3200" dirty="0" smtClean="0"/>
              <a:t>Případová studie: Reakce univerzitního kampusu na ozbrojený útok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47664" y="1600200"/>
            <a:ext cx="6840760" cy="46371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Detailní popis události – co se stalo, co následovalo (takřka hodinu po hodině), jaké byly bezprostřední reakce vedení univerzity, studentů, jejich rodičů, univerzitních novin atd.</a:t>
            </a:r>
          </a:p>
          <a:p>
            <a:r>
              <a:rPr lang="cs-CZ" dirty="0" smtClean="0"/>
              <a:t>Případem je univerzitní komunita , časově je případ ohraničen osmi měsíci</a:t>
            </a:r>
          </a:p>
          <a:p>
            <a:r>
              <a:rPr lang="cs-CZ" dirty="0" smtClean="0"/>
              <a:t>Zpočátku studie byly realizovány </a:t>
            </a:r>
            <a:r>
              <a:rPr lang="cs-CZ" dirty="0" err="1" smtClean="0"/>
              <a:t>rohovory</a:t>
            </a:r>
            <a:r>
              <a:rPr lang="cs-CZ" dirty="0" smtClean="0"/>
              <a:t> s vedením univerzity a reportéry studentských novin, později byly realizovány </a:t>
            </a:r>
            <a:r>
              <a:rPr lang="cs-CZ" dirty="0" err="1" smtClean="0"/>
              <a:t>polostrukturované</a:t>
            </a:r>
            <a:r>
              <a:rPr lang="cs-CZ" dirty="0" smtClean="0"/>
              <a:t> rozhovory s různými aktéry (otázky: Jaká byla vaše role v incidentu?, Jaký byl dopad incidentu na univerzitní komunitu?, Jaké širší důsledky může incident vyvolat?)</a:t>
            </a:r>
          </a:p>
          <a:p>
            <a:r>
              <a:rPr lang="cs-CZ" dirty="0" smtClean="0"/>
              <a:t>Dále byla realizována pozorování a analýza dokumentů a vizuálních materiálů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543800" cy="914400"/>
          </a:xfrm>
        </p:spPr>
        <p:txBody>
          <a:bodyPr/>
          <a:lstStyle/>
          <a:p>
            <a:pPr algn="ctr"/>
            <a:r>
              <a:rPr lang="cs-CZ" sz="3600" dirty="0" smtClean="0"/>
              <a:t>Části studie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47664" y="1844824"/>
            <a:ext cx="6096000" cy="3657599"/>
          </a:xfrm>
        </p:spPr>
        <p:txBody>
          <a:bodyPr/>
          <a:lstStyle/>
          <a:p>
            <a:r>
              <a:rPr lang="cs-CZ" dirty="0" smtClean="0"/>
              <a:t>Odmítnutí</a:t>
            </a:r>
          </a:p>
          <a:p>
            <a:r>
              <a:rPr lang="cs-CZ" dirty="0" smtClean="0"/>
              <a:t>Strach</a:t>
            </a:r>
          </a:p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Tvorba plánu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rozlišení organizačních a psychosociálních aspektů reakcí na násilný incident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543800" cy="914400"/>
          </a:xfrm>
        </p:spPr>
        <p:txBody>
          <a:bodyPr/>
          <a:lstStyle/>
          <a:p>
            <a:pPr algn="ctr"/>
            <a:r>
              <a:rPr lang="cs-CZ" sz="3200" dirty="0" smtClean="0"/>
              <a:t>Témata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0810" y="1556792"/>
            <a:ext cx="7733456" cy="4874840"/>
          </a:xfrm>
        </p:spPr>
        <p:txBody>
          <a:bodyPr>
            <a:noAutofit/>
          </a:bodyPr>
          <a:lstStyle/>
          <a:p>
            <a:r>
              <a:rPr lang="cs-CZ" altLang="cs-CZ" sz="2400" dirty="0" smtClean="0"/>
              <a:t>cílem etnografie je „hustý popis“ – detailní a věrohodný popis způsobu života určité skupiny lidí (chování, zvyků, jednání, jazyka, interakce, </a:t>
            </a:r>
            <a:r>
              <a:rPr lang="cs-CZ" altLang="cs-CZ" sz="2400" dirty="0" err="1" smtClean="0"/>
              <a:t>soc</a:t>
            </a:r>
            <a:r>
              <a:rPr lang="cs-CZ" altLang="cs-CZ" sz="2400" dirty="0" smtClean="0"/>
              <a:t>. struktury, přesvědčení, hodnot, postojů a názorů)</a:t>
            </a:r>
          </a:p>
          <a:p>
            <a:r>
              <a:rPr lang="cs-CZ" sz="2400" dirty="0" smtClean="0"/>
              <a:t>vyžaduje dlouhodobý pobyt ve zkoumané komunitě, skupině, instituci</a:t>
            </a:r>
          </a:p>
          <a:p>
            <a:r>
              <a:rPr lang="cs-CZ" sz="2400" dirty="0" smtClean="0"/>
              <a:t>předpokladem je budování vztahů důvěry</a:t>
            </a:r>
          </a:p>
          <a:p>
            <a:r>
              <a:rPr lang="cs-CZ" sz="2400" dirty="0" smtClean="0"/>
              <a:t>důraz na významy a interpretace (perspektivu) aktérů </a:t>
            </a:r>
          </a:p>
          <a:p>
            <a:r>
              <a:rPr lang="cs-CZ" sz="2400" dirty="0" smtClean="0"/>
              <a:t>holistická a komplexní povaha výzkumu →→→ bohatost dat</a:t>
            </a:r>
          </a:p>
          <a:p>
            <a:r>
              <a:rPr lang="cs-CZ" sz="2400" dirty="0" smtClean="0"/>
              <a:t>zkoumání každodennosti v „přirozených“ podmínkách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792088"/>
          </a:xfrm>
        </p:spPr>
        <p:txBody>
          <a:bodyPr/>
          <a:lstStyle/>
          <a:p>
            <a:pPr algn="ctr"/>
            <a:r>
              <a:rPr lang="cs-CZ" sz="4000" dirty="0" smtClean="0">
                <a:effectLst/>
              </a:rPr>
              <a:t>Etnografie</a:t>
            </a:r>
            <a:endParaRPr lang="cs-CZ" sz="40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53375" y="1772816"/>
            <a:ext cx="6948326" cy="4896544"/>
          </a:xfrm>
        </p:spPr>
        <p:txBody>
          <a:bodyPr>
            <a:noAutofit/>
          </a:bodyPr>
          <a:lstStyle/>
          <a:p>
            <a:r>
              <a:rPr lang="cs-CZ" sz="2800" dirty="0" smtClean="0"/>
              <a:t>Flexibilní design výzkumu a aspekt improvizace</a:t>
            </a:r>
          </a:p>
          <a:p>
            <a:endParaRPr lang="cs-CZ" sz="2800" dirty="0" smtClean="0"/>
          </a:p>
          <a:p>
            <a:r>
              <a:rPr lang="cs-CZ" sz="2800" dirty="0" smtClean="0"/>
              <a:t>Kombinace různých technik sběru dat: různé druhy pozorování a rozhovorů, aktivity (</a:t>
            </a:r>
            <a:r>
              <a:rPr lang="cs-CZ" sz="2800" dirty="0" err="1" smtClean="0"/>
              <a:t>slohovka</a:t>
            </a:r>
            <a:r>
              <a:rPr lang="cs-CZ" sz="2800" dirty="0" smtClean="0"/>
              <a:t>, hry, tematický blok), </a:t>
            </a:r>
            <a:r>
              <a:rPr lang="cs-CZ" sz="2800" dirty="0" err="1" smtClean="0"/>
              <a:t>sociometrie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Triangulace aneb výhody bohatosti datových zdrojů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62068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Metodologická specifika etnografie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700808"/>
            <a:ext cx="6744072" cy="4320480"/>
          </a:xfrm>
        </p:spPr>
        <p:txBody>
          <a:bodyPr>
            <a:normAutofit/>
          </a:bodyPr>
          <a:lstStyle/>
          <a:p>
            <a:r>
              <a:rPr lang="cs-CZ" u="sng" dirty="0" smtClean="0"/>
              <a:t>Vstup do terénu</a:t>
            </a:r>
            <a:r>
              <a:rPr lang="cs-CZ" dirty="0" smtClean="0"/>
              <a:t>: otevřený versus skrytý výzkum, vztahy s dveřníkem (</a:t>
            </a:r>
            <a:r>
              <a:rPr lang="cs-CZ" dirty="0" err="1" smtClean="0"/>
              <a:t>gatekeeperem</a:t>
            </a:r>
            <a:r>
              <a:rPr lang="cs-CZ" dirty="0" smtClean="0"/>
              <a:t>), jak se „poflakovat kolem“ a nebudit představu slídila?</a:t>
            </a:r>
          </a:p>
          <a:p>
            <a:r>
              <a:rPr lang="cs-CZ" u="sng" dirty="0" err="1" smtClean="0"/>
              <a:t>Pozicionalita</a:t>
            </a:r>
            <a:r>
              <a:rPr lang="cs-CZ" dirty="0" smtClean="0"/>
              <a:t>: jak je má role výzkumnice čtena okolím? Na čí straně jsem? Stát se „domorodcem“, nebo zůstat „cizincem“? </a:t>
            </a:r>
          </a:p>
          <a:p>
            <a:r>
              <a:rPr lang="cs-CZ" dirty="0" smtClean="0"/>
              <a:t>Příklady testování mé pozice: autentizace omluvenky u Radky a Mario si chce jít pro svačinu oknem</a:t>
            </a:r>
          </a:p>
          <a:p>
            <a:r>
              <a:rPr lang="cs-CZ" u="sng" dirty="0" smtClean="0"/>
              <a:t>Reflexivita</a:t>
            </a:r>
            <a:r>
              <a:rPr lang="cs-CZ" dirty="0" smtClean="0"/>
              <a:t> – prozkoumávání pozice výzkumníka ve vztazích, jeho subjektivity a identity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7853496" cy="994048"/>
          </a:xfrm>
        </p:spPr>
        <p:txBody>
          <a:bodyPr/>
          <a:lstStyle/>
          <a:p>
            <a:pPr algn="ctr"/>
            <a:r>
              <a:rPr lang="cs-CZ" sz="4000" dirty="0" smtClean="0"/>
              <a:t>Etické aspekty (nejen) etnografie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772816"/>
            <a:ext cx="7416824" cy="446449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„(...) teorie induktivně odvozená ze zkoumání jevu, který reprezentuje. To znamená, že je odhalena, vytvořena a prozatímně ověřena systematickým shromažďováním údajů o zkoumaném jevu a analýzou těchto údajů." </a:t>
            </a:r>
          </a:p>
          <a:p>
            <a:pPr>
              <a:buNone/>
            </a:pPr>
            <a:r>
              <a:rPr lang="cs-CZ" sz="2800" dirty="0" smtClean="0"/>
              <a:t>					(</a:t>
            </a:r>
            <a:r>
              <a:rPr lang="cs-CZ" sz="2000" dirty="0" err="1" smtClean="0"/>
              <a:t>Strauss</a:t>
            </a:r>
            <a:r>
              <a:rPr lang="cs-CZ" sz="2000" dirty="0" smtClean="0"/>
              <a:t>,  </a:t>
            </a:r>
            <a:r>
              <a:rPr lang="cs-CZ" sz="2000" dirty="0" err="1" smtClean="0"/>
              <a:t>Corbin</a:t>
            </a:r>
            <a:r>
              <a:rPr lang="cs-CZ" sz="2000" dirty="0" smtClean="0"/>
              <a:t>, 1999, s. 14)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Zakotvená teorie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772816"/>
            <a:ext cx="7776864" cy="4824536"/>
          </a:xfrm>
        </p:spPr>
        <p:txBody>
          <a:bodyPr>
            <a:noAutofit/>
          </a:bodyPr>
          <a:lstStyle/>
          <a:p>
            <a:r>
              <a:rPr lang="cs-CZ" sz="2000" dirty="0" smtClean="0"/>
              <a:t>do zkoumaného pole vstupují výzkumníci s maximální nepředpojatostí a bez předem definovaných kategorií</a:t>
            </a:r>
            <a:r>
              <a:rPr lang="en-US" sz="2000" dirty="0" smtClean="0"/>
              <a:t>/</a:t>
            </a:r>
            <a:r>
              <a:rPr lang="cs-CZ" sz="2000" dirty="0" smtClean="0"/>
              <a:t>proměnných (jde o radikálně induktivní přístup, který byl podroben kritice)</a:t>
            </a:r>
          </a:p>
          <a:p>
            <a:r>
              <a:rPr lang="cs-CZ" altLang="cs-CZ" sz="2000" dirty="0" smtClean="0"/>
              <a:t>systematická a standardizovaná analýza dat (otevřené kódování, axiální kódování, selektivní kódování – viz blok k analýze dat)</a:t>
            </a:r>
          </a:p>
          <a:p>
            <a:r>
              <a:rPr lang="cs-CZ" sz="2000" dirty="0" smtClean="0"/>
              <a:t>metoda </a:t>
            </a:r>
            <a:r>
              <a:rPr lang="cs-CZ" sz="2000" i="1" dirty="0" smtClean="0"/>
              <a:t>konstantního srovnávání</a:t>
            </a:r>
            <a:r>
              <a:rPr lang="cs-CZ" sz="2000" dirty="0" smtClean="0"/>
              <a:t>: datové úryvky jsou porovnávány mezi sebou, dále jsou porovnávány s koncepty, jež jsou jim nadřazeny, a rovněž tyto nadřazené koncepty jsou neustále komparovány jeden s druhým</a:t>
            </a:r>
          </a:p>
          <a:p>
            <a:r>
              <a:rPr lang="cs-CZ" altLang="cs-CZ" sz="2000" dirty="0" smtClean="0"/>
              <a:t>tvorba </a:t>
            </a:r>
            <a:r>
              <a:rPr lang="cs-CZ" altLang="cs-CZ" sz="2000" dirty="0" err="1" smtClean="0"/>
              <a:t>memo</a:t>
            </a:r>
            <a:r>
              <a:rPr lang="cs-CZ" altLang="cs-CZ" sz="2000" dirty="0" smtClean="0"/>
              <a:t>-poznámek – zárodků hypotéz a teoretických argumentů</a:t>
            </a:r>
          </a:p>
          <a:p>
            <a:r>
              <a:rPr lang="cs-CZ" sz="2000" dirty="0" smtClean="0"/>
              <a:t>výstupem je konceptuální schéma</a:t>
            </a:r>
            <a:r>
              <a:rPr lang="en-US" sz="2000" dirty="0" smtClean="0"/>
              <a:t>/</a:t>
            </a:r>
            <a:r>
              <a:rPr lang="cs-CZ" sz="2000" dirty="0" smtClean="0"/>
              <a:t>paradigmatický model, který zahrnuje vztahy mezi klíčovými proměnnými včetně intervenujících faktorů</a:t>
            </a:r>
            <a:r>
              <a:rPr lang="en-US" sz="2000" dirty="0" smtClean="0"/>
              <a:t>; </a:t>
            </a:r>
            <a:r>
              <a:rPr lang="cs-CZ" sz="2000" dirty="0" smtClean="0"/>
              <a:t>teorie určená k dalšímu testování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16814" y="548680"/>
            <a:ext cx="7421448" cy="850032"/>
          </a:xfrm>
        </p:spPr>
        <p:txBody>
          <a:bodyPr/>
          <a:lstStyle/>
          <a:p>
            <a:pPr algn="ctr"/>
            <a:r>
              <a:rPr lang="cs-CZ" sz="4000" dirty="0" smtClean="0"/>
              <a:t>Specifika zakotvené teorie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1772816"/>
            <a:ext cx="7560840" cy="4349080"/>
          </a:xfrm>
        </p:spPr>
        <p:txBody>
          <a:bodyPr/>
          <a:lstStyle/>
          <a:p>
            <a:r>
              <a:rPr lang="cs-CZ" sz="2400" dirty="0" smtClean="0"/>
              <a:t>sběr dat </a:t>
            </a:r>
          </a:p>
          <a:p>
            <a:r>
              <a:rPr lang="cs-CZ" sz="2400" dirty="0" smtClean="0"/>
              <a:t>kódování – hledání významných témat v datech</a:t>
            </a:r>
          </a:p>
          <a:p>
            <a:r>
              <a:rPr lang="cs-CZ" sz="2400" dirty="0" smtClean="0"/>
              <a:t>teoretické vzorkování – zaplňujeme mezery v datech a ptáme se, jaká další skupina případů by mohla přinést nové relevantní poznatky</a:t>
            </a:r>
            <a:r>
              <a:rPr lang="en-US" sz="2400" dirty="0" smtClean="0"/>
              <a:t>;</a:t>
            </a:r>
            <a:r>
              <a:rPr lang="cs-CZ" sz="2400" dirty="0" smtClean="0"/>
              <a:t> sytíme kategorie, které jsou osou vznikající teorie</a:t>
            </a:r>
            <a:r>
              <a:rPr lang="en-US" sz="2400" dirty="0" smtClean="0"/>
              <a:t>;</a:t>
            </a:r>
            <a:r>
              <a:rPr lang="cs-CZ" sz="2400" dirty="0" smtClean="0"/>
              <a:t> pokud nové případy zahrnuté do analýzy přestávají přinášet nové informace, považujeme vzorek za teoreticky nasycený</a:t>
            </a:r>
          </a:p>
          <a:p>
            <a:r>
              <a:rPr lang="cs-CZ" sz="2400" dirty="0" smtClean="0"/>
              <a:t>tvorba teorie jakožto sady tvrzení o vztazích mezi kategoriemi (proměnnými) 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0100" y="476672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Fáze v zakotvené teorii I.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524000" y="2276872"/>
            <a:ext cx="6096000" cy="365759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Datové úryvky (indikátory) </a:t>
            </a:r>
          </a:p>
          <a:p>
            <a:r>
              <a:rPr lang="cs-CZ" sz="2800" dirty="0" smtClean="0"/>
              <a:t>Kódy (koncepty) </a:t>
            </a:r>
          </a:p>
          <a:p>
            <a:r>
              <a:rPr lang="cs-CZ" sz="2800" dirty="0" smtClean="0"/>
              <a:t>Kategorie  (proměnné)</a:t>
            </a:r>
          </a:p>
          <a:p>
            <a:r>
              <a:rPr lang="cs-CZ" sz="2800" dirty="0" smtClean="0"/>
              <a:t>Centrální kategorie</a:t>
            </a:r>
          </a:p>
          <a:p>
            <a:r>
              <a:rPr lang="cs-CZ" sz="2800" dirty="0" smtClean="0"/>
              <a:t>Nová teorie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836712"/>
            <a:ext cx="7637472" cy="1066056"/>
          </a:xfrm>
        </p:spPr>
        <p:txBody>
          <a:bodyPr/>
          <a:lstStyle/>
          <a:p>
            <a:pPr algn="ctr"/>
            <a:r>
              <a:rPr lang="cs-CZ" sz="4000" dirty="0" smtClean="0"/>
              <a:t>Fáze v zakotvené teorii II.</a:t>
            </a:r>
            <a:endParaRPr lang="cs-CZ" sz="4000" dirty="0"/>
          </a:p>
        </p:txBody>
      </p:sp>
      <p:cxnSp>
        <p:nvCxnSpPr>
          <p:cNvPr id="5" name="Pravoúhlá spojovací čára 4"/>
          <p:cNvCxnSpPr/>
          <p:nvPr/>
        </p:nvCxnSpPr>
        <p:spPr>
          <a:xfrm>
            <a:off x="5004048" y="3645024"/>
            <a:ext cx="936104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ravoúhlá spojovací čára 7"/>
          <p:cNvCxnSpPr/>
          <p:nvPr/>
        </p:nvCxnSpPr>
        <p:spPr>
          <a:xfrm>
            <a:off x="4860032" y="4365104"/>
            <a:ext cx="1008112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ovací čára 13"/>
          <p:cNvCxnSpPr/>
          <p:nvPr/>
        </p:nvCxnSpPr>
        <p:spPr>
          <a:xfrm>
            <a:off x="4788024" y="4869160"/>
            <a:ext cx="936104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ravoúhlá spojovací čára 21"/>
          <p:cNvCxnSpPr/>
          <p:nvPr/>
        </p:nvCxnSpPr>
        <p:spPr>
          <a:xfrm>
            <a:off x="6300192" y="3140968"/>
            <a:ext cx="720080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2276872"/>
            <a:ext cx="7920880" cy="43204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altLang="cs-CZ" sz="2800" i="1" dirty="0" smtClean="0"/>
              <a:t>Kvalitativní přístup je proces zkoumání jevů a problémů v autentickém prostředí s cílem získat komplexní obraz těchto jevů založený na hlubokých datech a specifickém vztahu mezi badatelem a účastníkem výzkumu. Záměrem výzkumníka je za pomocí celé řady postupů a metod rozkrýt a reprezentovat to, </a:t>
            </a:r>
            <a:r>
              <a:rPr lang="cs-CZ" altLang="cs-CZ" sz="2800" i="1" u="sng" dirty="0" smtClean="0"/>
              <a:t>jak lidé chápou, prožívají a vytvářejí sociální realitu.</a:t>
            </a:r>
            <a:r>
              <a:rPr lang="cs-CZ" altLang="cs-CZ" sz="2800" u="sng" dirty="0" smtClean="0"/>
              <a:t> </a:t>
            </a:r>
          </a:p>
          <a:p>
            <a:pPr>
              <a:lnSpc>
                <a:spcPct val="90000"/>
              </a:lnSpc>
            </a:pPr>
            <a:endParaRPr lang="cs-CZ" altLang="cs-CZ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					</a:t>
            </a:r>
            <a:r>
              <a:rPr lang="cs-CZ" altLang="cs-CZ" sz="1800" dirty="0" smtClean="0"/>
              <a:t>(</a:t>
            </a:r>
            <a:r>
              <a:rPr lang="cs-CZ" altLang="cs-CZ" sz="1800" dirty="0" err="1" smtClean="0"/>
              <a:t>Švaříček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Šeďová</a:t>
            </a:r>
            <a:r>
              <a:rPr lang="cs-CZ" altLang="cs-CZ" sz="1800" dirty="0" smtClean="0"/>
              <a:t>, 2007:17)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908720"/>
            <a:ext cx="7543800" cy="994048"/>
          </a:xfrm>
        </p:spPr>
        <p:txBody>
          <a:bodyPr/>
          <a:lstStyle/>
          <a:p>
            <a:pPr algn="ctr"/>
            <a:r>
              <a:rPr lang="cs-CZ" sz="4000" dirty="0" smtClean="0"/>
              <a:t>Co je to kvalitativní výzkum?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276873"/>
            <a:ext cx="6600056" cy="43204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Pozorování</a:t>
            </a:r>
          </a:p>
          <a:p>
            <a:endParaRPr lang="cs-CZ" sz="2800" dirty="0" smtClean="0"/>
          </a:p>
          <a:p>
            <a:r>
              <a:rPr lang="cs-CZ" sz="2800" dirty="0" smtClean="0"/>
              <a:t>Hloubkový rozhovor</a:t>
            </a:r>
          </a:p>
          <a:p>
            <a:endParaRPr lang="cs-CZ" sz="2800" dirty="0" smtClean="0"/>
          </a:p>
          <a:p>
            <a:r>
              <a:rPr lang="cs-CZ" sz="2800" dirty="0" smtClean="0"/>
              <a:t>Ohnisková skupina (</a:t>
            </a:r>
            <a:r>
              <a:rPr lang="cs-CZ" sz="2800" dirty="0" err="1" smtClean="0"/>
              <a:t>focus</a:t>
            </a:r>
            <a:r>
              <a:rPr lang="cs-CZ" sz="2800" dirty="0" smtClean="0"/>
              <a:t> </a:t>
            </a:r>
            <a:r>
              <a:rPr lang="cs-CZ" sz="2800" dirty="0" err="1" smtClean="0"/>
              <a:t>group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dirty="0" smtClean="0"/>
              <a:t>Nevtíravé techniky (např. analýza dokumentů)</a:t>
            </a:r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7659886" cy="1274440"/>
          </a:xfrm>
        </p:spPr>
        <p:txBody>
          <a:bodyPr/>
          <a:lstStyle/>
          <a:p>
            <a:pPr algn="ctr"/>
            <a:r>
              <a:rPr lang="cs-CZ" sz="3600" dirty="0" smtClean="0"/>
              <a:t>Techniky</a:t>
            </a:r>
            <a:r>
              <a:rPr lang="en-US" sz="3600" dirty="0" smtClean="0"/>
              <a:t>/</a:t>
            </a:r>
            <a:r>
              <a:rPr lang="cs-CZ" sz="3600" dirty="0" smtClean="0"/>
              <a:t>metody sběru dat v kvalitativním výzkumu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600200"/>
            <a:ext cx="7488832" cy="47091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zúčastněné pozorování: dlouhodobé, systematické a reflexivní zachycení probíhajících aktivit přímo ve sledovaném terénu</a:t>
            </a:r>
          </a:p>
          <a:p>
            <a:r>
              <a:rPr lang="cs-CZ" sz="2400" dirty="0" smtClean="0"/>
              <a:t>pozorovatel se snaží učinit věci známé a triviální nesamozřejmými a podívat se za jejich prvotní interpretace </a:t>
            </a:r>
          </a:p>
          <a:p>
            <a:r>
              <a:rPr lang="cs-CZ" sz="2400" dirty="0" smtClean="0"/>
              <a:t>pozorování umožňuje zachytit neuvědomované rutinní jednání</a:t>
            </a:r>
            <a:r>
              <a:rPr lang="en-US" sz="2400" dirty="0" smtClean="0"/>
              <a:t>;</a:t>
            </a:r>
            <a:r>
              <a:rPr lang="cs-CZ" sz="2400" dirty="0" smtClean="0"/>
              <a:t> skutečnosti, o nichž se jedinci zdráhají mluvit v rozhovorech</a:t>
            </a:r>
            <a:r>
              <a:rPr lang="en-US" sz="2400" dirty="0" smtClean="0"/>
              <a:t>; </a:t>
            </a:r>
            <a:r>
              <a:rPr lang="cs-CZ" sz="2400" dirty="0" smtClean="0"/>
              <a:t>nečekaná témata, o nichž předchozí výzkumy či teoretická literatura dosud nereferovaly</a:t>
            </a:r>
            <a:r>
              <a:rPr lang="en-US" sz="2400" dirty="0" smtClean="0"/>
              <a:t>;</a:t>
            </a:r>
            <a:r>
              <a:rPr lang="cs-CZ" sz="2400" dirty="0" smtClean="0"/>
              <a:t> „neviditelné“ jedince a </a:t>
            </a:r>
            <a:r>
              <a:rPr lang="cs-CZ" sz="2400" dirty="0" err="1" smtClean="0"/>
              <a:t>marginalizované</a:t>
            </a:r>
            <a:r>
              <a:rPr lang="cs-CZ" sz="2400" dirty="0" smtClean="0"/>
              <a:t> skupiny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Pozorování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412776"/>
            <a:ext cx="8136904" cy="4968552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Zúčastněné a nezúčastněné pozorování </a:t>
            </a:r>
            <a:r>
              <a:rPr lang="cs-CZ" dirty="0" smtClean="0"/>
              <a:t>– </a:t>
            </a:r>
            <a:r>
              <a:rPr lang="cs-CZ" dirty="0" err="1" smtClean="0"/>
              <a:t>spolupřítomnost</a:t>
            </a:r>
            <a:r>
              <a:rPr lang="cs-CZ" dirty="0" smtClean="0"/>
              <a:t> badatele s účastníky výzkumu versus použití videokamery</a:t>
            </a:r>
            <a:r>
              <a:rPr lang="en-US" dirty="0" smtClean="0"/>
              <a:t>;</a:t>
            </a:r>
            <a:r>
              <a:rPr lang="cs-CZ" dirty="0" smtClean="0"/>
              <a:t>  různá míra zapojení </a:t>
            </a:r>
            <a:r>
              <a:rPr lang="cs-CZ" dirty="0" err="1" smtClean="0"/>
              <a:t>výzkumíka</a:t>
            </a:r>
            <a:r>
              <a:rPr lang="cs-CZ" dirty="0" smtClean="0"/>
              <a:t> od nezúčastněnosti po plné zúčastnění</a:t>
            </a:r>
          </a:p>
          <a:p>
            <a:r>
              <a:rPr lang="cs-CZ" u="sng" dirty="0" smtClean="0"/>
              <a:t>Přímé a nepřímé pozorování </a:t>
            </a:r>
            <a:r>
              <a:rPr lang="cs-CZ" dirty="0" smtClean="0"/>
              <a:t>– fyzická přítomnost výzkumníka versus zprostředkovaný záznam dění </a:t>
            </a:r>
          </a:p>
          <a:p>
            <a:r>
              <a:rPr lang="cs-CZ" u="sng" dirty="0" smtClean="0"/>
              <a:t>Strukturované a nestrukturované pozorování </a:t>
            </a:r>
            <a:r>
              <a:rPr lang="cs-CZ" dirty="0" smtClean="0"/>
              <a:t>– zatímco při strukturovaném pozorování se badatel zaměřuje na typy jednání, které umožňují zodpovědět výzkumné otázky a postupuje podle předem stanoveného plánu, při pozorování nestrukturovaném se řídí jen vágně definovanými otázkami a je otevřen neočekávaným situacím</a:t>
            </a:r>
          </a:p>
          <a:p>
            <a:r>
              <a:rPr lang="cs-CZ" u="sng" dirty="0" smtClean="0"/>
              <a:t>Otevřené a skryté pozorování </a:t>
            </a:r>
            <a:r>
              <a:rPr lang="cs-CZ" dirty="0" smtClean="0"/>
              <a:t>– při otevřeném pozorování jsou účastníci výzkumu otevřeně informováni o roli badatele, zatímco při skrytém pozorování je jeho identita utajena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778024"/>
          </a:xfrm>
        </p:spPr>
        <p:txBody>
          <a:bodyPr/>
          <a:lstStyle/>
          <a:p>
            <a:pPr algn="ctr"/>
            <a:r>
              <a:rPr lang="cs-CZ" dirty="0" smtClean="0"/>
              <a:t>Typy pozorování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114" y="1412776"/>
            <a:ext cx="7632848" cy="4997152"/>
          </a:xfrm>
        </p:spPr>
        <p:txBody>
          <a:bodyPr/>
          <a:lstStyle/>
          <a:p>
            <a:r>
              <a:rPr lang="cs-CZ" dirty="0" smtClean="0"/>
              <a:t>Mapování kontextu – např. zachycuji fyzické uspořádání třídy nebo sociální složení žáků školy, aniž jde přímo o zkoumané téma </a:t>
            </a:r>
          </a:p>
          <a:p>
            <a:r>
              <a:rPr lang="cs-CZ" dirty="0" smtClean="0"/>
              <a:t>Pozorování se zřetelem na hlavní výzkumnou otázku</a:t>
            </a:r>
            <a:r>
              <a:rPr lang="en-US" dirty="0" smtClean="0"/>
              <a:t>/</a:t>
            </a:r>
            <a:r>
              <a:rPr lang="cs-CZ" dirty="0" smtClean="0"/>
              <a:t> studovaný jev</a:t>
            </a:r>
            <a:r>
              <a:rPr lang="en-US" dirty="0" smtClean="0"/>
              <a:t>;</a:t>
            </a:r>
            <a:r>
              <a:rPr lang="cs-CZ" dirty="0" smtClean="0"/>
              <a:t> může být vedeno předem připravenými tématy</a:t>
            </a:r>
          </a:p>
          <a:p>
            <a:r>
              <a:rPr lang="cs-CZ" dirty="0" err="1" smtClean="0"/>
              <a:t>Zaměřenější</a:t>
            </a:r>
            <a:r>
              <a:rPr lang="cs-CZ" dirty="0" smtClean="0"/>
              <a:t> pozorování se zřetelem na specifické výzkumné otázky</a:t>
            </a:r>
            <a:r>
              <a:rPr lang="en-US" dirty="0" smtClean="0"/>
              <a:t>/</a:t>
            </a:r>
            <a:r>
              <a:rPr lang="cs-CZ" dirty="0" smtClean="0"/>
              <a:t>studované jevy – podrobný popis specifických situací</a:t>
            </a:r>
            <a:r>
              <a:rPr lang="en-US" dirty="0" smtClean="0"/>
              <a:t>;</a:t>
            </a:r>
            <a:r>
              <a:rPr lang="cs-CZ" dirty="0" smtClean="0"/>
              <a:t> dochází k objevování nových témat</a:t>
            </a:r>
          </a:p>
          <a:p>
            <a:r>
              <a:rPr lang="cs-CZ" dirty="0" smtClean="0"/>
              <a:t>Selektivní pozorování situací, které potvrzují zjištění včetně těch, která s nimi nejsou v souladu (protipříklady</a:t>
            </a:r>
            <a:r>
              <a:rPr lang="en-US" dirty="0" smtClean="0"/>
              <a:t>/</a:t>
            </a:r>
            <a:r>
              <a:rPr lang="cs-CZ" dirty="0" smtClean="0"/>
              <a:t>negativní příklady)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332656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Fáze pozorování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340768"/>
            <a:ext cx="6912768" cy="4824536"/>
          </a:xfrm>
        </p:spPr>
        <p:txBody>
          <a:bodyPr/>
          <a:lstStyle/>
          <a:p>
            <a:r>
              <a:rPr lang="cs-CZ" dirty="0" smtClean="0"/>
              <a:t>Dobré terénní poznámky jsou: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Detailní</a:t>
            </a:r>
          </a:p>
          <a:p>
            <a:pPr>
              <a:buFontTx/>
              <a:buChar char="-"/>
            </a:pPr>
            <a:r>
              <a:rPr lang="cs-CZ" dirty="0" smtClean="0"/>
              <a:t>Deskriptivní </a:t>
            </a:r>
          </a:p>
          <a:p>
            <a:pPr>
              <a:buFontTx/>
              <a:buChar char="-"/>
            </a:pPr>
            <a:r>
              <a:rPr lang="cs-CZ" dirty="0" smtClean="0"/>
              <a:t>Kompletní – tj. pořízené během sledovaných aktivit nebo bezprostředně po jejich skončení a doplněné ideálně v ten stejný den, kdy jsme pozorování realizovali</a:t>
            </a:r>
          </a:p>
          <a:p>
            <a:pPr>
              <a:buFontTx/>
              <a:buChar char="-"/>
            </a:pPr>
            <a:r>
              <a:rPr lang="cs-CZ" dirty="0" smtClean="0"/>
              <a:t>Interpretace</a:t>
            </a:r>
            <a:r>
              <a:rPr lang="en-US" dirty="0" smtClean="0"/>
              <a:t>/</a:t>
            </a:r>
            <a:r>
              <a:rPr lang="cs-CZ" dirty="0" smtClean="0"/>
              <a:t>analytické postřehy jsou jasně odlišitelné od deskripce či hustého popisu</a:t>
            </a:r>
          </a:p>
          <a:p>
            <a:pPr>
              <a:buFontTx/>
              <a:buChar char="-"/>
            </a:pPr>
            <a:r>
              <a:rPr lang="cs-CZ" dirty="0" smtClean="0"/>
              <a:t>Prosté hodnotících soudů</a:t>
            </a:r>
          </a:p>
          <a:p>
            <a:pPr>
              <a:buFontTx/>
              <a:buChar char="-"/>
            </a:pPr>
            <a:r>
              <a:rPr lang="cs-CZ" dirty="0" smtClean="0"/>
              <a:t>Srozumitelné, aby je bylo možné analyzovat i s časovým odstupem (pozor na zkratky)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332656"/>
            <a:ext cx="7543800" cy="914400"/>
          </a:xfrm>
        </p:spPr>
        <p:txBody>
          <a:bodyPr/>
          <a:lstStyle/>
          <a:p>
            <a:pPr algn="ctr"/>
            <a:r>
              <a:rPr lang="cs-CZ" dirty="0" smtClean="0"/>
              <a:t>Terénní poznámky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070" y="404664"/>
            <a:ext cx="8424936" cy="669674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nestandardizované dotazování jednoho účastníka výzkumu jedním výzkumníkem pomocí několika otevřených otázek</a:t>
            </a:r>
          </a:p>
          <a:p>
            <a:r>
              <a:rPr lang="cs-CZ" sz="2800" dirty="0" smtClean="0"/>
              <a:t>cílem je porozumět pohledu jiných lidí a pochopit jejich interpretace událostí</a:t>
            </a:r>
            <a:r>
              <a:rPr lang="en-US" sz="2800" dirty="0" smtClean="0"/>
              <a:t>/</a:t>
            </a:r>
            <a:r>
              <a:rPr lang="cs-CZ" sz="2800" dirty="0" smtClean="0"/>
              <a:t>fenoménů</a:t>
            </a:r>
            <a:r>
              <a:rPr lang="en-US" sz="2800" dirty="0" smtClean="0"/>
              <a:t>/</a:t>
            </a:r>
            <a:r>
              <a:rPr lang="cs-CZ" sz="2800" dirty="0" smtClean="0"/>
              <a:t>procesů</a:t>
            </a:r>
          </a:p>
          <a:p>
            <a:r>
              <a:rPr lang="cs-CZ" sz="2800" dirty="0" err="1" smtClean="0"/>
              <a:t>polostrukturovaný</a:t>
            </a:r>
            <a:r>
              <a:rPr lang="cs-CZ" sz="2800" dirty="0" smtClean="0"/>
              <a:t> rozhovor s předem připraveným souborem otázek a témat versus nestrukturovaný rozhovor založený na jedné široké otázce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476672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Hloubkový rozhovor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3341" y="1844824"/>
            <a:ext cx="7068393" cy="478112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mít vhled do teoretické literatury, která se věnuje dané oblasti zájmu </a:t>
            </a:r>
          </a:p>
          <a:p>
            <a:r>
              <a:rPr lang="cs-CZ" sz="2400" dirty="0" smtClean="0"/>
              <a:t>znát dobře zkoumané prostředí a kontext</a:t>
            </a:r>
          </a:p>
          <a:p>
            <a:r>
              <a:rPr lang="cs-CZ" sz="2400" dirty="0" smtClean="0"/>
              <a:t>připravit si tematické okruhy a otázky, které korespondují s výzkumnými otázkami – tzv. scénář rozhovoru</a:t>
            </a:r>
          </a:p>
          <a:p>
            <a:r>
              <a:rPr lang="cs-CZ" sz="2400" dirty="0" smtClean="0"/>
              <a:t>vybavit se nahrávacím zařízením, raději dvěma, a náhradními baterkami </a:t>
            </a:r>
            <a:r>
              <a:rPr lang="cs-CZ" sz="2400" dirty="0" smtClean="0">
                <a:sym typeface="Wingdings" pitchFamily="2" charset="2"/>
              </a:rPr>
              <a:t></a:t>
            </a:r>
          </a:p>
          <a:p>
            <a:r>
              <a:rPr lang="cs-CZ" sz="2400" dirty="0" smtClean="0">
                <a:sym typeface="Wingdings" pitchFamily="2" charset="2"/>
              </a:rPr>
              <a:t>vést rozhovor přibližně 45-90 minut s dospělými </a:t>
            </a:r>
            <a:r>
              <a:rPr lang="cs-CZ" sz="2400" dirty="0" err="1" smtClean="0">
                <a:sym typeface="Wingdings" pitchFamily="2" charset="2"/>
              </a:rPr>
              <a:t>informanty</a:t>
            </a:r>
            <a:r>
              <a:rPr lang="cs-CZ" sz="2400" dirty="0" smtClean="0">
                <a:sym typeface="Wingdings" pitchFamily="2" charset="2"/>
              </a:rPr>
              <a:t>, s žáky kratší dobu</a:t>
            </a:r>
          </a:p>
          <a:p>
            <a:r>
              <a:rPr lang="cs-CZ" sz="2400" dirty="0" smtClean="0">
                <a:sym typeface="Wingdings" pitchFamily="2" charset="2"/>
              </a:rPr>
              <a:t>najít vhodné, pro </a:t>
            </a:r>
            <a:r>
              <a:rPr lang="cs-CZ" sz="2400" dirty="0" err="1" smtClean="0">
                <a:sym typeface="Wingdings" pitchFamily="2" charset="2"/>
              </a:rPr>
              <a:t>informanta</a:t>
            </a:r>
            <a:r>
              <a:rPr lang="cs-CZ" sz="2400" dirty="0" smtClean="0">
                <a:sym typeface="Wingdings" pitchFamily="2" charset="2"/>
              </a:rPr>
              <a:t> příjemné prostředí s dostatkem soukromí k realizaci rozhovoru </a:t>
            </a:r>
          </a:p>
          <a:p>
            <a:r>
              <a:rPr lang="cs-CZ" sz="2400" dirty="0" smtClean="0"/>
              <a:t>naplánovat si rozhovor tak, abyste po něm měli ještě čas na doplnění vlastní reflexe a terénních poznámek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7637472" cy="1282080"/>
          </a:xfrm>
        </p:spPr>
        <p:txBody>
          <a:bodyPr/>
          <a:lstStyle/>
          <a:p>
            <a:pPr algn="ctr"/>
            <a:r>
              <a:rPr lang="cs-CZ" sz="4000" dirty="0" smtClean="0"/>
              <a:t>Jak se připravit na vedení rozhovoru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122" y="1412776"/>
            <a:ext cx="7488832" cy="48965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představit výzkumný projekt, jeho cíle a průběh a předat </a:t>
            </a:r>
            <a:r>
              <a:rPr lang="cs-CZ" sz="2400" dirty="0" err="1" smtClean="0"/>
              <a:t>informantovi</a:t>
            </a:r>
            <a:r>
              <a:rPr lang="cs-CZ" sz="2400" dirty="0" smtClean="0"/>
              <a:t> tyto informace ve vytištěné podobě</a:t>
            </a:r>
          </a:p>
          <a:p>
            <a:r>
              <a:rPr lang="cs-CZ" sz="2400" dirty="0" smtClean="0"/>
              <a:t>ujistit </a:t>
            </a:r>
            <a:r>
              <a:rPr lang="cs-CZ" sz="2400" dirty="0" err="1" smtClean="0"/>
              <a:t>informanta</a:t>
            </a:r>
            <a:r>
              <a:rPr lang="cs-CZ" sz="2400" dirty="0" smtClean="0"/>
              <a:t> o anonymitě výzkumu</a:t>
            </a:r>
          </a:p>
          <a:p>
            <a:r>
              <a:rPr lang="cs-CZ" sz="2400" dirty="0" smtClean="0"/>
              <a:t>ujistit se, že </a:t>
            </a:r>
            <a:r>
              <a:rPr lang="cs-CZ" sz="2400" dirty="0" err="1" smtClean="0"/>
              <a:t>informant</a:t>
            </a:r>
            <a:r>
              <a:rPr lang="cs-CZ" sz="2400" dirty="0" smtClean="0"/>
              <a:t> s realizací rozhovoru souhlasí a že mu nevadí pořízení záznamu rozhovoru na diktafon</a:t>
            </a:r>
          </a:p>
          <a:p>
            <a:r>
              <a:rPr lang="cs-CZ" sz="2400" dirty="0" smtClean="0"/>
              <a:t>nechat </a:t>
            </a:r>
            <a:r>
              <a:rPr lang="cs-CZ" sz="2400" dirty="0" err="1" smtClean="0"/>
              <a:t>informantovi</a:t>
            </a:r>
            <a:r>
              <a:rPr lang="cs-CZ" sz="2400" dirty="0" smtClean="0"/>
              <a:t> podepsat informovaný souhlas nebo nahrát jeho souhlas na diktafon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404664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Jak začít hloubkový rozhovor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87090" y="2132856"/>
            <a:ext cx="7429325" cy="44644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neklást sugestivní otázky . Např.: </a:t>
            </a:r>
            <a:r>
              <a:rPr lang="cs-CZ" i="1" dirty="0" smtClean="0"/>
              <a:t>Jak vnímáte své vzdělávací potřeby? V čem byste se potřeboval zlepšit? Kde cítíte rezervy?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neklást více otázek zároveň</a:t>
            </a:r>
          </a:p>
          <a:p>
            <a:r>
              <a:rPr lang="cs-CZ" dirty="0" smtClean="0"/>
              <a:t>formulovat otázky srozumitelně, tj. běžným jazykem, nikoliv vědeckým jazykem s využitím odborných pojmů a konceptů</a:t>
            </a:r>
          </a:p>
          <a:p>
            <a:r>
              <a:rPr lang="cs-CZ" dirty="0" smtClean="0"/>
              <a:t>vyvarovat se projektivních otázek směřujících k budoucím jevům či hypotetickým situacím: např. </a:t>
            </a:r>
            <a:r>
              <a:rPr lang="cs-CZ" i="1" dirty="0" smtClean="0"/>
              <a:t>Kdybyste se stala ředitelkou, jak byste řešila tuto situaci? </a:t>
            </a:r>
          </a:p>
          <a:p>
            <a:r>
              <a:rPr lang="cs-CZ" dirty="0" smtClean="0"/>
              <a:t>doptávat se </a:t>
            </a:r>
            <a:r>
              <a:rPr lang="cs-CZ" dirty="0" err="1" smtClean="0"/>
              <a:t>informanta</a:t>
            </a:r>
            <a:r>
              <a:rPr lang="cs-CZ" dirty="0" smtClean="0"/>
              <a:t> na zdánlivě samozřejmé jevy, abychom detailně zachytili významy, které s nimi spojuje. např. </a:t>
            </a:r>
            <a:r>
              <a:rPr lang="cs-CZ" i="1" dirty="0" smtClean="0"/>
              <a:t>Kdo je to podle vás problémový žák? Jaké má charakteristiky? Jak jej rozeznáme od neproblémového žáka apod.  </a:t>
            </a:r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782" y="620688"/>
            <a:ext cx="7997512" cy="1138064"/>
          </a:xfrm>
        </p:spPr>
        <p:txBody>
          <a:bodyPr/>
          <a:lstStyle/>
          <a:p>
            <a:pPr algn="ctr"/>
            <a:r>
              <a:rPr lang="cs-CZ" sz="4000" dirty="0" smtClean="0"/>
              <a:t>Na co si dát pozor při vedení hloubkového rozhovoru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484784"/>
            <a:ext cx="7560840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„Proč ne?“, „Proč si to myslíte?“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„Zmínil jste, že raději pracujete s tvořivými žáky, co to pro vás znamená, tvořivý žák“?</a:t>
            </a:r>
          </a:p>
          <a:p>
            <a:pPr>
              <a:defRPr/>
            </a:pPr>
            <a:r>
              <a:rPr lang="cs-CZ" dirty="0" smtClean="0"/>
              <a:t>„Můžete to rozvést?“, „Tomu nerozumím, co jste tím chtěl říct?“„Rozuměl jsem tedy správně, že...?“</a:t>
            </a:r>
            <a:endParaRPr lang="it-IT" dirty="0" smtClean="0"/>
          </a:p>
          <a:p>
            <a:pPr>
              <a:defRPr/>
            </a:pPr>
            <a:r>
              <a:rPr lang="cs-CZ" dirty="0" smtClean="0"/>
              <a:t>„Říkal jste, že jste přišel o zaměstnání, co bylo dál?“</a:t>
            </a:r>
          </a:p>
          <a:p>
            <a:pPr>
              <a:defRPr/>
            </a:pPr>
            <a:r>
              <a:rPr lang="cs-CZ" dirty="0" smtClean="0"/>
              <a:t>„Lidé v podobné situaci jako vy zažijí ledacos, například se ocitnou ve vězení, máte tu zkušenost?“</a:t>
            </a:r>
          </a:p>
          <a:p>
            <a:pPr>
              <a:defRPr/>
            </a:pPr>
            <a:r>
              <a:rPr lang="cs-CZ" dirty="0" smtClean="0"/>
              <a:t>„To ,co jste řekl je zajímavé, ale většina lidí by s tím nesouhlasila, </a:t>
            </a:r>
            <a:r>
              <a:rPr lang="pl-PL" dirty="0" smtClean="0"/>
              <a:t>nemyslíte?“, či „To je pravda, tak by to asi mělo být, ale skutečnost </a:t>
            </a:r>
            <a:r>
              <a:rPr lang="cs-CZ" dirty="0" smtClean="0"/>
              <a:t>je jiná, ne?“ (konfrontace)</a:t>
            </a:r>
          </a:p>
          <a:p>
            <a:pPr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Umění „sondování“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5976664"/>
          </a:xfrm>
        </p:spPr>
        <p:txBody>
          <a:bodyPr>
            <a:normAutofit fontScale="85000" lnSpcReduction="10000"/>
          </a:bodyPr>
          <a:lstStyle/>
          <a:p>
            <a:pPr marL="18288" indent="0" algn="ctr">
              <a:buNone/>
            </a:pPr>
            <a:r>
              <a:rPr lang="cs-CZ" sz="4700" dirty="0" smtClean="0"/>
              <a:t>Specifika a přednosti kvalitativního výzkumu</a:t>
            </a:r>
          </a:p>
          <a:p>
            <a:pPr marL="18288" indent="0">
              <a:buNone/>
            </a:pPr>
            <a:endParaRPr lang="cs-CZ" sz="3200" dirty="0"/>
          </a:p>
          <a:p>
            <a:pPr>
              <a:buFontTx/>
              <a:buChar char="-"/>
            </a:pPr>
            <a:r>
              <a:rPr lang="cs-CZ" sz="3200" dirty="0" smtClean="0">
                <a:effectLst/>
              </a:rPr>
              <a:t>přináší hlubší porozumění žitým zkušenostem jedince</a:t>
            </a:r>
          </a:p>
          <a:p>
            <a:pPr>
              <a:buFontTx/>
              <a:buChar char="-"/>
            </a:pPr>
            <a:r>
              <a:rPr lang="cs-CZ" sz="3200" dirty="0">
                <a:effectLst/>
              </a:rPr>
              <a:t>z</a:t>
            </a:r>
            <a:r>
              <a:rPr lang="cs-CZ" sz="3200" dirty="0" smtClean="0">
                <a:effectLst/>
              </a:rPr>
              <a:t>ohledňuje definice situací a významy používané jedinci v jejich „přirozeném“ prostředí</a:t>
            </a:r>
          </a:p>
          <a:p>
            <a:pPr>
              <a:buFontTx/>
              <a:buChar char="-"/>
            </a:pPr>
            <a:r>
              <a:rPr lang="cs-CZ" sz="3200" dirty="0" smtClean="0">
                <a:effectLst/>
              </a:rPr>
              <a:t>zjišťuje, jak aktéři rozumějí sociálním situacím a které důvody je vedou k určitému jednání</a:t>
            </a:r>
          </a:p>
          <a:p>
            <a:pPr>
              <a:buFontTx/>
              <a:buChar char="-"/>
            </a:pPr>
            <a:r>
              <a:rPr lang="cs-CZ" sz="3200" dirty="0" smtClean="0">
                <a:effectLst/>
              </a:rPr>
              <a:t>zohledňuje vliv kontextu a prostředí na to, co si lidé myslí a jak jednají!</a:t>
            </a:r>
          </a:p>
          <a:p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 err="1" smtClean="0">
                <a:effectLst/>
              </a:rPr>
              <a:t>Marshall</a:t>
            </a:r>
            <a:r>
              <a:rPr lang="cs-CZ" dirty="0" smtClean="0">
                <a:effectLst/>
              </a:rPr>
              <a:t>, C., </a:t>
            </a:r>
            <a:r>
              <a:rPr lang="cs-CZ" dirty="0" err="1" smtClean="0">
                <a:effectLst/>
              </a:rPr>
              <a:t>Rossman</a:t>
            </a:r>
            <a:r>
              <a:rPr lang="cs-CZ" dirty="0" smtClean="0">
                <a:effectLst/>
              </a:rPr>
              <a:t>, G. B. </a:t>
            </a:r>
            <a:r>
              <a:rPr lang="cs-CZ" dirty="0">
                <a:effectLst/>
              </a:rPr>
              <a:t>1995. </a:t>
            </a:r>
            <a:r>
              <a:rPr lang="cs-CZ" i="1" dirty="0" err="1">
                <a:effectLst/>
              </a:rPr>
              <a:t>Designing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Qualitative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Research</a:t>
            </a:r>
            <a:r>
              <a:rPr lang="cs-CZ" dirty="0">
                <a:effectLst/>
              </a:rPr>
              <a:t>. </a:t>
            </a:r>
            <a:r>
              <a:rPr lang="cs-CZ" dirty="0" err="1">
                <a:effectLst/>
              </a:rPr>
              <a:t>Thousand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Oaks</a:t>
            </a:r>
            <a:r>
              <a:rPr lang="cs-CZ" dirty="0">
                <a:effectLst/>
              </a:rPr>
              <a:t>: </a:t>
            </a:r>
            <a:r>
              <a:rPr lang="cs-CZ" dirty="0" err="1" smtClean="0">
                <a:effectLst/>
              </a:rPr>
              <a:t>Sage</a:t>
            </a:r>
            <a:r>
              <a:rPr lang="cs-CZ" dirty="0" smtClean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2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066" y="1628800"/>
            <a:ext cx="8496944" cy="4968552"/>
          </a:xfrm>
        </p:spPr>
        <p:txBody>
          <a:bodyPr>
            <a:normAutofit fontScale="32500" lnSpcReduction="20000"/>
          </a:bodyPr>
          <a:lstStyle/>
          <a:p>
            <a:pPr marL="0" indent="0">
              <a:buFontTx/>
              <a:buNone/>
              <a:defRPr/>
            </a:pPr>
            <a:endParaRPr lang="cs-CZ" sz="4300" dirty="0" smtClean="0"/>
          </a:p>
          <a:p>
            <a:pPr>
              <a:defRPr/>
            </a:pPr>
            <a:r>
              <a:rPr lang="cs-CZ" sz="7200" dirty="0" smtClean="0"/>
              <a:t>Ujistěte informátora, že neexistují dobré nebo špatné odpovědi</a:t>
            </a:r>
          </a:p>
          <a:p>
            <a:pPr>
              <a:defRPr/>
            </a:pPr>
            <a:r>
              <a:rPr lang="cs-CZ" sz="7200" dirty="0" smtClean="0"/>
              <a:t>Začněte nepřímou, „zahřívací otázkou“</a:t>
            </a:r>
          </a:p>
          <a:p>
            <a:pPr>
              <a:defRPr/>
            </a:pPr>
            <a:r>
              <a:rPr lang="cs-CZ" sz="7200" dirty="0" smtClean="0"/>
              <a:t>Buďte v průběhu rozhovoru flexibilní</a:t>
            </a:r>
          </a:p>
          <a:p>
            <a:pPr>
              <a:defRPr/>
            </a:pPr>
            <a:r>
              <a:rPr lang="cs-CZ" sz="7200" dirty="0" smtClean="0"/>
              <a:t>Neskákejte do řeči, nechte informátorovi čas na jeho výpověď</a:t>
            </a:r>
          </a:p>
          <a:p>
            <a:pPr>
              <a:defRPr/>
            </a:pPr>
            <a:r>
              <a:rPr lang="cs-CZ" sz="7200" dirty="0" smtClean="0"/>
              <a:t>Dávejte informátorovi pozitivní zpětnou vazbu („Vaše odpovědi mi pomáhají poznat, co se u vás děje….“ „Myslím, že jsem se od vás dozvěděl mnoho užitečného…“)</a:t>
            </a:r>
          </a:p>
          <a:p>
            <a:pPr>
              <a:defRPr/>
            </a:pPr>
            <a:r>
              <a:rPr lang="cs-CZ" sz="7200" dirty="0" smtClean="0"/>
              <a:t>Pozor na neverbální komunikaci a roli vaší vlastní osoby</a:t>
            </a:r>
          </a:p>
          <a:p>
            <a:pPr>
              <a:defRPr/>
            </a:pPr>
            <a:r>
              <a:rPr lang="cs-CZ" sz="7200" dirty="0" smtClean="0"/>
              <a:t>Pořizujte si terénní poznámky v průběhu rozhovoru</a:t>
            </a:r>
          </a:p>
          <a:p>
            <a:pPr>
              <a:defRPr/>
            </a:pPr>
            <a:r>
              <a:rPr lang="cs-CZ" sz="7200" dirty="0" smtClean="0"/>
              <a:t>Usilujte o emoční uzavření rozhovoru</a:t>
            </a:r>
          </a:p>
          <a:p>
            <a:pPr>
              <a:defRPr/>
            </a:pPr>
            <a:endParaRPr lang="cs-CZ" sz="72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72798" y="332656"/>
            <a:ext cx="7709480" cy="1426096"/>
          </a:xfrm>
        </p:spPr>
        <p:txBody>
          <a:bodyPr/>
          <a:lstStyle/>
          <a:p>
            <a:pPr algn="ctr"/>
            <a:r>
              <a:rPr lang="cs-CZ" sz="4000" dirty="0" smtClean="0"/>
              <a:t>Praktické rady při vedení rozhovoru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772816"/>
            <a:ext cx="7920880" cy="4536504"/>
          </a:xfrm>
        </p:spPr>
        <p:txBody>
          <a:bodyPr/>
          <a:lstStyle/>
          <a:p>
            <a:r>
              <a:rPr lang="cs-CZ" dirty="0" smtClean="0"/>
              <a:t>Po realizaci rozhovoru je třeba pořídit jeho přepis</a:t>
            </a:r>
          </a:p>
          <a:p>
            <a:r>
              <a:rPr lang="cs-CZ" dirty="0" smtClean="0"/>
              <a:t>Při přepisu zaznamenávám nejen to, co bylo řečeno, ale i smích, pomlky a pauzy v řeči, nervozitu v hlase (možnost se řídit různými seznamy přepisovacích značek)</a:t>
            </a:r>
          </a:p>
          <a:p>
            <a:r>
              <a:rPr lang="cs-CZ" dirty="0" smtClean="0"/>
              <a:t>V případě velkého objemu dat je vhodné zvážit selektivní přepisy</a:t>
            </a:r>
          </a:p>
          <a:p>
            <a:r>
              <a:rPr lang="cs-CZ" dirty="0" smtClean="0"/>
              <a:t>Přepisy rozhovorů je třeba anonymizovat! Tj. změnit jména a názvy osob, míst a institucí</a:t>
            </a:r>
          </a:p>
          <a:p>
            <a:r>
              <a:rPr lang="cs-CZ" dirty="0" smtClean="0"/>
              <a:t>Přepisování rozhovorů je časově velmi náročná činnost – deset minut rozhovoru může trvat přepsat až hodinu a půl</a:t>
            </a:r>
          </a:p>
          <a:p>
            <a:r>
              <a:rPr lang="cs-CZ" dirty="0" smtClean="0"/>
              <a:t>Je vhodné využít software určený k přepisování: např. programy F4,  </a:t>
            </a:r>
            <a:r>
              <a:rPr lang="cs-CZ" dirty="0" err="1" smtClean="0"/>
              <a:t>Transcriber</a:t>
            </a:r>
            <a:r>
              <a:rPr lang="cs-CZ" dirty="0" smtClean="0"/>
              <a:t> apod.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Přepisy rozhovorů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122" y="1556792"/>
            <a:ext cx="7488832" cy="47251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vedení rozhovoru s dětmi je velmi náročné</a:t>
            </a:r>
          </a:p>
          <a:p>
            <a:r>
              <a:rPr lang="cs-CZ" sz="2400" dirty="0" smtClean="0"/>
              <a:t>žáci silně pociťují mocenské asymetrie mezi nimi a dospělými (výzkumníky)</a:t>
            </a:r>
          </a:p>
          <a:p>
            <a:r>
              <a:rPr lang="cs-CZ" sz="2400" dirty="0" smtClean="0"/>
              <a:t>odpovídají zpravidla stručně</a:t>
            </a:r>
          </a:p>
          <a:p>
            <a:r>
              <a:rPr lang="cs-CZ" sz="2400" dirty="0" smtClean="0"/>
              <a:t>je vhodné volit alternativní výzkumné metody: ohniskové skupiny, projektivní techniky, analýza úkolů, divadlo utlačovaných apod.</a:t>
            </a:r>
          </a:p>
          <a:p>
            <a:r>
              <a:rPr lang="cs-CZ" sz="2400" dirty="0" smtClean="0"/>
              <a:t>k jejich výhodám patří, že jsou pro žáky záživnější a zábavnější než individuální rozhovory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543800" cy="850032"/>
          </a:xfrm>
        </p:spPr>
        <p:txBody>
          <a:bodyPr/>
          <a:lstStyle/>
          <a:p>
            <a:pPr algn="ctr"/>
            <a:r>
              <a:rPr lang="cs-CZ" sz="3600" dirty="0" smtClean="0"/>
              <a:t>Rozhovory s žáky?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79538" y="1772816"/>
            <a:ext cx="7080894" cy="4392488"/>
          </a:xfrm>
        </p:spPr>
        <p:txBody>
          <a:bodyPr>
            <a:noAutofit/>
          </a:bodyPr>
          <a:lstStyle/>
          <a:p>
            <a:r>
              <a:rPr lang="cs-CZ" sz="2400" dirty="0" smtClean="0"/>
              <a:t>v jejich průběh získáváme informace za využití dynamiky skupinových interakcí, které vznikají během debaty na určené téma (ohnisko)</a:t>
            </a:r>
          </a:p>
          <a:p>
            <a:r>
              <a:rPr lang="cs-CZ" sz="2400" dirty="0" smtClean="0"/>
              <a:t>na výzkumníkem zvolené ohnisko se nabalují další témata relevantní pro samotné účastníky</a:t>
            </a:r>
          </a:p>
          <a:p>
            <a:r>
              <a:rPr lang="cs-CZ" sz="2400" dirty="0" smtClean="0"/>
              <a:t>počet účastníků se pohybuje mezi 5 až 15, doporučuje se nicméně menší počet  </a:t>
            </a:r>
          </a:p>
          <a:p>
            <a:r>
              <a:rPr lang="cs-CZ" sz="2400" dirty="0" smtClean="0"/>
              <a:t>hlavní roli plní moderátor ohniskové skupiny, vhodná je přítomnost pomocného moderátora a pozorovatele, který zaznamenává atmosféru a nonverbální komunikaci ve skupině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Ohniskové skupiny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09480" cy="1138064"/>
          </a:xfrm>
        </p:spPr>
        <p:txBody>
          <a:bodyPr/>
          <a:lstStyle/>
          <a:p>
            <a:pPr algn="ctr"/>
            <a:r>
              <a:rPr lang="cs-CZ" sz="4000" dirty="0" smtClean="0"/>
              <a:t>Pravidla ohniskové skupiny</a:t>
            </a:r>
            <a:endParaRPr lang="cs-CZ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047" y="1700808"/>
            <a:ext cx="8909953" cy="30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916832"/>
            <a:ext cx="7416824" cy="4464496"/>
          </a:xfrm>
        </p:spPr>
        <p:txBody>
          <a:bodyPr/>
          <a:lstStyle/>
          <a:p>
            <a:r>
              <a:rPr lang="cs-CZ" b="1" dirty="0" smtClean="0"/>
              <a:t>VÝHODY:</a:t>
            </a:r>
          </a:p>
          <a:p>
            <a:pPr>
              <a:buNone/>
            </a:pPr>
            <a:r>
              <a:rPr lang="cs-CZ" dirty="0" smtClean="0"/>
              <a:t>- šetří čas</a:t>
            </a:r>
          </a:p>
          <a:p>
            <a:pPr>
              <a:buNone/>
            </a:pPr>
            <a:r>
              <a:rPr lang="cs-CZ" dirty="0" smtClean="0"/>
              <a:t>- rychle získáme pestrou škálu postojů k danému tématu</a:t>
            </a:r>
          </a:p>
          <a:p>
            <a:pPr>
              <a:buNone/>
            </a:pPr>
            <a:r>
              <a:rPr lang="cs-CZ" dirty="0" smtClean="0"/>
              <a:t>- účastníky zpravidla baví</a:t>
            </a:r>
          </a:p>
          <a:p>
            <a:endParaRPr lang="cs-CZ" dirty="0" smtClean="0"/>
          </a:p>
          <a:p>
            <a:r>
              <a:rPr lang="cs-CZ" b="1" dirty="0" smtClean="0"/>
              <a:t>NEVÝHODY:</a:t>
            </a:r>
          </a:p>
          <a:p>
            <a:pPr>
              <a:buNone/>
            </a:pPr>
            <a:r>
              <a:rPr lang="cs-CZ" dirty="0" smtClean="0"/>
              <a:t>- klade velké nároky na moderátora</a:t>
            </a:r>
          </a:p>
          <a:p>
            <a:pPr>
              <a:buNone/>
            </a:pPr>
            <a:r>
              <a:rPr lang="cs-CZ" dirty="0" smtClean="0"/>
              <a:t>- nevhodná pro výzkum kontroverzních a citlivých témat</a:t>
            </a:r>
          </a:p>
          <a:p>
            <a:pPr>
              <a:buNone/>
            </a:pPr>
            <a:r>
              <a:rPr lang="cs-CZ" dirty="0" smtClean="0"/>
              <a:t>- účastníci, jejichž názor je v menšině, se nechtějí zdiskreditovat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543800" cy="1210072"/>
          </a:xfrm>
        </p:spPr>
        <p:txBody>
          <a:bodyPr/>
          <a:lstStyle/>
          <a:p>
            <a:pPr algn="ctr"/>
            <a:r>
              <a:rPr lang="cs-CZ" sz="4000" dirty="0" smtClean="0"/>
              <a:t>Výhody a limity ohniskových skupin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146" y="1556792"/>
            <a:ext cx="7056784" cy="47091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Analýza dokumentů a statistik– </a:t>
            </a:r>
            <a:r>
              <a:rPr lang="cs-CZ" i="1" dirty="0" smtClean="0"/>
              <a:t>např. školních vzdělávacích programů</a:t>
            </a:r>
          </a:p>
          <a:p>
            <a:endParaRPr lang="cs-CZ" i="1" dirty="0" smtClean="0"/>
          </a:p>
          <a:p>
            <a:r>
              <a:rPr lang="cs-CZ" dirty="0" smtClean="0"/>
              <a:t>Pořizování a analýza artefaktů – </a:t>
            </a:r>
            <a:r>
              <a:rPr lang="cs-CZ" i="1" dirty="0" smtClean="0"/>
              <a:t>např. slohových prací na téma „můj nejlepší kamarád</a:t>
            </a:r>
            <a:r>
              <a:rPr lang="en-US" i="1" dirty="0" smtClean="0"/>
              <a:t>/</a:t>
            </a:r>
            <a:r>
              <a:rPr lang="cs-CZ" i="1" dirty="0" err="1" smtClean="0"/>
              <a:t>ka</a:t>
            </a:r>
            <a:r>
              <a:rPr lang="cs-CZ" i="1" dirty="0" smtClean="0"/>
              <a:t>“, kreseb na téma „moje rodina“</a:t>
            </a:r>
          </a:p>
          <a:p>
            <a:endParaRPr lang="cs-CZ" i="1" dirty="0" smtClean="0"/>
          </a:p>
          <a:p>
            <a:r>
              <a:rPr lang="cs-CZ" dirty="0" smtClean="0"/>
              <a:t>Analýza internetových diskusí, blogů, </a:t>
            </a:r>
            <a:r>
              <a:rPr lang="cs-CZ" dirty="0" err="1" smtClean="0"/>
              <a:t>facebooku</a:t>
            </a:r>
            <a:r>
              <a:rPr lang="cs-CZ" dirty="0" smtClean="0"/>
              <a:t>– </a:t>
            </a:r>
            <a:r>
              <a:rPr lang="cs-CZ" i="1" dirty="0" smtClean="0"/>
              <a:t>např. </a:t>
            </a:r>
            <a:r>
              <a:rPr lang="cs-CZ" i="1" dirty="0" err="1" smtClean="0"/>
              <a:t>sebeprezentace</a:t>
            </a:r>
            <a:r>
              <a:rPr lang="cs-CZ" i="1" dirty="0" smtClean="0"/>
              <a:t> dětí s postižením na jejich </a:t>
            </a:r>
            <a:r>
              <a:rPr lang="cs-CZ" i="1" dirty="0" err="1" smtClean="0"/>
              <a:t>facebookových</a:t>
            </a:r>
            <a:r>
              <a:rPr lang="cs-CZ" i="1" dirty="0" smtClean="0"/>
              <a:t> profilech</a:t>
            </a:r>
          </a:p>
          <a:p>
            <a:endParaRPr lang="cs-CZ" i="1" dirty="0" smtClean="0"/>
          </a:p>
          <a:p>
            <a:r>
              <a:rPr lang="cs-CZ" dirty="0" smtClean="0"/>
              <a:t>Obsahová (</a:t>
            </a:r>
            <a:r>
              <a:rPr lang="cs-CZ" dirty="0" err="1" smtClean="0"/>
              <a:t>kvanti</a:t>
            </a:r>
            <a:r>
              <a:rPr lang="cs-CZ" dirty="0" smtClean="0"/>
              <a:t>) a diskursivní analýza textů</a:t>
            </a:r>
            <a:r>
              <a:rPr lang="cs-CZ" i="1" dirty="0" smtClean="0"/>
              <a:t>– např. prezentace </a:t>
            </a:r>
            <a:r>
              <a:rPr lang="cs-CZ" i="1" dirty="0" err="1" smtClean="0"/>
              <a:t>inkluzivního</a:t>
            </a:r>
            <a:r>
              <a:rPr lang="cs-CZ" i="1" dirty="0" smtClean="0"/>
              <a:t> vzdělávání v denících Mladá fronta Dnes a Hospodářské noviny v období leden až prosinec 2014 </a:t>
            </a:r>
          </a:p>
          <a:p>
            <a:endParaRPr lang="cs-CZ" dirty="0" smtClean="0"/>
          </a:p>
          <a:p>
            <a:r>
              <a:rPr lang="cs-CZ" dirty="0" smtClean="0"/>
              <a:t>Sekundární analýza dat (</a:t>
            </a:r>
            <a:r>
              <a:rPr lang="cs-CZ" dirty="0" err="1" smtClean="0"/>
              <a:t>kvanti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548680"/>
            <a:ext cx="7543800" cy="914400"/>
          </a:xfrm>
        </p:spPr>
        <p:txBody>
          <a:bodyPr/>
          <a:lstStyle/>
          <a:p>
            <a:pPr algn="ctr"/>
            <a:r>
              <a:rPr lang="cs-CZ" sz="4000" dirty="0" smtClean="0"/>
              <a:t>Nevtíravé techniky výzkumu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55638" y="2514600"/>
            <a:ext cx="7543800" cy="9144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8853" y="1124744"/>
            <a:ext cx="831737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10000" dirty="0" smtClean="0"/>
          </a:p>
          <a:p>
            <a:pPr>
              <a:buNone/>
            </a:pPr>
            <a:endParaRPr lang="cs-CZ" sz="10000" dirty="0" smtClean="0"/>
          </a:p>
          <a:p>
            <a:r>
              <a:rPr lang="cs-CZ" sz="9200" dirty="0" smtClean="0"/>
              <a:t>badatel v kvalitativním výzkumu klade důraz na perspektivu zkoumaných, ale nesmí na ní ulpět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nestačí popsat, co jedinec dělá či co si myslí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je třeba se ptát: kde se bere pohled jedince na danou skutečnost</a:t>
            </a:r>
            <a:r>
              <a:rPr lang="en-US" sz="9200" dirty="0" smtClean="0"/>
              <a:t>/</a:t>
            </a:r>
            <a:r>
              <a:rPr lang="cs-CZ" sz="9200" dirty="0" smtClean="0"/>
              <a:t>jev</a:t>
            </a:r>
            <a:r>
              <a:rPr lang="en-US" sz="9200" dirty="0" smtClean="0"/>
              <a:t>/</a:t>
            </a:r>
            <a:r>
              <a:rPr lang="cs-CZ" sz="9200" dirty="0" smtClean="0"/>
              <a:t>událost? Co ho přimělo jednat a myslet určitým způsobem?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smyslem je odhalit významová schémata, sociální struktury, kulturní předpoklady, které způsobují daný způsob myšlení či jednání</a:t>
            </a:r>
          </a:p>
          <a:p>
            <a:pPr>
              <a:buNone/>
            </a:pPr>
            <a:endParaRPr lang="cs-CZ" sz="9200" dirty="0" smtClean="0"/>
          </a:p>
          <a:p>
            <a:r>
              <a:rPr lang="cs-CZ" sz="9200" dirty="0" smtClean="0"/>
              <a:t>výzkumník tedy není novinářem či reportérem, který položí otázky a sepíše odpovědi do článku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332656"/>
            <a:ext cx="7615808" cy="1124744"/>
          </a:xfrm>
        </p:spPr>
        <p:txBody>
          <a:bodyPr/>
          <a:lstStyle/>
          <a:p>
            <a:pPr algn="ctr"/>
            <a:r>
              <a:rPr lang="cs-CZ" sz="4000" dirty="0" smtClean="0"/>
              <a:t>O čem kvalitativní výzkum je a o čem není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700808"/>
            <a:ext cx="7344816" cy="475252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deduktivní versus induktivní strategie výzkumu</a:t>
            </a:r>
          </a:p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lineární versus cirkulární plán výzkumu</a:t>
            </a:r>
          </a:p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náhodný versus záměrný výběr případů do zkoumaného vzorku</a:t>
            </a:r>
          </a:p>
          <a:p>
            <a:pPr>
              <a:buFontTx/>
              <a:buChar char="-"/>
            </a:pPr>
            <a:r>
              <a:rPr lang="cs-CZ" sz="2800" dirty="0" err="1" smtClean="0">
                <a:effectLst/>
              </a:rPr>
              <a:t>zobecnitelnost</a:t>
            </a:r>
            <a:r>
              <a:rPr lang="cs-CZ" sz="2800" dirty="0" smtClean="0">
                <a:effectLst/>
              </a:rPr>
              <a:t> zjištění versus platnost zjištění zejména pro daný případ</a:t>
            </a:r>
            <a:r>
              <a:rPr lang="en-US" sz="2800" dirty="0" smtClean="0">
                <a:effectLst/>
              </a:rPr>
              <a:t>/</a:t>
            </a:r>
            <a:r>
              <a:rPr lang="cs-CZ" sz="2800" dirty="0" smtClean="0">
                <a:effectLst/>
              </a:rPr>
              <a:t>kontext (málo informací o mnoha jedincích versus mnoho informací o málo jedincích)</a:t>
            </a:r>
          </a:p>
          <a:p>
            <a:pPr>
              <a:buFontTx/>
              <a:buChar char="-"/>
            </a:pPr>
            <a:r>
              <a:rPr lang="cs-CZ" sz="2800" dirty="0" smtClean="0">
                <a:effectLst/>
              </a:rPr>
              <a:t>snaha eliminovat efekt tazatele versus subjektivita a biografie výzkumníka jako součást výzkumného procesu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55638" y="404664"/>
            <a:ext cx="7543800" cy="994048"/>
          </a:xfrm>
        </p:spPr>
        <p:txBody>
          <a:bodyPr/>
          <a:lstStyle/>
          <a:p>
            <a:pPr algn="ctr"/>
            <a:r>
              <a:rPr lang="cs-CZ" sz="5400" dirty="0" smtClean="0">
                <a:effectLst/>
              </a:rPr>
              <a:t>Kvantita versus kvalita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683568" y="4653136"/>
            <a:ext cx="8115240" cy="1008112"/>
          </a:xfrm>
        </p:spPr>
        <p:txBody>
          <a:bodyPr/>
          <a:lstStyle/>
          <a:p>
            <a:pPr algn="ctr"/>
            <a:r>
              <a:rPr lang="cs-CZ" sz="2800" dirty="0" smtClean="0"/>
              <a:t>Kvalitativní výzkum následuje induktivní výzkumnou strategii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1153986" y="908720"/>
            <a:ext cx="3273552" cy="3429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>
                <a:effectLst/>
              </a:rPr>
              <a:t>DEDUKTIVNÍ STRATEGIE</a:t>
            </a:r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2600" b="1" dirty="0" smtClean="0"/>
              <a:t>TEORIE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Hypotézy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Pozorování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dirty="0" smtClean="0"/>
              <a:t>Přijaté</a:t>
            </a:r>
            <a:r>
              <a:rPr lang="en-US" sz="2600" dirty="0" smtClean="0"/>
              <a:t>/</a:t>
            </a:r>
            <a:r>
              <a:rPr lang="cs-CZ" sz="2600" dirty="0" smtClean="0"/>
              <a:t>zamítnuté hypotézy</a:t>
            </a:r>
          </a:p>
          <a:p>
            <a:endParaRPr lang="cs-CZ" sz="2600" dirty="0" smtClean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4"/>
          </p:nvPr>
        </p:nvSpPr>
        <p:spPr>
          <a:xfrm>
            <a:off x="5148064" y="1124744"/>
            <a:ext cx="3384376" cy="338437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0000" b="1" dirty="0" smtClean="0">
                <a:effectLst/>
              </a:rPr>
              <a:t>INDUKTIVNÍ STRATEGIE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7400" dirty="0" smtClean="0"/>
              <a:t>Pozorování</a:t>
            </a:r>
          </a:p>
          <a:p>
            <a:pPr>
              <a:buNone/>
            </a:pPr>
            <a:endParaRPr lang="cs-CZ" sz="7400" dirty="0" smtClean="0"/>
          </a:p>
          <a:p>
            <a:pPr>
              <a:buNone/>
            </a:pPr>
            <a:r>
              <a:rPr lang="cs-CZ" sz="7400" dirty="0" smtClean="0"/>
              <a:t>Nalezené pravidelnosti</a:t>
            </a:r>
          </a:p>
          <a:p>
            <a:pPr>
              <a:buNone/>
            </a:pPr>
            <a:endParaRPr lang="cs-CZ" sz="7400" dirty="0" smtClean="0"/>
          </a:p>
          <a:p>
            <a:pPr>
              <a:buNone/>
            </a:pPr>
            <a:r>
              <a:rPr lang="cs-CZ" sz="7400" dirty="0" smtClean="0"/>
              <a:t>Předběžné závěry</a:t>
            </a:r>
          </a:p>
          <a:p>
            <a:endParaRPr lang="cs-CZ" sz="7400" dirty="0" smtClean="0"/>
          </a:p>
          <a:p>
            <a:pPr>
              <a:buNone/>
            </a:pPr>
            <a:r>
              <a:rPr lang="cs-CZ" sz="7400" b="1" dirty="0" smtClean="0"/>
              <a:t>TEORIE</a:t>
            </a:r>
          </a:p>
        </p:txBody>
      </p:sp>
    </p:spTree>
    <p:extLst>
      <p:ext uri="{BB962C8B-B14F-4D97-AF65-F5344CB8AC3E}">
        <p14:creationId xmlns:p14="http://schemas.microsoft.com/office/powerpoint/2010/main" val="40739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8640"/>
            <a:ext cx="8136904" cy="6264696"/>
          </a:xfrm>
        </p:spPr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3200" dirty="0" smtClean="0">
                <a:solidFill>
                  <a:srgbClr val="FF3300"/>
                </a:solidFill>
              </a:rPr>
              <a:t>PLÁN KVALITATIVNÍHO VÝZKUMU</a:t>
            </a: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556792"/>
            <a:ext cx="2506246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Výzkumný problém</a:t>
            </a:r>
            <a:endParaRPr lang="en-US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72000" y="5013176"/>
            <a:ext cx="2002906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Výzkumná otázka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76256" y="5661248"/>
            <a:ext cx="1291434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Téma</a:t>
            </a:r>
            <a:endParaRPr lang="en-US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63026" y="1772816"/>
            <a:ext cx="2380974" cy="138499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Volba výzkumného designu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99792" y="332656"/>
            <a:ext cx="295232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Strategie výběru případů</a:t>
            </a:r>
            <a:endParaRPr lang="en-US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3933056"/>
            <a:ext cx="2793388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Techniky sběru dat</a:t>
            </a:r>
            <a:endParaRPr lang="en-US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221088"/>
            <a:ext cx="302433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Sběr dat v terénu</a:t>
            </a:r>
            <a:endParaRPr lang="en-US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588224" y="528184"/>
            <a:ext cx="2121093" cy="52322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Analýza dat</a:t>
            </a:r>
            <a:endParaRPr lang="en-US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1628800"/>
            <a:ext cx="2851432" cy="1384995"/>
          </a:xfrm>
          <a:prstGeom prst="rect">
            <a:avLst/>
          </a:prstGeom>
          <a:solidFill>
            <a:srgbClr val="4ED2A6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Výzkumná zpráva</a:t>
            </a:r>
            <a:r>
              <a:rPr lang="en-US" sz="2800" dirty="0" smtClean="0"/>
              <a:t>/</a:t>
            </a:r>
            <a:r>
              <a:rPr lang="cs-CZ" sz="2800" dirty="0" smtClean="0"/>
              <a:t>bakalářská práce</a:t>
            </a:r>
            <a:r>
              <a:rPr lang="en-US" sz="2800" dirty="0" smtClean="0"/>
              <a:t>/</a:t>
            </a:r>
            <a:r>
              <a:rPr lang="cs-CZ" sz="2800" dirty="0" smtClean="0"/>
              <a:t>článek</a:t>
            </a:r>
            <a:endParaRPr lang="en-US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5536" y="5157192"/>
            <a:ext cx="2736304" cy="954107"/>
          </a:xfrm>
          <a:prstGeom prst="rect">
            <a:avLst/>
          </a:prstGeom>
          <a:solidFill>
            <a:srgbClr val="FF3399"/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Konceptuální rámec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759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6264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Kvalitativní výzkum postupuje cirkulárně, tj. nemá pevný začátek a konec! Výzkumný plán je méně standardizovaný. Výzkumník se vrací k předchozím fázím, opakuje je a modifikuje.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TÉMA</a:t>
            </a:r>
          </a:p>
          <a:p>
            <a:r>
              <a:rPr lang="cs-CZ" sz="2800" dirty="0" smtClean="0"/>
              <a:t>VÝZKUMNÝ PROBLÉM</a:t>
            </a:r>
            <a:r>
              <a:rPr lang="en-US" sz="2800" dirty="0" smtClean="0"/>
              <a:t>/</a:t>
            </a:r>
            <a:r>
              <a:rPr lang="cs-CZ" sz="2800" dirty="0" smtClean="0"/>
              <a:t>CÍLE VÝZKUMU</a:t>
            </a:r>
          </a:p>
          <a:p>
            <a:r>
              <a:rPr lang="cs-CZ" sz="2800" dirty="0" smtClean="0"/>
              <a:t>VÝZKUMNÁ OTÁZKA</a:t>
            </a:r>
          </a:p>
          <a:p>
            <a:r>
              <a:rPr lang="cs-CZ" sz="2800" dirty="0" smtClean="0"/>
              <a:t>TVORBA KONCEPTUÁLNÍHO RÁMCE</a:t>
            </a:r>
            <a:endParaRPr lang="cs-CZ" sz="2800" u="sng" dirty="0" smtClean="0"/>
          </a:p>
          <a:p>
            <a:r>
              <a:rPr lang="cs-CZ" sz="2800" u="sng" dirty="0" smtClean="0"/>
              <a:t>VOLBA VÝZKUMNÉHO DESIGNU</a:t>
            </a:r>
          </a:p>
          <a:p>
            <a:r>
              <a:rPr lang="cs-CZ" sz="2800" dirty="0" smtClean="0"/>
              <a:t>TECHNIKY SBĚRU DAT</a:t>
            </a:r>
          </a:p>
          <a:p>
            <a:r>
              <a:rPr lang="cs-CZ" sz="2800" dirty="0" smtClean="0"/>
              <a:t>STRATEGIE VÝBĚRU PŘÍPADŮ</a:t>
            </a:r>
          </a:p>
          <a:p>
            <a:r>
              <a:rPr lang="cs-CZ" sz="2800" dirty="0" smtClean="0"/>
              <a:t>SBĚR DAT V TERÉNU</a:t>
            </a:r>
          </a:p>
          <a:p>
            <a:r>
              <a:rPr lang="cs-CZ" sz="2800" dirty="0" smtClean="0"/>
              <a:t>ANALÝZA DAT</a:t>
            </a:r>
          </a:p>
          <a:p>
            <a:r>
              <a:rPr lang="cs-CZ" sz="2800" dirty="0" smtClean="0"/>
              <a:t>VÝZKUMNÁ ZPRÁVA</a:t>
            </a:r>
            <a:r>
              <a:rPr lang="en-US" sz="2800" dirty="0" smtClean="0"/>
              <a:t>/</a:t>
            </a:r>
            <a:r>
              <a:rPr lang="cs-CZ" sz="2800" dirty="0" smtClean="0"/>
              <a:t>BAKALÁŘSKÁ PRÁCE</a:t>
            </a:r>
            <a:r>
              <a:rPr lang="en-US" sz="2800" dirty="0" smtClean="0"/>
              <a:t>/</a:t>
            </a:r>
            <a:r>
              <a:rPr lang="cs-CZ" sz="2800" dirty="0" smtClean="0"/>
              <a:t>ODBORNÝ ČLÁNEK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81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Živly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Živl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21949</TotalTime>
  <Words>2778</Words>
  <Application>Microsoft Office PowerPoint</Application>
  <PresentationFormat>Předvádění na obrazovce (4:3)</PresentationFormat>
  <Paragraphs>319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0" baseType="lpstr">
      <vt:lpstr>Palatino Linotype</vt:lpstr>
      <vt:lpstr>Wingdings</vt:lpstr>
      <vt:lpstr>Živly</vt:lpstr>
      <vt:lpstr>Základy kvalitativního výzkumu</vt:lpstr>
      <vt:lpstr>Prezentace aplikace PowerPoint</vt:lpstr>
      <vt:lpstr>Co je to kvalitativní výzkum?</vt:lpstr>
      <vt:lpstr>Prezentace aplikace PowerPoint</vt:lpstr>
      <vt:lpstr>O čem kvalitativní výzkum je a o čem není</vt:lpstr>
      <vt:lpstr>Kvantita versus kvalita</vt:lpstr>
      <vt:lpstr>Kvalitativní výzkum následuje induktivní výzkumnou strategii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Případová studie</vt:lpstr>
      <vt:lpstr>Jak vybrat případ?</vt:lpstr>
      <vt:lpstr>Typy případů</vt:lpstr>
      <vt:lpstr>Jak analyzovat data v případové studii</vt:lpstr>
      <vt:lpstr>Otázky a odpovědi k případové studii</vt:lpstr>
      <vt:lpstr>Kritéria dobré případové studie</vt:lpstr>
      <vt:lpstr>Příklady případů v pedagogickém výzkumu</vt:lpstr>
      <vt:lpstr>Případová studie: Reakce univerzitního kampusu na ozbrojený útok</vt:lpstr>
      <vt:lpstr>Části studie</vt:lpstr>
      <vt:lpstr>Témata</vt:lpstr>
      <vt:lpstr>Etnografie</vt:lpstr>
      <vt:lpstr>Metodologická specifika etnografie</vt:lpstr>
      <vt:lpstr>Etické aspekty (nejen) etnografie</vt:lpstr>
      <vt:lpstr>Zakotvená teorie</vt:lpstr>
      <vt:lpstr>Specifika zakotvené teorie</vt:lpstr>
      <vt:lpstr>Fáze v zakotvené teorii I.</vt:lpstr>
      <vt:lpstr>Fáze v zakotvené teorii II.</vt:lpstr>
      <vt:lpstr>Techniky/metody sběru dat v kvalitativním výzkumu</vt:lpstr>
      <vt:lpstr>Pozorování</vt:lpstr>
      <vt:lpstr>Typy pozorování</vt:lpstr>
      <vt:lpstr>Fáze pozorování</vt:lpstr>
      <vt:lpstr>Terénní poznámky</vt:lpstr>
      <vt:lpstr>Hloubkový rozhovor</vt:lpstr>
      <vt:lpstr>Jak se připravit na vedení rozhovoru</vt:lpstr>
      <vt:lpstr>Jak začít hloubkový rozhovor</vt:lpstr>
      <vt:lpstr>Na co si dát pozor při vedení hloubkového rozhovoru</vt:lpstr>
      <vt:lpstr>Umění „sondování“</vt:lpstr>
      <vt:lpstr>Praktické rady při vedení rozhovoru</vt:lpstr>
      <vt:lpstr>Přepisy rozhovorů</vt:lpstr>
      <vt:lpstr>Rozhovory s žáky?</vt:lpstr>
      <vt:lpstr>Ohniskové skupiny</vt:lpstr>
      <vt:lpstr>Pravidla ohniskové skupiny</vt:lpstr>
      <vt:lpstr>Výhody a limity ohniskových skupin</vt:lpstr>
      <vt:lpstr>Nevtíravé techniky výzkumu</vt:lpstr>
      <vt:lpstr>Děkuji za pozornost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lektor</cp:lastModifiedBy>
  <cp:revision>426</cp:revision>
  <dcterms:created xsi:type="dcterms:W3CDTF">2014-10-10T13:00:06Z</dcterms:created>
  <dcterms:modified xsi:type="dcterms:W3CDTF">2015-11-09T13:48:59Z</dcterms:modified>
</cp:coreProperties>
</file>