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8" r:id="rId10"/>
    <p:sldId id="287" r:id="rId11"/>
    <p:sldId id="265" r:id="rId12"/>
    <p:sldId id="266" r:id="rId13"/>
    <p:sldId id="267" r:id="rId14"/>
    <p:sldId id="290" r:id="rId15"/>
    <p:sldId id="28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>
      <p:cViewPr varScale="1">
        <p:scale>
          <a:sx n="78" d="100"/>
          <a:sy n="78" d="100"/>
        </p:scale>
        <p:origin x="-37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3CEDD-8AB5-4579-8EE2-DD540D699162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F3AF-A622-461B-A296-72AFC559E8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644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18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92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261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91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710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18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580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04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185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295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476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175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51B5-CE7F-49D0-A310-AF8CD10E4C0D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54CC-E8B5-4C4B-9352-1E6D58C4451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35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smtClean="0"/>
              <a:t>Metodologie 2</a:t>
            </a:r>
            <a:br>
              <a:rPr lang="cs-CZ" altLang="cs-CZ" sz="4000" smtClean="0"/>
            </a:br>
            <a:r>
              <a:rPr lang="cs-CZ" altLang="cs-CZ" sz="4000" i="1" smtClean="0"/>
              <a:t>Lekce 1</a:t>
            </a:r>
            <a:br>
              <a:rPr lang="cs-CZ" altLang="cs-CZ" sz="4000" i="1" smtClean="0"/>
            </a:b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32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i="1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8509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 smtClean="0"/>
              <a:t>„Podstata kvantitativního výzkumu spočívá ve zkoumání vztahů mezi proměnnými. V kvantitativním výzkumu se realita zachycuje pomocí proměnných, jejichž hodnoty se zjišťují měřením, a primárním cílem je nalézt, jak jsou hodnoty rozloženy, a zvláště jaké jsou mezi nimi vztahy a proč tomu tak je.“</a:t>
            </a:r>
          </a:p>
          <a:p>
            <a:pPr marL="0" indent="0" algn="just">
              <a:buNone/>
            </a:pPr>
            <a:r>
              <a:rPr lang="cs-CZ" i="1" dirty="0"/>
              <a:t>	</a:t>
            </a:r>
            <a:r>
              <a:rPr lang="cs-CZ" i="1" dirty="0" smtClean="0"/>
              <a:t>				</a:t>
            </a:r>
            <a:r>
              <a:rPr lang="cs-CZ" dirty="0" smtClean="0"/>
              <a:t>(</a:t>
            </a:r>
            <a:r>
              <a:rPr lang="cs-CZ" dirty="0" err="1" smtClean="0"/>
              <a:t>Punch</a:t>
            </a:r>
            <a:r>
              <a:rPr lang="cs-CZ" dirty="0" smtClean="0"/>
              <a:t>, 2008:12)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192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Kvantitativní výzkum jako výzkum hledající vztahy mezi proměnnými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cs-CZ" altLang="cs-CZ" smtClean="0"/>
              <a:t>Co je to proměnná?</a:t>
            </a:r>
          </a:p>
          <a:p>
            <a:pPr eaLnBrk="1" hangingPunct="1"/>
            <a:r>
              <a:rPr lang="cs-CZ" altLang="cs-CZ" smtClean="0"/>
              <a:t>Jaké známe druhy proměnných?</a:t>
            </a:r>
          </a:p>
          <a:p>
            <a:pPr eaLnBrk="1" hangingPunct="1"/>
            <a:r>
              <a:rPr lang="cs-CZ" altLang="cs-CZ" smtClean="0"/>
              <a:t>Jak jsou v kvantitativním výzkumu vyjadřovány vztahy mezi proměnnými?</a:t>
            </a:r>
          </a:p>
          <a:p>
            <a:pPr eaLnBrk="1" hangingPunct="1"/>
            <a:r>
              <a:rPr lang="cs-CZ" altLang="cs-CZ" smtClean="0"/>
              <a:t>Jaký je rozdíl mezi korelací a kauzalitou?</a:t>
            </a:r>
          </a:p>
        </p:txBody>
      </p:sp>
    </p:spTree>
    <p:extLst>
      <p:ext uri="{BB962C8B-B14F-4D97-AF65-F5344CB8AC3E}">
        <p14:creationId xmlns:p14="http://schemas.microsoft.com/office/powerpoint/2010/main" xmlns="" val="103789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1676400" y="1905000"/>
            <a:ext cx="5257800" cy="4953000"/>
          </a:xfrm>
          <a:noFill/>
        </p:spPr>
      </p:pic>
    </p:spTree>
    <p:extLst>
      <p:ext uri="{BB962C8B-B14F-4D97-AF65-F5344CB8AC3E}">
        <p14:creationId xmlns:p14="http://schemas.microsoft.com/office/powerpoint/2010/main" xmlns="" val="260388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Korelace = statistický vztah mezi proměnnými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Kauzalita = příčinná souvislost mezi proměnnými (je nutné splnit podmínky kauzálního vztahu)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" t="19048" r="27866" b="23808"/>
          <a:stretch>
            <a:fillRect/>
          </a:stretch>
        </p:blipFill>
        <p:spPr bwMode="auto">
          <a:xfrm>
            <a:off x="609600" y="2936875"/>
            <a:ext cx="75438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7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64" t="5704" r="22537" b="6811"/>
          <a:stretch>
            <a:fillRect/>
          </a:stretch>
        </p:blipFill>
        <p:spPr bwMode="auto">
          <a:xfrm>
            <a:off x="2195736" y="548680"/>
            <a:ext cx="4896544" cy="604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fontAlgn="base"/>
            <a:r>
              <a:rPr lang="cs-CZ" b="1" dirty="0" smtClean="0"/>
              <a:t>Co na to vědci?</a:t>
            </a:r>
          </a:p>
          <a:p>
            <a:pPr fontAlgn="base"/>
            <a:r>
              <a:rPr lang="cs-CZ" b="1" dirty="0" smtClean="0"/>
              <a:t>Výzkumníci z Juan </a:t>
            </a:r>
            <a:r>
              <a:rPr lang="cs-CZ" b="1" dirty="0" err="1" smtClean="0"/>
              <a:t>March</a:t>
            </a:r>
            <a:r>
              <a:rPr lang="cs-CZ" b="1" dirty="0" smtClean="0"/>
              <a:t> institutu v Madridu varují:</a:t>
            </a:r>
            <a:endParaRPr lang="cs-CZ" dirty="0" smtClean="0"/>
          </a:p>
          <a:p>
            <a:pPr fontAlgn="base"/>
            <a:r>
              <a:rPr lang="cs-CZ" dirty="0" smtClean="0"/>
              <a:t>- Muži, kteří doma zastávají domácí práce, mají méně sexu s partnerkou.</a:t>
            </a:r>
          </a:p>
          <a:p>
            <a:pPr fontAlgn="base"/>
            <a:r>
              <a:rPr lang="cs-CZ" dirty="0" smtClean="0"/>
              <a:t>- Muži, kteří uklízejí, jsou pro ženy sexuálně méně přitažliví.</a:t>
            </a:r>
          </a:p>
          <a:p>
            <a:pPr fontAlgn="base"/>
            <a:r>
              <a:rPr lang="cs-CZ" dirty="0" smtClean="0"/>
              <a:t>- Muži, kteří se ženským pracím v domácnosti nevěnují, mají sexu téměř dvakrát tolik</a:t>
            </a:r>
            <a:r>
              <a:rPr lang="cs-CZ" dirty="0" smtClean="0"/>
              <a:t>.</a:t>
            </a:r>
          </a:p>
          <a:p>
            <a:pPr lvl="8">
              <a:buNone/>
            </a:pPr>
            <a:r>
              <a:rPr lang="cs-CZ" dirty="0" smtClean="0"/>
              <a:t>				www.blesk.</a:t>
            </a:r>
            <a:r>
              <a:rPr lang="cs-CZ" dirty="0" err="1" smtClean="0"/>
              <a:t>cz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Zkreslení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400" smtClean="0"/>
              <a:t>Značka vozu ovlivňuje sex! Řidiči vozů Porsche mají sex častěji než řidiči vozů Škoda.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Zavedení uniforem ve školách zlepšuje morálku dětí – půl roku po zavedení uniforem ve škole xy klesla absence o 47 %  a snížil se počet násilných incidentů o 71 %.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Manželství tlumí deprese – lidé žijící v manželství mají o 48 % méně depresivních stavů než singles.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Děti, které navštěvovaly jeden ročník přípravné třídy mají horší skóre v testu zralosti než děti, které navštěvovaly dva ročníky – přípravná třída zlepšuje školní zralost.</a:t>
            </a:r>
          </a:p>
          <a:p>
            <a:pPr eaLnBrk="1" hangingPunct="1">
              <a:buFont typeface="Arial" charset="0"/>
              <a:buNone/>
            </a:pPr>
            <a:endParaRPr lang="cs-CZ" altLang="cs-CZ" smtClean="0"/>
          </a:p>
          <a:p>
            <a:pPr eaLnBrk="1" hangingPunct="1">
              <a:buFont typeface="Arial" charset="0"/>
              <a:buNone/>
            </a:pPr>
            <a:r>
              <a:rPr lang="cs-CZ" altLang="cs-CZ" smtClean="0"/>
              <a:t>   CO JE TO INTERVENUJÍCÍ PROMĚNNÁ?</a:t>
            </a:r>
          </a:p>
          <a:p>
            <a:pPr eaLnBrk="1" hangingPunct="1">
              <a:buFont typeface="Arial" charset="0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22854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1" t="20570" r="33333" b="33714"/>
          <a:stretch>
            <a:fillRect/>
          </a:stretch>
        </p:blipFill>
        <p:spPr bwMode="auto">
          <a:xfrm>
            <a:off x="0" y="990600"/>
            <a:ext cx="89868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770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Proč?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Rozsáhlost přirozených systémů</a:t>
            </a:r>
            <a:r>
              <a:rPr lang="cs-CZ" altLang="cs-CZ" sz="2800" dirty="0" smtClean="0"/>
              <a:t> v soc. vědách (mnoho faktorů, různé typy zkreslení)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Aktér</a:t>
            </a:r>
            <a:r>
              <a:rPr lang="cs-CZ" altLang="cs-CZ" sz="2800" dirty="0" smtClean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 smtClean="0"/>
              <a:t>Výzkumník</a:t>
            </a:r>
            <a:r>
              <a:rPr lang="cs-CZ" altLang="cs-CZ" sz="2800" dirty="0" smtClean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 smtClean="0"/>
              <a:t>Většinu jevů nelze zkoumat přímo, ale </a:t>
            </a:r>
            <a:r>
              <a:rPr lang="cs-CZ" altLang="cs-CZ" sz="2800" b="1" dirty="0" smtClean="0"/>
              <a:t>zprostředkovaně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 smtClean="0">
                <a:sym typeface="Wingdings 3" pitchFamily="18" charset="2"/>
              </a:rPr>
              <a:t>	</a:t>
            </a: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348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 smtClean="0"/>
              <a:t>Co z toho vyplývá?</a:t>
            </a:r>
            <a:br>
              <a:rPr lang="cs-CZ" altLang="cs-CZ" b="1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altLang="cs-CZ" b="1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 smtClean="0">
                <a:sym typeface="Wingdings 3" pitchFamily="18" charset="2"/>
              </a:rPr>
              <a:t>Nelze dosáhnout úplně popsaného přirozeného systému, pracujeme vždy s </a:t>
            </a:r>
            <a:r>
              <a:rPr lang="cs-CZ" altLang="cs-CZ" b="1" dirty="0" smtClean="0">
                <a:sym typeface="Wingdings 3" pitchFamily="18" charset="2"/>
              </a:rPr>
              <a:t>redukovaným popisem </a:t>
            </a:r>
            <a:r>
              <a:rPr lang="cs-CZ" altLang="cs-CZ" dirty="0" smtClean="0">
                <a:sym typeface="Wingdings 3" pitchFamily="18" charset="2"/>
              </a:rPr>
              <a:t>reality. Redukce se týká 4 prvků výzkumu (počtu pozorovaných proměnných, vztahů mezi nimi, časového kontinua na 1 bod, populace na vzorek)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89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Věda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a) </a:t>
            </a:r>
            <a:r>
              <a:rPr lang="cs-CZ" altLang="cs-CZ" b="1" smtClean="0"/>
              <a:t>soubor</a:t>
            </a:r>
            <a:r>
              <a:rPr lang="cs-CZ" altLang="cs-CZ" smtClean="0"/>
              <a:t> utříděných poznatků o určité oblasti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a současně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b) </a:t>
            </a:r>
            <a:r>
              <a:rPr lang="cs-CZ" altLang="cs-CZ" b="1" smtClean="0"/>
              <a:t>proces</a:t>
            </a:r>
            <a:r>
              <a:rPr lang="cs-CZ" altLang="cs-CZ" smtClean="0"/>
              <a:t> vytváření těchto poznatků podle určitých pravidel.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6247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Pomůže nám experiment?</a:t>
            </a:r>
            <a:endParaRPr lang="sk-SK" altLang="cs-CZ" b="1" smtClean="0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 smtClean="0"/>
              <a:t>Výzkumník manipuluje s nezávislou proměnnou </a:t>
            </a:r>
            <a:r>
              <a:rPr lang="sk-SK" altLang="cs-CZ" sz="2000" smtClean="0"/>
              <a:t>(např. metoda výuky, tréninkový plán, léčba, vystavení sledování programu s násilným obsahem, intenzita osvětlení)  </a:t>
            </a:r>
            <a:r>
              <a:rPr lang="sk-SK" altLang="cs-CZ" smtClean="0"/>
              <a:t>a zjišťuje, jaký to má důsledek na závisle proměnnou </a:t>
            </a:r>
            <a:r>
              <a:rPr lang="sk-SK" altLang="cs-CZ" sz="2000" smtClean="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 smtClean="0"/>
          </a:p>
        </p:txBody>
      </p:sp>
    </p:spTree>
    <p:extLst>
      <p:ext uri="{BB962C8B-B14F-4D97-AF65-F5344CB8AC3E}">
        <p14:creationId xmlns:p14="http://schemas.microsoft.com/office/powerpoint/2010/main" xmlns="" val="2680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 smtClean="0"/>
              <a:t>Náhodné</a:t>
            </a:r>
            <a:r>
              <a:rPr lang="cs-CZ" sz="2800" dirty="0" smtClean="0"/>
              <a:t> rozdělení do experimentální a kontrolní skupiny </a:t>
            </a:r>
            <a:r>
              <a:rPr lang="cs-CZ" sz="2400" dirty="0" smtClean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Vystavení experimentální skupiny experimentální proměnné (</a:t>
            </a:r>
            <a:r>
              <a:rPr lang="cs-CZ" sz="2800" u="sng" dirty="0" smtClean="0"/>
              <a:t>kontrolované výzkumníkem</a:t>
            </a:r>
            <a:r>
              <a:rPr lang="cs-CZ" sz="2800" dirty="0" smtClean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 smtClean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608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Limity experimentu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Alternativa klasického experimentu: následné pozorování na dvou skupinách; kvaziexperiment</a:t>
            </a:r>
          </a:p>
          <a:p>
            <a:pPr eaLnBrk="1" hangingPunct="1"/>
            <a:r>
              <a:rPr lang="cs-CZ" altLang="cs-CZ" smtClean="0"/>
              <a:t>Retenční test</a:t>
            </a:r>
          </a:p>
          <a:p>
            <a:pPr eaLnBrk="1" hangingPunct="1"/>
            <a:r>
              <a:rPr lang="cs-CZ" altLang="cs-CZ" smtClean="0"/>
              <a:t>Hawthornský efekt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8329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Lze použít experiment?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Vliv dramaterapie na socializaci osob bez domova</a:t>
            </a:r>
          </a:p>
          <a:p>
            <a:pPr eaLnBrk="1" hangingPunct="1"/>
            <a:r>
              <a:rPr lang="cs-CZ" altLang="cs-CZ" smtClean="0"/>
              <a:t>Srovnání lázeňské a medikamentózní léčby epilepsie</a:t>
            </a:r>
          </a:p>
          <a:p>
            <a:pPr eaLnBrk="1" hangingPunct="1"/>
            <a:r>
              <a:rPr lang="cs-CZ" altLang="cs-CZ" smtClean="0"/>
              <a:t>Co lépe působí na rozvoj vědomostí a znalostí žáků: týmové nebo tradiční vyučování?</a:t>
            </a:r>
          </a:p>
          <a:p>
            <a:pPr eaLnBrk="1" hangingPunct="1"/>
            <a:r>
              <a:rPr lang="cs-CZ" altLang="cs-CZ" smtClean="0"/>
              <a:t>Jaké dítě dosahuje lepších školních výsledků, dítě vychované chůvou, nebo rodiči?</a:t>
            </a:r>
          </a:p>
        </p:txBody>
      </p:sp>
    </p:spTree>
    <p:extLst>
      <p:ext uri="{BB962C8B-B14F-4D97-AF65-F5344CB8AC3E}">
        <p14:creationId xmlns:p14="http://schemas.microsoft.com/office/powerpoint/2010/main" xmlns="" val="13928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Dělení výzkumu: výzkum základní a aplikovaný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/>
              <a:t>Základní výzkum: jeho výsledky přispívají k rozvoji samotné vědy, ať už k rozšíření jejich metodologické výbavy, či stavu teoretického poznání. </a:t>
            </a:r>
            <a:endParaRPr lang="cs-CZ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/>
              <a:t>Aplikovaný výzkum: zabývá se řešením otázek, které mají spíše praktický význam, zkoumá konkrétní problémy, či získává informace o problémových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/>
              <a:t>jevech. </a:t>
            </a:r>
          </a:p>
        </p:txBody>
      </p:sp>
    </p:spTree>
    <p:extLst>
      <p:ext uri="{BB962C8B-B14F-4D97-AF65-F5344CB8AC3E}">
        <p14:creationId xmlns:p14="http://schemas.microsoft.com/office/powerpoint/2010/main" xmlns="" val="14790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Dělení výzkumu podle účelu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err="1"/>
              <a:t>Exploratorní</a:t>
            </a:r>
            <a:endParaRPr lang="cs-CZ" dirty="0"/>
          </a:p>
          <a:p>
            <a:pPr eaLnBrk="1" hangingPunct="1">
              <a:defRPr/>
            </a:pPr>
            <a:r>
              <a:rPr lang="cs-CZ" dirty="0" err="1"/>
              <a:t>Elaboratorní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Deskriptivní</a:t>
            </a:r>
          </a:p>
          <a:p>
            <a:pPr eaLnBrk="1" hangingPunct="1">
              <a:defRPr/>
            </a:pPr>
            <a:r>
              <a:rPr lang="cs-CZ" dirty="0"/>
              <a:t>Explanační</a:t>
            </a:r>
          </a:p>
          <a:p>
            <a:pPr eaLnBrk="1" hangingPunct="1">
              <a:defRPr/>
            </a:pPr>
            <a:r>
              <a:rPr lang="cs-CZ" dirty="0"/>
              <a:t>Evaluační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662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 smtClean="0"/>
              <a:t>Jak plánovat výzkum?</a:t>
            </a:r>
            <a:br>
              <a:rPr lang="cs-CZ" altLang="cs-CZ" sz="4000" smtClean="0"/>
            </a:br>
            <a:r>
              <a:rPr lang="cs-CZ" altLang="cs-CZ" sz="4000" smtClean="0"/>
              <a:t>Obsah plánu výzkumu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Co? </a:t>
            </a:r>
          </a:p>
          <a:p>
            <a:pPr eaLnBrk="1" hangingPunct="1">
              <a:defRPr/>
            </a:pPr>
            <a:r>
              <a:rPr lang="cs-CZ" altLang="cs-CZ" dirty="0" smtClean="0"/>
              <a:t>o čem je navrhovaný výzkum, co je tématem, co se o něm ví, jaké jsou dosavadní způsoby řešení problému (stávající odpovědi na otázku), jaká je návaznost výzkumu na předchozí teorii a výzkum</a:t>
            </a:r>
          </a:p>
          <a:p>
            <a:pPr eaLnBrk="1" hangingPunct="1">
              <a:defRPr/>
            </a:pPr>
            <a:r>
              <a:rPr lang="cs-CZ" altLang="cs-CZ" dirty="0" smtClean="0"/>
              <a:t>co se pokouší odhalit nebo čeho chce dosáhnout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Proč?</a:t>
            </a:r>
          </a:p>
          <a:p>
            <a:pPr eaLnBrk="1" hangingPunct="1">
              <a:defRPr/>
            </a:pPr>
            <a:r>
              <a:rPr lang="cs-CZ" altLang="cs-CZ" dirty="0" smtClean="0"/>
              <a:t>Proč potřebujeme (další) výzkum v dané oblasti, popis nedostatků, rozporů, omezení, nezodpovězených otázek z předchozích výzkumů</a:t>
            </a:r>
          </a:p>
          <a:p>
            <a:pPr eaLnBrk="1" hangingPunct="1">
              <a:defRPr/>
            </a:pPr>
            <a:r>
              <a:rPr lang="cs-CZ" altLang="cs-CZ" dirty="0" smtClean="0"/>
              <a:t>jaké bude ponaučení, co se dozvíme a proč to je cenné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dirty="0" smtClean="0"/>
              <a:t>Jak?</a:t>
            </a:r>
          </a:p>
          <a:p>
            <a:pPr eaLnBrk="1" hangingPunct="1">
              <a:defRPr/>
            </a:pPr>
            <a:r>
              <a:rPr lang="cs-CZ" altLang="cs-CZ" dirty="0" smtClean="0"/>
              <a:t>jak se bude postupovat (jakou strategii použijeme, od koho získáme data – velikost vzorku a jak je vybrán, jak se data získají, jak se budou analyzovat)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2925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to výzkumný problém a kde jej vzít? Příběhy geneze výzkumných problémů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cs-CZ" dirty="0" smtClean="0"/>
              <a:t>Od „něco o autismu“ ke dvěma návrhům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300" i="1" dirty="0"/>
              <a:t>A.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300" i="1" dirty="0"/>
              <a:t>Specifika pedagogické práce s osobami/žáky s PAS: vzdělávání jako permanentní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udržování emoční stability (práce jako permanentní vyhodnocování možností a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emocí)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B.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Dospělý jedinec s PAS jako rébus pro poskytovatele sociálních a zdravotních</a:t>
            </a:r>
            <a:r>
              <a:rPr lang="cs-CZ" sz="2300" i="1" dirty="0" smtClean="0"/>
              <a:t/>
            </a:r>
            <a:br>
              <a:rPr lang="cs-CZ" sz="2300" i="1" dirty="0" smtClean="0"/>
            </a:br>
            <a:r>
              <a:rPr lang="cs-CZ" sz="2300" i="1" dirty="0"/>
              <a:t>služeb: Co se změní s reformou psychiatrické péče?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3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2. Od „něco o tom, jak psychologové radí“ k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„Jak odráží populárně psychologická literatura současné trendy v rodinných a partnerských vztazích?“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endParaRPr lang="cs-CZ" altLang="cs-CZ" smtClean="0"/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3. Od „dobrovolná bezdětnost“ k „Životní dráhy dobrovolně bezdětných žen: Srovnání vyučených a vysokoškolaček“</a:t>
            </a:r>
          </a:p>
        </p:txBody>
      </p:sp>
    </p:spTree>
    <p:extLst>
      <p:ext uri="{BB962C8B-B14F-4D97-AF65-F5344CB8AC3E}">
        <p14:creationId xmlns:p14="http://schemas.microsoft.com/office/powerpoint/2010/main" xmlns="" val="364100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Téma, problém, otázka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b="1" dirty="0" smtClean="0"/>
              <a:t>Téma:</a:t>
            </a:r>
            <a:r>
              <a:rPr lang="cs-CZ" altLang="cs-CZ" dirty="0" smtClean="0"/>
              <a:t> Sebevražednost mladistvých</a:t>
            </a:r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b="1" dirty="0" smtClean="0"/>
              <a:t>Problém:</a:t>
            </a:r>
            <a:endParaRPr lang="cs-CZ" altLang="cs-CZ" sz="2800" dirty="0" smtClean="0"/>
          </a:p>
          <a:p>
            <a:pPr marL="0" indent="0" eaLnBrk="1" hangingPunct="1">
              <a:buNone/>
              <a:defRPr/>
            </a:pPr>
            <a:r>
              <a:rPr lang="cs-CZ" altLang="cs-CZ" sz="2800" dirty="0" smtClean="0"/>
              <a:t>Varianta A: Faktory ovlivňující sebevražednost mladistvých</a:t>
            </a:r>
          </a:p>
          <a:p>
            <a:pPr marL="0" indent="0" eaLnBrk="1" hangingPunct="1">
              <a:buNone/>
              <a:defRPr/>
            </a:pPr>
            <a:r>
              <a:rPr lang="cs-CZ" altLang="cs-CZ" sz="2800" dirty="0" smtClean="0"/>
              <a:t>Varianta B: Kultura mladistvých a význam sebevražd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sz="2800" b="1" dirty="0" smtClean="0"/>
              <a:t>Otázka</a:t>
            </a:r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8153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„Kritéria rozlišující to, co je a co není věda, se utvářejí uvnitř jednotlivých společenství vědců.“ (</a:t>
            </a:r>
            <a:r>
              <a:rPr lang="cs-CZ" dirty="0" err="1" smtClean="0"/>
              <a:t>Hendl</a:t>
            </a:r>
            <a:r>
              <a:rPr lang="cs-CZ" dirty="0" smtClean="0"/>
              <a:t>, 2005, s. 31).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" ... věda je to, co za vědu považují vědci v daném </a:t>
            </a:r>
            <a:r>
              <a:rPr lang="cs-CZ" dirty="0" smtClean="0"/>
              <a:t>oboru.“ (</a:t>
            </a:r>
            <a:r>
              <a:rPr lang="cs-CZ" dirty="0" err="1" smtClean="0"/>
              <a:t>Disman</a:t>
            </a:r>
            <a:r>
              <a:rPr lang="cs-CZ" dirty="0" smtClean="0"/>
              <a:t>, 1993, s. 13)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63521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Časté chyby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cs-CZ" dirty="0" smtClean="0"/>
              <a:t>Na otázku lze odpovědět jen „ano/ne“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 smtClean="0"/>
              <a:t>	</a:t>
            </a:r>
            <a:r>
              <a:rPr lang="cs-CZ" altLang="cs-CZ" sz="2000" dirty="0" smtClean="0"/>
              <a:t>Je koncept bazální stimulace využíván pedagogickými pracovníky na základních školách speciálních u žáků s mentálním a kombinovaným postižením? 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2. Není reálné na otázku výzkumem odpovědět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 smtClean="0"/>
              <a:t>	</a:t>
            </a:r>
            <a:r>
              <a:rPr lang="cs-CZ" altLang="cs-CZ" sz="2000" dirty="0" smtClean="0"/>
              <a:t>Mohou záporné postoje mladých lidí k osobám s postižením ovlivnit chování budoucích generací?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	Proč nejsou obnovitelné zdroje používány ve větším měřítku?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	</a:t>
            </a: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806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3. Otázka „objevuje Ameriku“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Navštěvují galerie častěji lidé s vysokoškolským vzděláním, středoškolským vzděláním, nebo lidé vyučení?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Souvisí dosažené vzdělání dětí se vzděláním rodičů?</a:t>
            </a:r>
          </a:p>
          <a:p>
            <a:pPr eaLnBrk="1" hangingPunct="1"/>
            <a:r>
              <a:rPr lang="cs-CZ" altLang="cs-CZ" smtClean="0"/>
              <a:t>Vyskytuje se stále šikana na našich základních školách? 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1900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mtClean="0"/>
              <a:t>4. Otázka je etickým nebo politickým problémem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cs-CZ" altLang="cs-CZ" smtClean="0"/>
              <a:t>Měly by být homosexuálním párům umožněny adopce?</a:t>
            </a:r>
          </a:p>
          <a:p>
            <a:pPr eaLnBrk="1" hangingPunct="1"/>
            <a:r>
              <a:rPr lang="cs-CZ" altLang="cs-CZ" smtClean="0"/>
              <a:t>Je správné, aby lidé vstupovali do manželství několikrát za život?</a:t>
            </a:r>
          </a:p>
          <a:p>
            <a:pPr eaLnBrk="1" hangingPunct="1"/>
            <a:r>
              <a:rPr lang="cs-CZ" altLang="cs-CZ" smtClean="0"/>
              <a:t>Proč si dnes nikdo neváží rodiny?</a:t>
            </a:r>
          </a:p>
          <a:p>
            <a:pPr eaLnBrk="1" hangingPunct="1"/>
            <a:r>
              <a:rPr lang="cs-CZ" altLang="cs-CZ" smtClean="0"/>
              <a:t>Mají učitelé používat tělesné tresty?</a:t>
            </a:r>
          </a:p>
        </p:txBody>
      </p:sp>
    </p:spTree>
    <p:extLst>
      <p:ext uri="{BB962C8B-B14F-4D97-AF65-F5344CB8AC3E}">
        <p14:creationId xmlns:p14="http://schemas.microsoft.com/office/powerpoint/2010/main" xmlns="" val="9738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Formulace cíle výzkumu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Jakým způsobem projekt přispěje k rozšíření odborného poznání? (intelektuální cíl) </a:t>
            </a:r>
          </a:p>
          <a:p>
            <a:pPr eaLnBrk="1" hangingPunct="1"/>
            <a:r>
              <a:rPr lang="cs-CZ" altLang="cs-CZ" sz="2000" dirty="0" smtClean="0"/>
              <a:t>Budou moci být výsledky nějakým praktickým způsobem využity </a:t>
            </a:r>
          </a:p>
          <a:p>
            <a:pPr marL="0" indent="0" eaLnBrk="1" hangingPunct="1">
              <a:buNone/>
            </a:pPr>
            <a:r>
              <a:rPr lang="cs-CZ" altLang="cs-CZ" sz="2000" dirty="0" smtClean="0"/>
              <a:t>      (praktický cíl)?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Slovník: </a:t>
            </a:r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Cílem výzkumu může být …. Analyzovat, zjistit, ukázat, porovnat, prozkoumat, vysvětlit, ozřejmit, popsat, porozumět, odkrýt, poskytnou zpětnou vazbu, pomoci zlepšit, poskytnout vodítko ke změně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 smtClean="0"/>
          </a:p>
          <a:p>
            <a:pPr eaLnBrk="1" hangingPunct="1">
              <a:buFontTx/>
              <a:buNone/>
            </a:pPr>
            <a:r>
              <a:rPr lang="cs-CZ" altLang="cs-CZ" sz="2000" dirty="0" smtClean="0"/>
              <a:t>Cílem výzkumu nemůže být … poukázat na XY, dokázat, že; vyřešit situaci XY, vytvořit manuál, seznámit veřejnost, vyhledat případy, představit…., nabídnout</a:t>
            </a:r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7145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Věda jako metoda zkoumání a vytváření znalostí</a:t>
            </a:r>
            <a:br>
              <a:rPr lang="cs-CZ" altLang="cs-CZ" sz="3200" b="1" smtClean="0"/>
            </a:br>
            <a:r>
              <a:rPr lang="cs-CZ" altLang="cs-CZ" sz="3200" b="1" smtClean="0"/>
              <a:t>(věda x zdravý rozum)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cs-CZ" altLang="cs-CZ" sz="2800" smtClean="0"/>
              <a:t>Věda přijímá </a:t>
            </a:r>
            <a:r>
              <a:rPr lang="cs-CZ" altLang="cs-CZ" sz="2800" b="1" smtClean="0"/>
              <a:t>autoritu empirických dat </a:t>
            </a:r>
            <a:r>
              <a:rPr lang="cs-CZ" altLang="cs-CZ" sz="2800" smtClean="0"/>
              <a:t>- otázky ve vědě zodpovídáme pomocí dat a její představy jsou prostřednictvím dat testovány.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cs-CZ" altLang="cs-CZ" sz="2800" smtClean="0"/>
              <a:t>Pro vysvětlení dat věda </a:t>
            </a:r>
            <a:r>
              <a:rPr lang="cs-CZ" altLang="cs-CZ" sz="2800" b="1" smtClean="0"/>
              <a:t>vytváří teorii</a:t>
            </a:r>
            <a:r>
              <a:rPr lang="cs-CZ" altLang="cs-CZ" sz="2800" smtClean="0"/>
              <a:t>, kterou testuje pomocí dalších dat.</a:t>
            </a:r>
          </a:p>
          <a:p>
            <a:pPr marL="514350" indent="-514350" eaLnBrk="1" hangingPunct="1">
              <a:buFontTx/>
              <a:buAutoNum type="arabicPeriod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10254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Teorie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"Teorie je soubor vzájemně souvisejících konstruktů (pojmů), definicí a výroků, který představuje systematický pohled na jevy tím, že specifikuje vztahy mezi proměnnými,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smtClean="0"/>
              <a:t>s cílem vysvětlit a předpovědět tyto jevy." (Kerlinger, 1972, s. 2)</a:t>
            </a:r>
          </a:p>
        </p:txBody>
      </p:sp>
    </p:spTree>
    <p:extLst>
      <p:ext uri="{BB962C8B-B14F-4D97-AF65-F5344CB8AC3E}">
        <p14:creationId xmlns:p14="http://schemas.microsoft.com/office/powerpoint/2010/main" xmlns="" val="118648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Přinášející zobecňující vysvětlení – </a:t>
            </a:r>
            <a:r>
              <a:rPr lang="cs-CZ" altLang="cs-CZ" sz="2800" b="1" dirty="0" smtClean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 smtClean="0"/>
              <a:t>……………………………..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Systematické, organizované, plánované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Respektující pravidla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Objektivní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Verifikovatelné a opakovatelné (vědecká tvrzení je možné ověřit a dokázat)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Otevřené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26585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8 faktů o výzkumu </a:t>
            </a:r>
            <a:r>
              <a:rPr lang="cs-CZ" altLang="cs-CZ" sz="1600" smtClean="0"/>
              <a:t>(Hills, 2001 podle Mareš, Vlčková, 2014)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Výzkum je zkoumání, které vede k novým poznatkům.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Výzkumná otázka a poznatky musí být diskutovány v kontextu předchozích znalostí.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Každý výzkum spočívá na nějakých předpokladech – různí badatelé nevyhnutelně pracují s různými paradigmaty.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Ve výzkumu děláme teoretická a praktická rozhodnutí, přičemž se držíme etických principů.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Postupy ve výzkumu by měly být systematické, přísné a musí být natolik jasné, aby se daly replikovat.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Výzkumná zjištění by měla být jasná a přesvědčivá pro druhé.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Výzkum jen zřídka úplně zodpoví výzkumnou otázku; obvykle vede spíše k nápadům na další zkoumání.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cs-CZ" altLang="cs-CZ" sz="2000" smtClean="0"/>
              <a:t>Do výzkumu se pouštíme, protože máme zájem a chceme něco změnit – publikace a sdílení s kolegy je přirozenou součástí výzkumného procesu.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43349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altLang="cs-CZ" sz="2400" smtClean="0"/>
              <a:t>4 FeS + 7 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→ 4 SO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(g) + 2 Fe</a:t>
            </a:r>
            <a:r>
              <a:rPr lang="pt-BR" altLang="cs-CZ" sz="2400" baseline="-25000" smtClean="0"/>
              <a:t>2</a:t>
            </a:r>
            <a:r>
              <a:rPr lang="pt-BR" altLang="cs-CZ" sz="2400" smtClean="0"/>
              <a:t>O</a:t>
            </a:r>
            <a:r>
              <a:rPr lang="pt-BR" altLang="cs-CZ" sz="2400" baseline="-25000" smtClean="0"/>
              <a:t>3</a:t>
            </a:r>
            <a:r>
              <a:rPr lang="pt-BR" altLang="cs-CZ" sz="2400" smtClean="0"/>
              <a:t>(s)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pt-BR" altLang="cs-CZ" sz="2400" smtClean="0"/>
              <a:t>an = a1 + (n </a:t>
            </a:r>
            <a:r>
              <a:rPr lang="cs-CZ" altLang="cs-CZ" sz="2400" smtClean="0"/>
              <a:t>-</a:t>
            </a:r>
            <a:r>
              <a:rPr lang="pt-BR" altLang="cs-CZ" sz="2400" smtClean="0"/>
              <a:t> 1)d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s = v . t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z="2400" smtClean="0"/>
          </a:p>
          <a:p>
            <a:pPr eaLnBrk="1" hangingPunct="1"/>
            <a:r>
              <a:rPr lang="cs-CZ" altLang="cs-CZ" sz="2400" smtClean="0"/>
              <a:t>Deterministické závěry x pravděpodobnostní závěry</a:t>
            </a:r>
          </a:p>
          <a:p>
            <a:pPr eaLnBrk="1" hangingPunct="1"/>
            <a:r>
              <a:rPr lang="cs-CZ" altLang="cs-CZ" sz="2400" smtClean="0"/>
              <a:t>Univerzální platnost závěrů x omezená platnost závěrů</a:t>
            </a:r>
          </a:p>
          <a:p>
            <a:pPr eaLnBrk="1" hangingPunct="1"/>
            <a:r>
              <a:rPr lang="cs-CZ" altLang="cs-CZ" sz="2400" smtClean="0"/>
              <a:t>Kauzalita x obtížné nalezení důkazů o kauzalitě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	(3 podmínky kauzality)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							(Disman, 1998:15)</a:t>
            </a:r>
          </a:p>
        </p:txBody>
      </p:sp>
    </p:spTree>
    <p:extLst>
      <p:ext uri="{BB962C8B-B14F-4D97-AF65-F5344CB8AC3E}">
        <p14:creationId xmlns:p14="http://schemas.microsoft.com/office/powerpoint/2010/main" xmlns="" val="11337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Dělení výzkumu: kvalitativní x kvantitativní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dirty="0" smtClean="0"/>
              <a:t>Kvantitativní výzkum – existence jedné objektivní reality, venkovního světa, který nezávisí na našich citech a přesvědčení (pozitivismus, objektivismus); deduktivní postup – CÍLEM JE OVĚŘOVÁNÍ TEORETICKÉHO PŘEDPOKLADU</a:t>
            </a:r>
          </a:p>
          <a:p>
            <a:pPr eaLnBrk="1" hangingPunct="1">
              <a:defRPr/>
            </a:pPr>
            <a:r>
              <a:rPr lang="cs-CZ" altLang="cs-CZ" dirty="0" smtClean="0"/>
              <a:t>Kvalitativní výzkum – existuje více realit, které je možné různě interpretovat, induktivní postup (konstruktivismus, </a:t>
            </a:r>
            <a:r>
              <a:rPr lang="cs-CZ" altLang="cs-CZ" dirty="0" err="1" smtClean="0"/>
              <a:t>interpretativismus</a:t>
            </a:r>
            <a:r>
              <a:rPr lang="cs-CZ" altLang="cs-CZ" dirty="0" smtClean="0"/>
              <a:t>) – CÍLEM JE TVORBA TEORIE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1727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1306</Words>
  <Application>Microsoft Office PowerPoint</Application>
  <PresentationFormat>Předvádění na obrazovce (4:3)</PresentationFormat>
  <Paragraphs>169</Paragraphs>
  <Slides>33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Metodologie 2 Lekce 1  </vt:lpstr>
      <vt:lpstr>Věda</vt:lpstr>
      <vt:lpstr>Věda jako sociální aktivita</vt:lpstr>
      <vt:lpstr>Věda jako metoda zkoumání a vytváření znalostí (věda x zdravý rozum)</vt:lpstr>
      <vt:lpstr>Teorie</vt:lpstr>
      <vt:lpstr>Vědecké zkoumání je</vt:lpstr>
      <vt:lpstr>8 faktů o výzkumu (Hills, 2001 podle Mareš, Vlčková, 2014)</vt:lpstr>
      <vt:lpstr>Přírodní vs. sociální věda</vt:lpstr>
      <vt:lpstr>Dělení výzkumu: kvalitativní x kvantitativní</vt:lpstr>
      <vt:lpstr>Kvantitativní výzkum</vt:lpstr>
      <vt:lpstr>Kvantitativní výzkum jako výzkum hledající vztahy mezi proměnnými</vt:lpstr>
      <vt:lpstr>Zvyšování prodeje biopotravin souvisí se zvyšujícím se počtem dětí s autismem</vt:lpstr>
      <vt:lpstr>Snímek 13</vt:lpstr>
      <vt:lpstr>Snímek 14</vt:lpstr>
      <vt:lpstr>Snímek 15</vt:lpstr>
      <vt:lpstr>Zkreslení </vt:lpstr>
      <vt:lpstr>Snímek 17</vt:lpstr>
      <vt:lpstr>Proč?</vt:lpstr>
      <vt:lpstr>Co z toho vyplývá? </vt:lpstr>
      <vt:lpstr>Pomůže nám experiment?</vt:lpstr>
      <vt:lpstr>Klasický experiment</vt:lpstr>
      <vt:lpstr>Limity experimentu</vt:lpstr>
      <vt:lpstr>Lze použít experiment?</vt:lpstr>
      <vt:lpstr>Dělení výzkumu: výzkum základní a aplikovaný</vt:lpstr>
      <vt:lpstr>Dělení výzkumu podle účelu</vt:lpstr>
      <vt:lpstr>Jak plánovat výzkum? Obsah plánu výzkumu</vt:lpstr>
      <vt:lpstr>Co je to výzkumný problém a kde jej vzít? Příběhy geneze výzkumných problémů</vt:lpstr>
      <vt:lpstr>Snímek 28</vt:lpstr>
      <vt:lpstr>Téma, problém, otázka</vt:lpstr>
      <vt:lpstr>Časté chyby</vt:lpstr>
      <vt:lpstr>3. Otázka „objevuje Ameriku“</vt:lpstr>
      <vt:lpstr>4. Otázka je etickým nebo politickým problémem</vt:lpstr>
      <vt:lpstr>Formulace cíle výzkumu</vt:lpstr>
    </vt:vector>
  </TitlesOfParts>
  <Company>CIKT 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1</dc:title>
  <dc:creator>Lenka Slepičková</dc:creator>
  <cp:lastModifiedBy>Lektor</cp:lastModifiedBy>
  <cp:revision>3</cp:revision>
  <dcterms:created xsi:type="dcterms:W3CDTF">2015-02-24T08:36:15Z</dcterms:created>
  <dcterms:modified xsi:type="dcterms:W3CDTF">2015-09-21T05:20:51Z</dcterms:modified>
</cp:coreProperties>
</file>