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2" r:id="rId2"/>
    <p:sldId id="273" r:id="rId3"/>
    <p:sldId id="275" r:id="rId4"/>
    <p:sldId id="276" r:id="rId5"/>
    <p:sldId id="277" r:id="rId6"/>
    <p:sldId id="278" r:id="rId7"/>
    <p:sldId id="292" r:id="rId8"/>
    <p:sldId id="294" r:id="rId9"/>
    <p:sldId id="279" r:id="rId10"/>
    <p:sldId id="280" r:id="rId11"/>
    <p:sldId id="281" r:id="rId12"/>
    <p:sldId id="282" r:id="rId13"/>
    <p:sldId id="283" r:id="rId14"/>
    <p:sldId id="284" r:id="rId15"/>
    <p:sldId id="298" r:id="rId16"/>
    <p:sldId id="297" r:id="rId17"/>
    <p:sldId id="286" r:id="rId18"/>
    <p:sldId id="293" r:id="rId19"/>
    <p:sldId id="287" r:id="rId20"/>
    <p:sldId id="288" r:id="rId21"/>
    <p:sldId id="289"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37" autoAdjust="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F454B1-72AE-4B10-B616-1275107F1E28}" type="datetimeFigureOut">
              <a:rPr lang="cs-CZ" smtClean="0"/>
              <a:t>2.11.2015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687697-5161-496B-94AC-86864D1D0C4B}" type="slidenum">
              <a:rPr lang="cs-CZ" smtClean="0"/>
              <a:t>‹#›</a:t>
            </a:fld>
            <a:endParaRPr lang="cs-CZ"/>
          </a:p>
        </p:txBody>
      </p:sp>
    </p:spTree>
    <p:extLst>
      <p:ext uri="{BB962C8B-B14F-4D97-AF65-F5344CB8AC3E}">
        <p14:creationId xmlns:p14="http://schemas.microsoft.com/office/powerpoint/2010/main" val="486317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687697-5161-496B-94AC-86864D1D0C4B}" type="slidenum">
              <a:rPr lang="cs-CZ" smtClean="0"/>
              <a:t>7</a:t>
            </a:fld>
            <a:endParaRPr lang="cs-CZ"/>
          </a:p>
        </p:txBody>
      </p:sp>
    </p:spTree>
    <p:extLst>
      <p:ext uri="{BB962C8B-B14F-4D97-AF65-F5344CB8AC3E}">
        <p14:creationId xmlns:p14="http://schemas.microsoft.com/office/powerpoint/2010/main" val="1262128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xfrm>
            <a:off x="1143000" y="685800"/>
            <a:ext cx="4572000" cy="3429000"/>
          </a:xfrm>
          <a:ln/>
        </p:spPr>
      </p:sp>
      <p:sp>
        <p:nvSpPr>
          <p:cNvPr id="21507"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865820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2.11.2015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2.11.2015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2.11.2015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2.11.2015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5EC1D4A-A796-47C3-A63E-CE236FB377E2}" type="datetimeFigureOut">
              <a:rPr lang="cs-CZ" smtClean="0"/>
              <a:t>2.11.2015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5EC1D4A-A796-47C3-A63E-CE236FB377E2}" type="datetimeFigureOut">
              <a:rPr lang="cs-CZ" smtClean="0"/>
              <a:t>2.11.2015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5EC1D4A-A796-47C3-A63E-CE236FB377E2}" type="datetimeFigureOut">
              <a:rPr lang="cs-CZ" smtClean="0"/>
              <a:t>2.11.2015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2.11.2015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2.11.2015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Nadpis 1"/>
          <p:cNvSpPr>
            <a:spLocks noGrp="1"/>
          </p:cNvSpPr>
          <p:nvPr>
            <p:ph type="ctrTitle"/>
          </p:nvPr>
        </p:nvSpPr>
        <p:spPr/>
        <p:txBody>
          <a:bodyPr/>
          <a:lstStyle/>
          <a:p>
            <a:r>
              <a:rPr lang="cs-CZ" dirty="0" smtClean="0"/>
              <a:t>Sběr dat v kvalitativním výzkumu</a:t>
            </a:r>
            <a:r>
              <a:rPr lang="cs-CZ" dirty="0" smtClean="0"/>
              <a:t>: </a:t>
            </a:r>
            <a:r>
              <a:rPr lang="cs-CZ" dirty="0" smtClean="0"/>
              <a:t>pozorování, </a:t>
            </a:r>
            <a:r>
              <a:rPr lang="cs-CZ" dirty="0" smtClean="0"/>
              <a:t>rozhovor</a:t>
            </a:r>
            <a:endParaRPr lang="cs-CZ" dirty="0" smtClean="0"/>
          </a:p>
        </p:txBody>
      </p:sp>
      <p:sp>
        <p:nvSpPr>
          <p:cNvPr id="2051" name="Podnadpis 2"/>
          <p:cNvSpPr>
            <a:spLocks noGrp="1"/>
          </p:cNvSpPr>
          <p:nvPr>
            <p:ph type="subTitle" idx="1"/>
          </p:nvPr>
        </p:nvSpPr>
        <p:spPr/>
        <p:txBody>
          <a:bodyPr/>
          <a:lstStyle/>
          <a:p>
            <a:r>
              <a:rPr lang="cs-CZ" smtClean="0"/>
              <a:t>Lenka Slepičková</a:t>
            </a:r>
          </a:p>
        </p:txBody>
      </p:sp>
    </p:spTree>
    <p:extLst>
      <p:ext uri="{BB962C8B-B14F-4D97-AF65-F5344CB8AC3E}">
        <p14:creationId xmlns:p14="http://schemas.microsoft.com/office/powerpoint/2010/main" val="2982667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341438"/>
            <a:ext cx="8229600" cy="4784725"/>
          </a:xfrm>
        </p:spPr>
        <p:txBody>
          <a:bodyPr>
            <a:normAutofit fontScale="25000" lnSpcReduction="20000"/>
          </a:bodyPr>
          <a:lstStyle/>
          <a:p>
            <a:pPr marL="0" indent="0">
              <a:buFontTx/>
              <a:buNone/>
              <a:defRPr/>
            </a:pPr>
            <a:r>
              <a:rPr lang="cs-CZ" sz="5600" dirty="0" smtClean="0"/>
              <a:t>Před rozhovorem</a:t>
            </a:r>
          </a:p>
          <a:p>
            <a:pPr>
              <a:defRPr/>
            </a:pPr>
            <a:r>
              <a:rPr lang="cs-CZ" sz="5600" dirty="0" smtClean="0"/>
              <a:t>Připravte si scénář a protokol o rozhovoru</a:t>
            </a:r>
          </a:p>
          <a:p>
            <a:pPr>
              <a:defRPr/>
            </a:pPr>
            <a:r>
              <a:rPr lang="cs-CZ" sz="5600" dirty="0" smtClean="0"/>
              <a:t>Tvorba scénáře (osnovy) rozhovoru jako nástroj systematické reflexe</a:t>
            </a:r>
          </a:p>
          <a:p>
            <a:pPr>
              <a:defRPr/>
            </a:pPr>
            <a:r>
              <a:rPr lang="cs-CZ" sz="5600" dirty="0" smtClean="0"/>
              <a:t>Ujistěte se vzájemně o čase a místě rozhovoru, najděte si cestu </a:t>
            </a:r>
          </a:p>
          <a:p>
            <a:pPr>
              <a:defRPr/>
            </a:pPr>
            <a:r>
              <a:rPr lang="cs-CZ" sz="5600" dirty="0" smtClean="0"/>
              <a:t>Vezměte si náhradní baterky</a:t>
            </a:r>
          </a:p>
          <a:p>
            <a:pPr>
              <a:defRPr/>
            </a:pPr>
            <a:r>
              <a:rPr lang="cs-CZ" sz="5600" dirty="0" smtClean="0"/>
              <a:t>Naplánujte si rozhovor tak, abyste po něm měli ještě čas na doplnění vlastní reflexe a terénních poznámek</a:t>
            </a:r>
          </a:p>
          <a:p>
            <a:pPr marL="0" indent="0">
              <a:buFontTx/>
              <a:buNone/>
              <a:defRPr/>
            </a:pPr>
            <a:endParaRPr lang="cs-CZ" sz="5600" dirty="0"/>
          </a:p>
          <a:p>
            <a:pPr marL="0" indent="0">
              <a:buFontTx/>
              <a:buNone/>
              <a:defRPr/>
            </a:pPr>
            <a:endParaRPr lang="cs-CZ" sz="5600" dirty="0" smtClean="0"/>
          </a:p>
          <a:p>
            <a:pPr marL="0" indent="0">
              <a:buFontTx/>
              <a:buNone/>
              <a:defRPr/>
            </a:pPr>
            <a:r>
              <a:rPr lang="cs-CZ" sz="5600" dirty="0" smtClean="0"/>
              <a:t>Průběh rozhovoru</a:t>
            </a:r>
          </a:p>
          <a:p>
            <a:pPr>
              <a:defRPr/>
            </a:pPr>
            <a:r>
              <a:rPr lang="cs-CZ" sz="5600" dirty="0" smtClean="0"/>
              <a:t>Zajistěte soukromí</a:t>
            </a:r>
          </a:p>
          <a:p>
            <a:pPr>
              <a:defRPr/>
            </a:pPr>
            <a:r>
              <a:rPr lang="cs-CZ" sz="5600" dirty="0" smtClean="0"/>
              <a:t>Seznamte informátora s účelem a průběhem výzkumu</a:t>
            </a:r>
          </a:p>
          <a:p>
            <a:pPr>
              <a:defRPr/>
            </a:pPr>
            <a:r>
              <a:rPr lang="cs-CZ" sz="5600" dirty="0" smtClean="0"/>
              <a:t>Ujistěte informátora, že neexistují dobré nebo špatné odpovědi</a:t>
            </a:r>
          </a:p>
          <a:p>
            <a:pPr>
              <a:defRPr/>
            </a:pPr>
            <a:r>
              <a:rPr lang="cs-CZ" sz="5600" dirty="0" smtClean="0"/>
              <a:t>Začněte nepřímou, „zahřívací otázkou“</a:t>
            </a:r>
          </a:p>
          <a:p>
            <a:pPr>
              <a:defRPr/>
            </a:pPr>
            <a:r>
              <a:rPr lang="cs-CZ" sz="5600" dirty="0" smtClean="0"/>
              <a:t>Buďte v průběhu rozhovoru flexibilní</a:t>
            </a:r>
          </a:p>
          <a:p>
            <a:pPr>
              <a:defRPr/>
            </a:pPr>
            <a:r>
              <a:rPr lang="cs-CZ" sz="5600" dirty="0" smtClean="0"/>
              <a:t>Naučte se „double </a:t>
            </a:r>
            <a:r>
              <a:rPr lang="cs-CZ" sz="5600" dirty="0" err="1" smtClean="0"/>
              <a:t>attention</a:t>
            </a:r>
            <a:r>
              <a:rPr lang="cs-CZ" sz="5600" dirty="0" smtClean="0"/>
              <a:t>“</a:t>
            </a:r>
          </a:p>
          <a:p>
            <a:pPr>
              <a:defRPr/>
            </a:pPr>
            <a:r>
              <a:rPr lang="cs-CZ" sz="5600" dirty="0" smtClean="0"/>
              <a:t>Neskákejte do řeči, nechte informátorovi čas na jeho výpověď</a:t>
            </a:r>
          </a:p>
          <a:p>
            <a:pPr>
              <a:defRPr/>
            </a:pPr>
            <a:r>
              <a:rPr lang="cs-CZ" sz="5600" dirty="0" smtClean="0"/>
              <a:t>Klaďte více nepřímých než přímých otázek, otázky musí být jasné a srozumitelné, otevřené a nesugestivní</a:t>
            </a:r>
          </a:p>
          <a:p>
            <a:pPr>
              <a:defRPr/>
            </a:pPr>
            <a:r>
              <a:rPr lang="cs-CZ" sz="5600" dirty="0" smtClean="0"/>
              <a:t>Používejte sondovací otázky </a:t>
            </a:r>
          </a:p>
          <a:p>
            <a:pPr>
              <a:defRPr/>
            </a:pPr>
            <a:r>
              <a:rPr lang="cs-CZ" sz="5600" dirty="0" smtClean="0"/>
              <a:t>Dávejte informátorovi pozitivní zpětnou vazbu („</a:t>
            </a:r>
            <a:r>
              <a:rPr lang="cs-CZ" sz="5600" dirty="0"/>
              <a:t>Vaše odpovědi mi pomáhají poznat, co se u vás děje….“ „Myslím, že jsem se od vás dozvěděl mnoho užitečného</a:t>
            </a:r>
            <a:r>
              <a:rPr lang="cs-CZ" sz="5600" dirty="0" smtClean="0"/>
              <a:t>…“)</a:t>
            </a:r>
          </a:p>
          <a:p>
            <a:pPr>
              <a:defRPr/>
            </a:pPr>
            <a:r>
              <a:rPr lang="cs-CZ" sz="5600" dirty="0" smtClean="0"/>
              <a:t>Nebojte se se rozhovoru také účastnit, nabídněte informátorovi, ať se také dotazuje</a:t>
            </a:r>
          </a:p>
          <a:p>
            <a:pPr>
              <a:defRPr/>
            </a:pPr>
            <a:r>
              <a:rPr lang="cs-CZ" sz="5600" dirty="0" smtClean="0"/>
              <a:t>Pozor na neverbální komunikaci a roli vaší vlastní osoby</a:t>
            </a:r>
          </a:p>
          <a:p>
            <a:pPr>
              <a:defRPr/>
            </a:pPr>
            <a:r>
              <a:rPr lang="cs-CZ" sz="5600" dirty="0" smtClean="0"/>
              <a:t>Pořizujte si terénní poznámky v průběhu rozhovoru</a:t>
            </a:r>
          </a:p>
          <a:p>
            <a:pPr>
              <a:defRPr/>
            </a:pPr>
            <a:r>
              <a:rPr lang="cs-CZ" sz="5600" dirty="0" smtClean="0"/>
              <a:t>Usilujte o emoční uzavření rozhovoru</a:t>
            </a:r>
            <a:endParaRPr lang="cs-CZ" sz="5600" dirty="0"/>
          </a:p>
          <a:p>
            <a:pPr>
              <a:defRPr/>
            </a:pPr>
            <a:endParaRPr lang="cs-CZ" dirty="0"/>
          </a:p>
          <a:p>
            <a:pPr>
              <a:defRPr/>
            </a:pPr>
            <a:endParaRPr lang="cs-CZ" dirty="0" smtClean="0"/>
          </a:p>
          <a:p>
            <a:pPr marL="0" indent="0">
              <a:buFontTx/>
              <a:buNone/>
              <a:defRPr/>
            </a:pPr>
            <a:endParaRPr lang="cs-CZ" dirty="0"/>
          </a:p>
          <a:p>
            <a:pPr>
              <a:defRPr/>
            </a:pPr>
            <a:endParaRPr lang="cs-CZ" dirty="0" smtClean="0"/>
          </a:p>
        </p:txBody>
      </p:sp>
      <p:sp>
        <p:nvSpPr>
          <p:cNvPr id="11267" name="Nadpis 3"/>
          <p:cNvSpPr>
            <a:spLocks noGrp="1"/>
          </p:cNvSpPr>
          <p:nvPr>
            <p:ph type="title"/>
          </p:nvPr>
        </p:nvSpPr>
        <p:spPr/>
        <p:txBody>
          <a:bodyPr/>
          <a:lstStyle/>
          <a:p>
            <a:r>
              <a:rPr lang="cs-CZ" smtClean="0"/>
              <a:t>Rozhovor – praktické rady</a:t>
            </a:r>
          </a:p>
        </p:txBody>
      </p:sp>
    </p:spTree>
    <p:extLst>
      <p:ext uri="{BB962C8B-B14F-4D97-AF65-F5344CB8AC3E}">
        <p14:creationId xmlns:p14="http://schemas.microsoft.com/office/powerpoint/2010/main" val="3794545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srcRect l="31140" t="6737" r="29474" b="5122"/>
          <a:stretch>
            <a:fillRect/>
          </a:stretch>
        </p:blipFill>
        <p:spPr bwMode="auto">
          <a:xfrm>
            <a:off x="539750" y="188913"/>
            <a:ext cx="4530725" cy="6335712"/>
          </a:xfrm>
          <a:prstGeom prst="rect">
            <a:avLst/>
          </a:prstGeom>
          <a:noFill/>
          <a:ln w="9525">
            <a:noFill/>
            <a:miter lim="800000"/>
            <a:headEnd/>
            <a:tailEnd/>
          </a:ln>
        </p:spPr>
      </p:pic>
      <p:sp>
        <p:nvSpPr>
          <p:cNvPr id="12291" name="TextovéPole 3"/>
          <p:cNvSpPr txBox="1">
            <a:spLocks noChangeArrowheads="1"/>
          </p:cNvSpPr>
          <p:nvPr/>
        </p:nvSpPr>
        <p:spPr bwMode="auto">
          <a:xfrm>
            <a:off x="6300788" y="4437063"/>
            <a:ext cx="1698625" cy="369887"/>
          </a:xfrm>
          <a:prstGeom prst="rect">
            <a:avLst/>
          </a:prstGeom>
          <a:noFill/>
          <a:ln w="9525">
            <a:noFill/>
            <a:miter lim="800000"/>
            <a:headEnd/>
            <a:tailEnd/>
          </a:ln>
        </p:spPr>
        <p:txBody>
          <a:bodyPr wrap="none">
            <a:spAutoFit/>
          </a:bodyPr>
          <a:lstStyle/>
          <a:p>
            <a:r>
              <a:rPr lang="cs-CZ"/>
              <a:t>Toušek 2012: 66</a:t>
            </a:r>
          </a:p>
        </p:txBody>
      </p:sp>
    </p:spTree>
    <p:extLst>
      <p:ext uri="{BB962C8B-B14F-4D97-AF65-F5344CB8AC3E}">
        <p14:creationId xmlns:p14="http://schemas.microsoft.com/office/powerpoint/2010/main" val="21265660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r>
              <a:rPr lang="cs-CZ" smtClean="0"/>
              <a:t>Sondování</a:t>
            </a:r>
          </a:p>
        </p:txBody>
      </p:sp>
      <p:sp>
        <p:nvSpPr>
          <p:cNvPr id="3" name="Zástupný symbol pro obsah 2"/>
          <p:cNvSpPr>
            <a:spLocks noGrp="1"/>
          </p:cNvSpPr>
          <p:nvPr>
            <p:ph idx="1"/>
          </p:nvPr>
        </p:nvSpPr>
        <p:spPr/>
        <p:txBody>
          <a:bodyPr>
            <a:normAutofit fontScale="85000" lnSpcReduction="20000"/>
          </a:bodyPr>
          <a:lstStyle/>
          <a:p>
            <a:pPr>
              <a:defRPr/>
            </a:pPr>
            <a:r>
              <a:rPr lang="it-IT" dirty="0"/>
              <a:t>„Proč ne?“, „Proč si to myslíte</a:t>
            </a:r>
            <a:r>
              <a:rPr lang="it-IT" dirty="0" smtClean="0"/>
              <a:t>?“</a:t>
            </a:r>
            <a:endParaRPr lang="cs-CZ" dirty="0"/>
          </a:p>
          <a:p>
            <a:pPr>
              <a:defRPr/>
            </a:pPr>
            <a:r>
              <a:rPr lang="cs-CZ" dirty="0" smtClean="0"/>
              <a:t>„</a:t>
            </a:r>
            <a:r>
              <a:rPr lang="cs-CZ" dirty="0"/>
              <a:t>Zmínil jste, že raději pracujete s tvořivými žáky, co to pro vás znamená, tvořivý žák</a:t>
            </a:r>
            <a:r>
              <a:rPr lang="cs-CZ" dirty="0" smtClean="0"/>
              <a:t>“?</a:t>
            </a:r>
          </a:p>
          <a:p>
            <a:pPr>
              <a:defRPr/>
            </a:pPr>
            <a:r>
              <a:rPr lang="cs-CZ" dirty="0" smtClean="0"/>
              <a:t>„</a:t>
            </a:r>
            <a:r>
              <a:rPr lang="cs-CZ" dirty="0"/>
              <a:t>Můžete to rozvést?“, „Tomu nerozumím, co jste tím chtěl říct?“„</a:t>
            </a:r>
            <a:r>
              <a:rPr lang="cs-CZ" dirty="0" err="1" smtClean="0"/>
              <a:t>Rozumněl</a:t>
            </a:r>
            <a:r>
              <a:rPr lang="cs-CZ" dirty="0" smtClean="0"/>
              <a:t> </a:t>
            </a:r>
            <a:r>
              <a:rPr lang="cs-CZ" dirty="0"/>
              <a:t>jsem tedy správně, že...?“</a:t>
            </a:r>
            <a:endParaRPr lang="it-IT" dirty="0"/>
          </a:p>
          <a:p>
            <a:pPr>
              <a:defRPr/>
            </a:pPr>
            <a:r>
              <a:rPr lang="cs-CZ" dirty="0" smtClean="0"/>
              <a:t>„Říkal jste, že jste přišel o zaměstnání, co bylo dál?“</a:t>
            </a:r>
          </a:p>
          <a:p>
            <a:pPr>
              <a:defRPr/>
            </a:pPr>
            <a:r>
              <a:rPr lang="cs-CZ" dirty="0"/>
              <a:t>„Lidé v podobné situaci jako vy zažijí ledacos, </a:t>
            </a:r>
            <a:r>
              <a:rPr lang="cs-CZ" dirty="0" smtClean="0"/>
              <a:t>například se </a:t>
            </a:r>
            <a:r>
              <a:rPr lang="cs-CZ" dirty="0"/>
              <a:t>ocitnou ve vězení, máte tu zkušenost</a:t>
            </a:r>
            <a:r>
              <a:rPr lang="cs-CZ" dirty="0" smtClean="0"/>
              <a:t>?“</a:t>
            </a:r>
          </a:p>
          <a:p>
            <a:pPr>
              <a:defRPr/>
            </a:pPr>
            <a:r>
              <a:rPr lang="cs-CZ" dirty="0"/>
              <a:t>„To co jste řekl je zajímavé, ale většina lidí by s tím </a:t>
            </a:r>
            <a:r>
              <a:rPr lang="cs-CZ" dirty="0" smtClean="0"/>
              <a:t>nesouhlasila, </a:t>
            </a:r>
            <a:r>
              <a:rPr lang="pl-PL" dirty="0" smtClean="0"/>
              <a:t>nemyslíte</a:t>
            </a:r>
            <a:r>
              <a:rPr lang="pl-PL" dirty="0"/>
              <a:t>?“, či „To je pravda, tak by to asi mělo být, ale </a:t>
            </a:r>
            <a:r>
              <a:rPr lang="pl-PL" dirty="0" smtClean="0"/>
              <a:t>skutečnost </a:t>
            </a:r>
            <a:r>
              <a:rPr lang="cs-CZ" dirty="0" smtClean="0"/>
              <a:t>je </a:t>
            </a:r>
            <a:r>
              <a:rPr lang="cs-CZ" dirty="0"/>
              <a:t>jiná, ne</a:t>
            </a:r>
            <a:r>
              <a:rPr lang="cs-CZ" dirty="0" smtClean="0"/>
              <a:t>?“ (konfrontace)</a:t>
            </a:r>
          </a:p>
          <a:p>
            <a:pPr>
              <a:defRPr/>
            </a:pPr>
            <a:endParaRPr lang="cs-CZ" dirty="0" smtClean="0"/>
          </a:p>
          <a:p>
            <a:pPr>
              <a:defRPr/>
            </a:pPr>
            <a:endParaRPr lang="cs-CZ" dirty="0"/>
          </a:p>
        </p:txBody>
      </p:sp>
    </p:spTree>
    <p:extLst>
      <p:ext uri="{BB962C8B-B14F-4D97-AF65-F5344CB8AC3E}">
        <p14:creationId xmlns:p14="http://schemas.microsoft.com/office/powerpoint/2010/main" val="421070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defRPr/>
            </a:pPr>
            <a:r>
              <a:rPr lang="cs-CZ" dirty="0" smtClean="0"/>
              <a:t/>
            </a:r>
            <a:br>
              <a:rPr lang="cs-CZ" dirty="0" smtClean="0"/>
            </a:br>
            <a:r>
              <a:rPr lang="cs-CZ" dirty="0" smtClean="0"/>
              <a:t>Jak je důležité se zeptat</a:t>
            </a:r>
            <a:endParaRPr lang="cs-CZ" dirty="0"/>
          </a:p>
        </p:txBody>
      </p:sp>
      <p:sp>
        <p:nvSpPr>
          <p:cNvPr id="3" name="Zástupný symbol pro obsah 2"/>
          <p:cNvSpPr>
            <a:spLocks noGrp="1"/>
          </p:cNvSpPr>
          <p:nvPr>
            <p:ph idx="1"/>
          </p:nvPr>
        </p:nvSpPr>
        <p:spPr/>
        <p:txBody>
          <a:bodyPr>
            <a:normAutofit/>
          </a:bodyPr>
          <a:lstStyle/>
          <a:p>
            <a:pPr marL="0" indent="0">
              <a:lnSpc>
                <a:spcPct val="80000"/>
              </a:lnSpc>
              <a:buFontTx/>
              <a:buNone/>
              <a:defRPr/>
            </a:pPr>
            <a:endParaRPr lang="cs-CZ" dirty="0"/>
          </a:p>
          <a:p>
            <a:pPr marL="0" indent="0">
              <a:buFontTx/>
              <a:buNone/>
              <a:defRPr/>
            </a:pPr>
            <a:r>
              <a:rPr lang="cs-CZ" dirty="0"/>
              <a:t>R: Co si o ní myslím? No, že asi nic nedokážou, ale podporuju je, protože taky se mi nelíbí, co tahle vláda tady na tu naši vrstvu chystá, protože je to hrozný, je to neúnosný, už si myslím. </a:t>
            </a:r>
          </a:p>
          <a:p>
            <a:pPr marL="0" indent="0">
              <a:buFontTx/>
              <a:buNone/>
              <a:defRPr/>
            </a:pPr>
            <a:r>
              <a:rPr lang="cs-CZ" dirty="0"/>
              <a:t>T: Naši vrstvu? Co myslíte tím...</a:t>
            </a:r>
          </a:p>
          <a:p>
            <a:pPr>
              <a:buNone/>
              <a:defRPr/>
            </a:pPr>
            <a:endParaRPr lang="cs-CZ" dirty="0"/>
          </a:p>
        </p:txBody>
      </p:sp>
    </p:spTree>
    <p:extLst>
      <p:ext uri="{BB962C8B-B14F-4D97-AF65-F5344CB8AC3E}">
        <p14:creationId xmlns:p14="http://schemas.microsoft.com/office/powerpoint/2010/main" val="7139309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buFontTx/>
              <a:buNone/>
              <a:defRPr/>
            </a:pPr>
            <a:r>
              <a:rPr lang="cs-CZ" dirty="0" smtClean="0"/>
              <a:t>R: ...vás, mě, třicátníci, čtyřicátníci. </a:t>
            </a:r>
          </a:p>
          <a:p>
            <a:pPr marL="0" indent="0">
              <a:lnSpc>
                <a:spcPct val="80000"/>
              </a:lnSpc>
              <a:buFontTx/>
              <a:buNone/>
              <a:defRPr/>
            </a:pPr>
            <a:r>
              <a:rPr lang="cs-CZ" dirty="0" smtClean="0"/>
              <a:t>				(</a:t>
            </a:r>
            <a:r>
              <a:rPr lang="cs-CZ" dirty="0" err="1" smtClean="0"/>
              <a:t>Nedbálková</a:t>
            </a:r>
            <a:r>
              <a:rPr lang="cs-CZ" dirty="0" smtClean="0"/>
              <a:t> 2013: 92)</a:t>
            </a:r>
          </a:p>
          <a:p>
            <a:pPr>
              <a:buNone/>
            </a:pPr>
            <a:endParaRPr lang="cs-CZ" dirty="0"/>
          </a:p>
        </p:txBody>
      </p:sp>
    </p:spTree>
    <p:extLst>
      <p:ext uri="{BB962C8B-B14F-4D97-AF65-F5344CB8AC3E}">
        <p14:creationId xmlns:p14="http://schemas.microsoft.com/office/powerpoint/2010/main" val="3503575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je důležité se </a:t>
            </a:r>
            <a:r>
              <a:rPr lang="cs-CZ" dirty="0" smtClean="0"/>
              <a:t>zeptat II.</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sk-SK" i="1" dirty="0"/>
              <a:t>Problém je v tom, že </a:t>
            </a:r>
            <a:r>
              <a:rPr lang="sk-SK" i="1" dirty="0" err="1"/>
              <a:t>spústu</a:t>
            </a:r>
            <a:r>
              <a:rPr lang="sk-SK" i="1" dirty="0"/>
              <a:t> pacientov tým, že takto surfuje, číta, nechá sa zmanipulovať a potom príde a komplikujú nám život, lebo chcú tamto a prečo nemáte toto a my sme čítali že toto pomáha. Pritom pravda je kdesi úplne inde....Toto nám komplikuje život, ale to je súčasťou toho, čiže to je, keď budete okopávať záhradu, tak tiež tam narazíte na kameň, ktorý tam je. zoberiete vyhodíte a kopete ďalej....To je úplne normálne.</a:t>
            </a:r>
            <a:endParaRPr lang="cs-CZ" i="1" dirty="0"/>
          </a:p>
          <a:p>
            <a:pPr marL="0" indent="0">
              <a:buNone/>
            </a:pPr>
            <a:endParaRPr lang="sk-SK" i="1" dirty="0"/>
          </a:p>
          <a:p>
            <a:pPr marL="0" indent="0">
              <a:buNone/>
            </a:pPr>
            <a:r>
              <a:rPr lang="sk-SK" dirty="0" err="1"/>
              <a:t>Výzkumnice</a:t>
            </a:r>
            <a:r>
              <a:rPr lang="sk-SK" dirty="0"/>
              <a:t>: </a:t>
            </a:r>
            <a:r>
              <a:rPr lang="sk-SK" dirty="0" err="1"/>
              <a:t>Ještě</a:t>
            </a:r>
            <a:r>
              <a:rPr lang="sk-SK" dirty="0"/>
              <a:t> </a:t>
            </a:r>
            <a:r>
              <a:rPr lang="sk-SK" dirty="0" err="1"/>
              <a:t>něco</a:t>
            </a:r>
            <a:r>
              <a:rPr lang="sk-SK" dirty="0"/>
              <a:t> </a:t>
            </a:r>
            <a:r>
              <a:rPr lang="sk-SK" dirty="0" err="1"/>
              <a:t>jiného</a:t>
            </a:r>
            <a:r>
              <a:rPr lang="sk-SK" dirty="0"/>
              <a:t> </a:t>
            </a:r>
            <a:r>
              <a:rPr lang="sk-SK" dirty="0" err="1"/>
              <a:t>co</a:t>
            </a:r>
            <a:r>
              <a:rPr lang="sk-SK" dirty="0"/>
              <a:t> </a:t>
            </a:r>
            <a:r>
              <a:rPr lang="sk-SK" dirty="0" err="1"/>
              <a:t>třeba</a:t>
            </a:r>
            <a:r>
              <a:rPr lang="sk-SK" dirty="0"/>
              <a:t> Vám </a:t>
            </a:r>
            <a:r>
              <a:rPr lang="sk-SK" dirty="0" err="1"/>
              <a:t>znepříjemňuje</a:t>
            </a:r>
            <a:r>
              <a:rPr lang="sk-SK" dirty="0"/>
              <a:t> práci, nebo s čím </a:t>
            </a:r>
            <a:r>
              <a:rPr lang="sk-SK" dirty="0" err="1"/>
              <a:t>se</a:t>
            </a:r>
            <a:r>
              <a:rPr lang="sk-SK" dirty="0"/>
              <a:t> </a:t>
            </a:r>
            <a:r>
              <a:rPr lang="sk-SK" dirty="0" err="1"/>
              <a:t>potýkate</a:t>
            </a:r>
            <a:r>
              <a:rPr lang="sk-SK" dirty="0"/>
              <a:t>?</a:t>
            </a:r>
            <a:endParaRPr lang="cs-CZ" dirty="0"/>
          </a:p>
          <a:p>
            <a:pPr marL="0" indent="0">
              <a:buNone/>
            </a:pPr>
            <a:endParaRPr lang="cs-CZ" dirty="0"/>
          </a:p>
        </p:txBody>
      </p:sp>
    </p:spTree>
    <p:extLst>
      <p:ext uri="{BB962C8B-B14F-4D97-AF65-F5344CB8AC3E}">
        <p14:creationId xmlns:p14="http://schemas.microsoft.com/office/powerpoint/2010/main" val="7303091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A </a:t>
            </a:r>
            <a:r>
              <a:rPr lang="cs-CZ" dirty="0" smtClean="0"/>
              <a:t>hlavně nepředjímat</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sk-SK" dirty="0"/>
              <a:t>L.: </a:t>
            </a:r>
            <a:r>
              <a:rPr lang="sk-SK" i="1" dirty="0"/>
              <a:t>Ale to máte 50ti </a:t>
            </a:r>
            <a:r>
              <a:rPr lang="sk-SK" i="1" dirty="0" err="1"/>
              <a:t>procentní</a:t>
            </a:r>
            <a:r>
              <a:rPr lang="sk-SK" i="1" dirty="0"/>
              <a:t> riziko že to </a:t>
            </a:r>
            <a:r>
              <a:rPr lang="sk-SK" i="1" dirty="0" err="1"/>
              <a:t>otěhotníte</a:t>
            </a:r>
            <a:r>
              <a:rPr lang="sk-SK" i="1" dirty="0"/>
              <a:t> a jedná </a:t>
            </a:r>
            <a:r>
              <a:rPr lang="sk-SK" i="1" dirty="0" err="1"/>
              <a:t>se</a:t>
            </a:r>
            <a:r>
              <a:rPr lang="sk-SK" i="1" dirty="0"/>
              <a:t> o </a:t>
            </a:r>
            <a:r>
              <a:rPr lang="sk-SK" i="1" dirty="0" err="1"/>
              <a:t>dost</a:t>
            </a:r>
            <a:r>
              <a:rPr lang="sk-SK" i="1" dirty="0"/>
              <a:t> </a:t>
            </a:r>
            <a:r>
              <a:rPr lang="sk-SK" i="1" dirty="0" err="1"/>
              <a:t>vážný</a:t>
            </a:r>
            <a:r>
              <a:rPr lang="sk-SK" i="1" dirty="0"/>
              <a:t> nemoci. </a:t>
            </a:r>
            <a:r>
              <a:rPr lang="sk-SK" i="1" dirty="0" err="1"/>
              <a:t>Jsou</a:t>
            </a:r>
            <a:r>
              <a:rPr lang="sk-SK" i="1" dirty="0"/>
              <a:t> </a:t>
            </a:r>
            <a:r>
              <a:rPr lang="sk-SK" i="1" dirty="0" err="1"/>
              <a:t>tady</a:t>
            </a:r>
            <a:r>
              <a:rPr lang="sk-SK" i="1" dirty="0"/>
              <a:t> nemoci, o </a:t>
            </a:r>
            <a:r>
              <a:rPr lang="sk-SK" i="1" dirty="0" err="1"/>
              <a:t>kterých</a:t>
            </a:r>
            <a:r>
              <a:rPr lang="sk-SK" i="1" dirty="0"/>
              <a:t> </a:t>
            </a:r>
            <a:r>
              <a:rPr lang="sk-SK" i="1" dirty="0" err="1"/>
              <a:t>se</a:t>
            </a:r>
            <a:r>
              <a:rPr lang="sk-SK" i="1" dirty="0"/>
              <a:t> </a:t>
            </a:r>
            <a:r>
              <a:rPr lang="sk-SK" i="1" dirty="0" err="1"/>
              <a:t>mnohdy</a:t>
            </a:r>
            <a:r>
              <a:rPr lang="sk-SK" i="1" dirty="0"/>
              <a:t>, a to </a:t>
            </a:r>
            <a:r>
              <a:rPr lang="sk-SK" i="1" dirty="0" err="1"/>
              <a:t>bych</a:t>
            </a:r>
            <a:r>
              <a:rPr lang="sk-SK" i="1" dirty="0"/>
              <a:t> zase v </a:t>
            </a:r>
            <a:r>
              <a:rPr lang="sk-SK" i="1" dirty="0" err="1"/>
              <a:t>té</a:t>
            </a:r>
            <a:r>
              <a:rPr lang="sk-SK" i="1" dirty="0"/>
              <a:t> </a:t>
            </a:r>
            <a:r>
              <a:rPr lang="sk-SK" i="1" dirty="0" err="1"/>
              <a:t>vaší</a:t>
            </a:r>
            <a:r>
              <a:rPr lang="sk-SK" i="1" dirty="0"/>
              <a:t> práci, </a:t>
            </a:r>
            <a:r>
              <a:rPr lang="sk-SK" i="1" dirty="0" err="1"/>
              <a:t>kdyby</a:t>
            </a:r>
            <a:r>
              <a:rPr lang="sk-SK" i="1" dirty="0"/>
              <a:t> </a:t>
            </a:r>
            <a:r>
              <a:rPr lang="sk-SK" i="1" dirty="0" err="1"/>
              <a:t>se</a:t>
            </a:r>
            <a:r>
              <a:rPr lang="sk-SK" i="1" dirty="0"/>
              <a:t> to dostalo </a:t>
            </a:r>
            <a:r>
              <a:rPr lang="sk-SK" i="1" dirty="0" err="1"/>
              <a:t>někam</a:t>
            </a:r>
            <a:r>
              <a:rPr lang="sk-SK" i="1" dirty="0"/>
              <a:t> na </a:t>
            </a:r>
            <a:r>
              <a:rPr lang="sk-SK" i="1" dirty="0" err="1"/>
              <a:t>veřejnost</a:t>
            </a:r>
            <a:r>
              <a:rPr lang="sk-SK" i="1" dirty="0"/>
              <a:t>, </a:t>
            </a:r>
            <a:r>
              <a:rPr lang="sk-SK" i="1" dirty="0" err="1"/>
              <a:t>bylo</a:t>
            </a:r>
            <a:r>
              <a:rPr lang="sk-SK" i="1" dirty="0"/>
              <a:t> by  </a:t>
            </a:r>
            <a:r>
              <a:rPr lang="sk-SK" i="1" dirty="0" err="1"/>
              <a:t>hrozně</a:t>
            </a:r>
            <a:r>
              <a:rPr lang="sk-SK" i="1" dirty="0"/>
              <a:t> </a:t>
            </a:r>
            <a:r>
              <a:rPr lang="sk-SK" i="1" dirty="0" err="1"/>
              <a:t>důležitý</a:t>
            </a:r>
            <a:r>
              <a:rPr lang="sk-SK" i="1" dirty="0"/>
              <a:t>, že je </a:t>
            </a:r>
            <a:r>
              <a:rPr lang="sk-SK" i="1" dirty="0" err="1"/>
              <a:t>tady</a:t>
            </a:r>
            <a:r>
              <a:rPr lang="sk-SK" i="1" dirty="0"/>
              <a:t> </a:t>
            </a:r>
            <a:r>
              <a:rPr lang="sk-SK" i="1" dirty="0" err="1"/>
              <a:t>různý</a:t>
            </a:r>
            <a:r>
              <a:rPr lang="sk-SK" i="1" dirty="0"/>
              <a:t> </a:t>
            </a:r>
            <a:r>
              <a:rPr lang="sk-SK" i="1" dirty="0" err="1"/>
              <a:t>takovýty</a:t>
            </a:r>
            <a:r>
              <a:rPr lang="sk-SK" i="1" dirty="0"/>
              <a:t> nemoci </a:t>
            </a:r>
            <a:r>
              <a:rPr lang="sk-SK" i="1" dirty="0" err="1"/>
              <a:t>motýlých</a:t>
            </a:r>
            <a:r>
              <a:rPr lang="sk-SK" i="1" dirty="0"/>
              <a:t> </a:t>
            </a:r>
            <a:r>
              <a:rPr lang="sk-SK" i="1" dirty="0" err="1"/>
              <a:t>křídel</a:t>
            </a:r>
            <a:r>
              <a:rPr lang="sk-SK" i="1" dirty="0"/>
              <a:t>, a </a:t>
            </a:r>
            <a:r>
              <a:rPr lang="sk-SK" i="1" dirty="0" err="1"/>
              <a:t>tadyty</a:t>
            </a:r>
            <a:r>
              <a:rPr lang="sk-SK" i="1" dirty="0"/>
              <a:t> podobný </a:t>
            </a:r>
            <a:r>
              <a:rPr lang="sk-SK" i="1" dirty="0" err="1"/>
              <a:t>co</a:t>
            </a:r>
            <a:r>
              <a:rPr lang="sk-SK" i="1" dirty="0"/>
              <a:t> slyšíte v </a:t>
            </a:r>
            <a:r>
              <a:rPr lang="sk-SK" i="1" dirty="0" err="1"/>
              <a:t>televizi</a:t>
            </a:r>
            <a:r>
              <a:rPr lang="sk-SK" i="1" dirty="0"/>
              <a:t>, to </a:t>
            </a:r>
            <a:r>
              <a:rPr lang="sk-SK" i="1" dirty="0" err="1"/>
              <a:t>jsou</a:t>
            </a:r>
            <a:r>
              <a:rPr lang="sk-SK" i="1" dirty="0"/>
              <a:t> </a:t>
            </a:r>
            <a:r>
              <a:rPr lang="sk-SK" i="1" dirty="0" err="1"/>
              <a:t>přesně</a:t>
            </a:r>
            <a:r>
              <a:rPr lang="sk-SK" i="1" dirty="0"/>
              <a:t> </a:t>
            </a:r>
            <a:r>
              <a:rPr lang="sk-SK" i="1" dirty="0" err="1"/>
              <a:t>monogenní</a:t>
            </a:r>
            <a:r>
              <a:rPr lang="sk-SK" i="1" dirty="0"/>
              <a:t> nemoci, </a:t>
            </a:r>
            <a:r>
              <a:rPr lang="sk-SK" i="1" dirty="0" err="1"/>
              <a:t>které</a:t>
            </a:r>
            <a:r>
              <a:rPr lang="sk-SK" i="1" dirty="0"/>
              <a:t> by mohli </a:t>
            </a:r>
            <a:r>
              <a:rPr lang="sk-SK" i="1" dirty="0" err="1"/>
              <a:t>být</a:t>
            </a:r>
            <a:r>
              <a:rPr lang="sk-SK" i="1" dirty="0"/>
              <a:t>-</a:t>
            </a:r>
            <a:endParaRPr lang="cs-CZ" i="1" dirty="0"/>
          </a:p>
          <a:p>
            <a:pPr marL="0" indent="0">
              <a:buNone/>
            </a:pPr>
            <a:r>
              <a:rPr lang="sk-SK" dirty="0" err="1" smtClean="0"/>
              <a:t>Výzkumnice</a:t>
            </a:r>
            <a:r>
              <a:rPr lang="sk-SK" dirty="0" smtClean="0"/>
              <a:t>:  </a:t>
            </a:r>
            <a:r>
              <a:rPr lang="sk-SK" dirty="0" err="1"/>
              <a:t>Odhaleny</a:t>
            </a:r>
            <a:r>
              <a:rPr lang="sk-SK" dirty="0"/>
              <a:t>.</a:t>
            </a:r>
            <a:endParaRPr lang="cs-CZ" dirty="0"/>
          </a:p>
          <a:p>
            <a:pPr marL="0" indent="0">
              <a:buNone/>
            </a:pPr>
            <a:r>
              <a:rPr lang="sk-SK" dirty="0"/>
              <a:t>L</a:t>
            </a:r>
            <a:r>
              <a:rPr lang="sk-SK" i="1" dirty="0"/>
              <a:t>.: </a:t>
            </a:r>
            <a:r>
              <a:rPr lang="sk-SK" i="1" dirty="0" err="1"/>
              <a:t>Ano</a:t>
            </a:r>
            <a:r>
              <a:rPr lang="sk-SK" i="1" dirty="0"/>
              <a:t>, a </a:t>
            </a:r>
            <a:r>
              <a:rPr lang="sk-SK" i="1" dirty="0" err="1"/>
              <a:t>další</a:t>
            </a:r>
            <a:r>
              <a:rPr lang="sk-SK" i="1" dirty="0"/>
              <a:t> </a:t>
            </a:r>
            <a:r>
              <a:rPr lang="sk-SK" i="1" dirty="0" err="1"/>
              <a:t>děti</a:t>
            </a:r>
            <a:r>
              <a:rPr lang="sk-SK" i="1" dirty="0"/>
              <a:t> by </a:t>
            </a:r>
            <a:r>
              <a:rPr lang="sk-SK" i="1" dirty="0" err="1"/>
              <a:t>se</a:t>
            </a:r>
            <a:r>
              <a:rPr lang="sk-SK" i="1" dirty="0"/>
              <a:t> s </a:t>
            </a:r>
            <a:r>
              <a:rPr lang="sk-SK" i="1" dirty="0" err="1"/>
              <a:t>ní</a:t>
            </a:r>
            <a:r>
              <a:rPr lang="sk-SK" i="1" dirty="0"/>
              <a:t> </a:t>
            </a:r>
            <a:r>
              <a:rPr lang="sk-SK" i="1" dirty="0" err="1" smtClean="0"/>
              <a:t>nemusely</a:t>
            </a:r>
            <a:r>
              <a:rPr lang="sk-SK" i="1" dirty="0" smtClean="0"/>
              <a:t> </a:t>
            </a:r>
            <a:r>
              <a:rPr lang="sk-SK" i="1" dirty="0" err="1"/>
              <a:t>narodit</a:t>
            </a:r>
            <a:r>
              <a:rPr lang="sk-SK" i="1" dirty="0"/>
              <a:t>. </a:t>
            </a:r>
            <a:endParaRPr lang="cs-CZ" i="1" dirty="0"/>
          </a:p>
          <a:p>
            <a:pPr marL="0" indent="0">
              <a:buNone/>
            </a:pPr>
            <a:r>
              <a:rPr lang="sk-SK" dirty="0"/>
              <a:t> </a:t>
            </a:r>
            <a:endParaRPr lang="cs-CZ" dirty="0"/>
          </a:p>
          <a:p>
            <a:pPr marL="0" indent="0">
              <a:buNone/>
            </a:pPr>
            <a:endParaRPr lang="cs-CZ" dirty="0"/>
          </a:p>
        </p:txBody>
      </p:sp>
    </p:spTree>
    <p:extLst>
      <p:ext uri="{BB962C8B-B14F-4D97-AF65-F5344CB8AC3E}">
        <p14:creationId xmlns:p14="http://schemas.microsoft.com/office/powerpoint/2010/main" val="24539754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a:xfrm>
            <a:off x="457200" y="476250"/>
            <a:ext cx="8229600" cy="1081088"/>
          </a:xfrm>
        </p:spPr>
        <p:txBody>
          <a:bodyPr>
            <a:normAutofit fontScale="90000"/>
          </a:bodyPr>
          <a:lstStyle/>
          <a:p>
            <a:pPr>
              <a:defRPr/>
            </a:pPr>
            <a:r>
              <a:rPr lang="cs-CZ" sz="2400" smtClean="0"/>
              <a:t>Diskuse nad volbou otázek pro hloubkový rozhovor: projekt „Zjišťování důvodů pro volbu soukromého předškolního vzdělávání v České republice“</a:t>
            </a:r>
            <a:r>
              <a:rPr lang="cs-CZ" smtClean="0"/>
              <a:t/>
            </a:r>
            <a:br>
              <a:rPr lang="cs-CZ" smtClean="0"/>
            </a:br>
            <a:endParaRPr lang="cs-CZ" smtClean="0"/>
          </a:p>
        </p:txBody>
      </p:sp>
      <p:sp>
        <p:nvSpPr>
          <p:cNvPr id="16387" name="Zástupný symbol pro obsah 2"/>
          <p:cNvSpPr>
            <a:spLocks noGrp="1"/>
          </p:cNvSpPr>
          <p:nvPr>
            <p:ph idx="1"/>
          </p:nvPr>
        </p:nvSpPr>
        <p:spPr/>
        <p:txBody>
          <a:bodyPr/>
          <a:lstStyle/>
          <a:p>
            <a:r>
              <a:rPr lang="cs-CZ" sz="1400" smtClean="0"/>
              <a:t>Rozhodli jste se pro umístění vašeho dítěte do soukromé mateřské školy na základě vlastního výběru a přesvědčení?</a:t>
            </a:r>
          </a:p>
          <a:p>
            <a:r>
              <a:rPr lang="cs-CZ" sz="1400" smtClean="0"/>
              <a:t>Nebo na doporučení někoho známého?</a:t>
            </a:r>
          </a:p>
          <a:p>
            <a:r>
              <a:rPr lang="cs-CZ" sz="1400" smtClean="0"/>
              <a:t>Volili jste školku především podle místa bydliště a dopravní dostupnosti?</a:t>
            </a:r>
          </a:p>
          <a:p>
            <a:r>
              <a:rPr lang="cs-CZ" sz="1400" smtClean="0"/>
              <a:t>Pokud máte více dětí, navštěvovaly všechny stejnou mateřskou školu?</a:t>
            </a:r>
          </a:p>
          <a:p>
            <a:r>
              <a:rPr lang="cs-CZ" sz="1400" smtClean="0"/>
              <a:t>Proč ano/ne?</a:t>
            </a:r>
          </a:p>
          <a:p>
            <a:r>
              <a:rPr lang="cs-CZ" sz="1400" smtClean="0"/>
              <a:t>Byl pro vás program mateřské školy prioritní při její volbě?</a:t>
            </a:r>
          </a:p>
          <a:p>
            <a:r>
              <a:rPr lang="cs-CZ" sz="1400" smtClean="0"/>
              <a:t>Je pro vás důležitá spolupráce rodičů a pedagogů?</a:t>
            </a:r>
          </a:p>
          <a:p>
            <a:r>
              <a:rPr lang="cs-CZ" sz="1400" smtClean="0"/>
              <a:t>Proč ano/ne?</a:t>
            </a:r>
          </a:p>
          <a:p>
            <a:r>
              <a:rPr lang="cs-CZ" sz="1400" smtClean="0"/>
              <a:t>Je pro vaši mateřskou školu spolupráce s vámi jako rodiči důležitá? Jak často se zúčastňujete akcí pořádaných školou?</a:t>
            </a:r>
          </a:p>
          <a:p>
            <a:r>
              <a:rPr lang="cs-CZ" sz="1400" smtClean="0"/>
              <a:t>Myslíte si, že menší počet dětí v soukromém předškolním zařízení zaručuje individuálnější přístup?</a:t>
            </a:r>
          </a:p>
          <a:p>
            <a:r>
              <a:rPr lang="cs-CZ" sz="1400" smtClean="0"/>
              <a:t>Jste ochotni zaplatit vyšší školné soukromé mateřské škole, protože si myslíte, že poskytuje kvalitnější vzdělání?</a:t>
            </a:r>
          </a:p>
          <a:p>
            <a:r>
              <a:rPr lang="cs-CZ" sz="1400" smtClean="0"/>
              <a:t> Odráží se nedostatek peněz ve státním školství na kvalitě výuky?</a:t>
            </a:r>
          </a:p>
          <a:p>
            <a:r>
              <a:rPr lang="cs-CZ" sz="1400" smtClean="0"/>
              <a:t>Jak dlouho vaše dítě navštěvuje předškolní zařízení?</a:t>
            </a:r>
          </a:p>
          <a:p>
            <a:r>
              <a:rPr lang="cs-CZ" sz="1400" smtClean="0"/>
              <a:t>Je pro vás rozhodující program školky nebo konkrétní pedagog?</a:t>
            </a:r>
          </a:p>
          <a:p>
            <a:endParaRPr lang="cs-CZ" sz="1200" smtClean="0"/>
          </a:p>
        </p:txBody>
      </p:sp>
    </p:spTree>
    <p:extLst>
      <p:ext uri="{BB962C8B-B14F-4D97-AF65-F5344CB8AC3E}">
        <p14:creationId xmlns:p14="http://schemas.microsoft.com/office/powerpoint/2010/main" val="27664735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dirty="0" smtClean="0"/>
              <a:t>Jak formulovat skutečně otevřené otázky?</a:t>
            </a:r>
            <a:endParaRPr lang="cs-CZ" dirty="0"/>
          </a:p>
        </p:txBody>
      </p:sp>
      <p:sp>
        <p:nvSpPr>
          <p:cNvPr id="3" name="Zástupný symbol pro obsah 2"/>
          <p:cNvSpPr>
            <a:spLocks noGrp="1"/>
          </p:cNvSpPr>
          <p:nvPr>
            <p:ph idx="1"/>
          </p:nvPr>
        </p:nvSpPr>
        <p:spPr>
          <a:xfrm>
            <a:off x="457200" y="1600201"/>
            <a:ext cx="8229600" cy="1900808"/>
          </a:xfrm>
        </p:spPr>
        <p:txBody>
          <a:bodyPr/>
          <a:lstStyle/>
          <a:p>
            <a:pPr>
              <a:lnSpc>
                <a:spcPct val="80000"/>
              </a:lnSpc>
              <a:buFontTx/>
              <a:buNone/>
            </a:pPr>
            <a:r>
              <a:rPr lang="cs-CZ" sz="2000" dirty="0"/>
              <a:t>Proč se účastníte kurzů/školení a proč účast na nich odmítáte?“</a:t>
            </a:r>
          </a:p>
          <a:p>
            <a:pPr>
              <a:lnSpc>
                <a:spcPct val="80000"/>
              </a:lnSpc>
              <a:buFontTx/>
              <a:buNone/>
            </a:pPr>
            <a:r>
              <a:rPr lang="cs-CZ" sz="2000" dirty="0"/>
              <a:t>	X</a:t>
            </a:r>
          </a:p>
          <a:p>
            <a:pPr>
              <a:lnSpc>
                <a:spcPct val="80000"/>
              </a:lnSpc>
              <a:buFontTx/>
              <a:buNone/>
            </a:pPr>
            <a:r>
              <a:rPr lang="cs-CZ" sz="2000" dirty="0" smtClean="0"/>
              <a:t>Jak </a:t>
            </a:r>
            <a:r>
              <a:rPr lang="cs-CZ" sz="2000" dirty="0"/>
              <a:t>se dozvídáte o novém školení</a:t>
            </a:r>
            <a:r>
              <a:rPr lang="cs-CZ" sz="2000" dirty="0" smtClean="0"/>
              <a:t>?</a:t>
            </a:r>
            <a:endParaRPr lang="cs-CZ" sz="2000" dirty="0"/>
          </a:p>
          <a:p>
            <a:endParaRPr lang="cs-CZ" dirty="0"/>
          </a:p>
        </p:txBody>
      </p:sp>
      <p:sp>
        <p:nvSpPr>
          <p:cNvPr id="4" name="TextovéPole 3"/>
          <p:cNvSpPr txBox="1"/>
          <p:nvPr/>
        </p:nvSpPr>
        <p:spPr>
          <a:xfrm>
            <a:off x="395536" y="3573016"/>
            <a:ext cx="8424936" cy="2585323"/>
          </a:xfrm>
          <a:prstGeom prst="rect">
            <a:avLst/>
          </a:prstGeom>
          <a:noFill/>
        </p:spPr>
        <p:txBody>
          <a:bodyPr wrap="square" rtlCol="0">
            <a:spAutoFit/>
          </a:bodyPr>
          <a:lstStyle/>
          <a:p>
            <a:r>
              <a:rPr lang="cs-CZ" dirty="0" smtClean="0"/>
              <a:t>Co je nejtěžší na tom, když člověk nemá kde bydlet?</a:t>
            </a:r>
          </a:p>
          <a:p>
            <a:endParaRPr lang="cs-CZ" dirty="0" smtClean="0"/>
          </a:p>
          <a:p>
            <a:r>
              <a:rPr lang="cs-CZ" dirty="0" smtClean="0"/>
              <a:t>X </a:t>
            </a:r>
          </a:p>
          <a:p>
            <a:endParaRPr lang="cs-CZ" dirty="0"/>
          </a:p>
          <a:p>
            <a:r>
              <a:rPr lang="cs-CZ" dirty="0" smtClean="0"/>
              <a:t>Co je na bezdomovectví nejtěžší?</a:t>
            </a:r>
          </a:p>
          <a:p>
            <a:endParaRPr lang="cs-CZ" dirty="0" smtClean="0"/>
          </a:p>
          <a:p>
            <a:r>
              <a:rPr lang="cs-CZ" dirty="0" smtClean="0"/>
              <a:t>X</a:t>
            </a:r>
          </a:p>
          <a:p>
            <a:endParaRPr lang="cs-CZ" dirty="0"/>
          </a:p>
          <a:p>
            <a:r>
              <a:rPr lang="cs-CZ" dirty="0" smtClean="0"/>
              <a:t>Co vám teď nejvíc komplikuje život?</a:t>
            </a:r>
            <a:endParaRPr lang="cs-CZ" dirty="0"/>
          </a:p>
        </p:txBody>
      </p:sp>
      <p:sp>
        <p:nvSpPr>
          <p:cNvPr id="5" name="TextovéPole 4"/>
          <p:cNvSpPr txBox="1"/>
          <p:nvPr/>
        </p:nvSpPr>
        <p:spPr>
          <a:xfrm>
            <a:off x="395536" y="6309320"/>
            <a:ext cx="2808312" cy="253916"/>
          </a:xfrm>
          <a:prstGeom prst="rect">
            <a:avLst/>
          </a:prstGeom>
          <a:noFill/>
        </p:spPr>
        <p:txBody>
          <a:bodyPr wrap="square" rtlCol="0">
            <a:spAutoFit/>
          </a:bodyPr>
          <a:lstStyle/>
          <a:p>
            <a:r>
              <a:rPr lang="cs-CZ" sz="1050" dirty="0" smtClean="0"/>
              <a:t>Převzato z Holpuch 2015</a:t>
            </a:r>
            <a:endParaRPr lang="cs-CZ" sz="1050" dirty="0"/>
          </a:p>
        </p:txBody>
      </p:sp>
    </p:spTree>
    <p:extLst>
      <p:ext uri="{BB962C8B-B14F-4D97-AF65-F5344CB8AC3E}">
        <p14:creationId xmlns:p14="http://schemas.microsoft.com/office/powerpoint/2010/main" val="1605410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cs-CZ" sz="4000" smtClean="0"/>
              <a:t>Focus group </a:t>
            </a:r>
          </a:p>
        </p:txBody>
      </p:sp>
      <p:sp>
        <p:nvSpPr>
          <p:cNvPr id="59395" name="Rectangle 3"/>
          <p:cNvSpPr>
            <a:spLocks noGrp="1" noChangeArrowheads="1"/>
          </p:cNvSpPr>
          <p:nvPr>
            <p:ph type="body" idx="1"/>
          </p:nvPr>
        </p:nvSpPr>
        <p:spPr>
          <a:xfrm>
            <a:off x="457200" y="1341438"/>
            <a:ext cx="8229600" cy="5256212"/>
          </a:xfrm>
        </p:spPr>
        <p:txBody>
          <a:bodyPr/>
          <a:lstStyle/>
          <a:p>
            <a:pPr>
              <a:lnSpc>
                <a:spcPct val="80000"/>
              </a:lnSpc>
            </a:pPr>
            <a:endParaRPr lang="cs-CZ" sz="2800" smtClean="0"/>
          </a:p>
          <a:p>
            <a:pPr>
              <a:lnSpc>
                <a:spcPct val="80000"/>
              </a:lnSpc>
            </a:pPr>
            <a:r>
              <a:rPr lang="cs-CZ" sz="2400" smtClean="0"/>
              <a:t>Kromě dat z přímých výpovědí účastníků dokáže využít i komunikaci mezi nimi – skupinovou interakci a dynamiku</a:t>
            </a:r>
          </a:p>
          <a:p>
            <a:pPr>
              <a:lnSpc>
                <a:spcPct val="80000"/>
              </a:lnSpc>
            </a:pPr>
            <a:r>
              <a:rPr lang="cs-CZ" sz="2400" smtClean="0"/>
              <a:t>Přesvědčení, že skupinové procesy pomáhají lidem objevovat a ujasňovat si své pohledy na věc takovým způsobem, který by byl jen těžko dosažitelný v rámci sběru dat prostřednictvím individuálních rozhovorů. </a:t>
            </a:r>
          </a:p>
          <a:p>
            <a:pPr>
              <a:lnSpc>
                <a:spcPct val="80000"/>
              </a:lnSpc>
            </a:pPr>
            <a:r>
              <a:rPr lang="cs-CZ" sz="2400" smtClean="0"/>
              <a:t>Pomáhá výzkumníkovi využít mnoho různých forem komunikace, které lidé užívají v každodenní interakci, jako jsou vtipy, anekdoty, hádky, provokování – je to důležité, protože lidské vědění a postoje nejsou jednoduše ukryty v racionálních odpovědích na přímé otázky.</a:t>
            </a:r>
          </a:p>
          <a:p>
            <a:pPr>
              <a:lnSpc>
                <a:spcPct val="80000"/>
              </a:lnSpc>
            </a:pPr>
            <a:r>
              <a:rPr lang="cs-CZ" sz="2400" smtClean="0"/>
              <a:t>Uspořádání – ideální počet účastníků 6-8, moderátor, pomocný moderátor, tichý účastník (zapisuje terénní poznámky) </a:t>
            </a:r>
          </a:p>
        </p:txBody>
      </p:sp>
    </p:spTree>
    <p:extLst>
      <p:ext uri="{BB962C8B-B14F-4D97-AF65-F5344CB8AC3E}">
        <p14:creationId xmlns:p14="http://schemas.microsoft.com/office/powerpoint/2010/main" val="2261424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fade">
                                      <p:cBhvr>
                                        <p:cTn id="7" dur="2000"/>
                                        <p:tgtEl>
                                          <p:spTgt spid="593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wipe(left)">
                                      <p:cBhvr>
                                        <p:cTn id="12" dur="500"/>
                                        <p:tgtEl>
                                          <p:spTgt spid="593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9395">
                                            <p:txEl>
                                              <p:pRg st="2" end="2"/>
                                            </p:txEl>
                                          </p:spTgt>
                                        </p:tgtEl>
                                        <p:attrNameLst>
                                          <p:attrName>style.visibility</p:attrName>
                                        </p:attrNameLst>
                                      </p:cBhvr>
                                      <p:to>
                                        <p:strVal val="visible"/>
                                      </p:to>
                                    </p:set>
                                    <p:animEffect transition="in" filter="wipe(left)">
                                      <p:cBhvr>
                                        <p:cTn id="17" dur="500"/>
                                        <p:tgtEl>
                                          <p:spTgt spid="593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9395">
                                            <p:txEl>
                                              <p:pRg st="3" end="3"/>
                                            </p:txEl>
                                          </p:spTgt>
                                        </p:tgtEl>
                                        <p:attrNameLst>
                                          <p:attrName>style.visibility</p:attrName>
                                        </p:attrNameLst>
                                      </p:cBhvr>
                                      <p:to>
                                        <p:strVal val="visible"/>
                                      </p:to>
                                    </p:set>
                                    <p:animEffect transition="in" filter="wipe(left)">
                                      <p:cBhvr>
                                        <p:cTn id="22" dur="500"/>
                                        <p:tgtEl>
                                          <p:spTgt spid="593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9395">
                                            <p:txEl>
                                              <p:pRg st="4" end="4"/>
                                            </p:txEl>
                                          </p:spTgt>
                                        </p:tgtEl>
                                        <p:attrNameLst>
                                          <p:attrName>style.visibility</p:attrName>
                                        </p:attrNameLst>
                                      </p:cBhvr>
                                      <p:to>
                                        <p:strVal val="visible"/>
                                      </p:to>
                                    </p:set>
                                    <p:animEffect transition="in" filter="wipe(left)">
                                      <p:cBhvr>
                                        <p:cTn id="27" dur="500"/>
                                        <p:tgtEl>
                                          <p:spTgt spid="593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r>
              <a:rPr lang="cs-CZ" smtClean="0"/>
              <a:t>Vstup do terénu</a:t>
            </a:r>
          </a:p>
        </p:txBody>
      </p:sp>
      <p:sp>
        <p:nvSpPr>
          <p:cNvPr id="3075" name="Zástupný symbol pro obsah 2"/>
          <p:cNvSpPr>
            <a:spLocks noGrp="1"/>
          </p:cNvSpPr>
          <p:nvPr>
            <p:ph idx="1"/>
          </p:nvPr>
        </p:nvSpPr>
        <p:spPr/>
        <p:txBody>
          <a:bodyPr/>
          <a:lstStyle/>
          <a:p>
            <a:r>
              <a:rPr lang="cs-CZ" dirty="0" smtClean="0"/>
              <a:t>Jak probíhá výběr vzorku v kvalitativním výzkumu? Je důležitá </a:t>
            </a:r>
            <a:r>
              <a:rPr lang="cs-CZ" dirty="0" err="1" smtClean="0"/>
              <a:t>reprezentativita</a:t>
            </a:r>
            <a:r>
              <a:rPr lang="cs-CZ" dirty="0" smtClean="0"/>
              <a:t>?</a:t>
            </a:r>
          </a:p>
          <a:p>
            <a:r>
              <a:rPr lang="cs-CZ" dirty="0" smtClean="0"/>
              <a:t>Kde hledat účastníky výzkumu?</a:t>
            </a:r>
          </a:p>
          <a:p>
            <a:r>
              <a:rPr lang="cs-CZ" dirty="0" smtClean="0"/>
              <a:t>Role </a:t>
            </a:r>
            <a:r>
              <a:rPr lang="cs-CZ" dirty="0" err="1" smtClean="0"/>
              <a:t>gatekeepera</a:t>
            </a:r>
            <a:r>
              <a:rPr lang="cs-CZ" dirty="0" smtClean="0"/>
              <a:t> a klíčového informátora</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3768" y="3882985"/>
            <a:ext cx="3771900" cy="2501900"/>
          </a:xfrm>
          <a:prstGeom prst="rect">
            <a:avLst/>
          </a:prstGeom>
        </p:spPr>
      </p:pic>
    </p:spTree>
    <p:extLst>
      <p:ext uri="{BB962C8B-B14F-4D97-AF65-F5344CB8AC3E}">
        <p14:creationId xmlns:p14="http://schemas.microsoft.com/office/powerpoint/2010/main" val="2005237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cs-CZ" smtClean="0"/>
              <a:t>Kdy je vhodná focus group?</a:t>
            </a:r>
          </a:p>
        </p:txBody>
      </p:sp>
      <p:sp>
        <p:nvSpPr>
          <p:cNvPr id="61443" name="Rectangle 3"/>
          <p:cNvSpPr>
            <a:spLocks noGrp="1" noChangeArrowheads="1"/>
          </p:cNvSpPr>
          <p:nvPr>
            <p:ph type="body" idx="1"/>
          </p:nvPr>
        </p:nvSpPr>
        <p:spPr/>
        <p:txBody>
          <a:bodyPr/>
          <a:lstStyle/>
          <a:p>
            <a:pPr>
              <a:lnSpc>
                <a:spcPct val="80000"/>
              </a:lnSpc>
            </a:pPr>
            <a:r>
              <a:rPr lang="cs-CZ" sz="1400" smtClean="0"/>
              <a:t>Focus group je </a:t>
            </a:r>
            <a:r>
              <a:rPr lang="cs-CZ" sz="1400" u="sng" smtClean="0"/>
              <a:t>z hlediska výzkumného designu</a:t>
            </a:r>
            <a:r>
              <a:rPr lang="cs-CZ" sz="1400" smtClean="0"/>
              <a:t> vhodná:</a:t>
            </a:r>
          </a:p>
          <a:p>
            <a:pPr>
              <a:lnSpc>
                <a:spcPct val="80000"/>
              </a:lnSpc>
            </a:pPr>
            <a:r>
              <a:rPr lang="cs-CZ" sz="1400" smtClean="0"/>
              <a:t>jako samostatná metoda nebo jako doplněk jiných metod (případová studie, akční výzkum,…)</a:t>
            </a:r>
          </a:p>
          <a:p>
            <a:pPr>
              <a:lnSpc>
                <a:spcPct val="80000"/>
              </a:lnSpc>
            </a:pPr>
            <a:r>
              <a:rPr lang="cs-CZ" sz="1400" smtClean="0"/>
              <a:t>pro získávání informací, generování hypotéz, konceptualizaci, testování jiných nástrojů sběru dat (např. dotazníku), pro interpretaci výsledků dat získaných jinými technikami</a:t>
            </a:r>
          </a:p>
          <a:p>
            <a:pPr>
              <a:lnSpc>
                <a:spcPct val="80000"/>
              </a:lnSpc>
              <a:buFontTx/>
              <a:buNone/>
            </a:pPr>
            <a:endParaRPr lang="cs-CZ" sz="1400" smtClean="0"/>
          </a:p>
          <a:p>
            <a:pPr>
              <a:lnSpc>
                <a:spcPct val="80000"/>
              </a:lnSpc>
            </a:pPr>
            <a:r>
              <a:rPr lang="cs-CZ" sz="1400" u="sng" smtClean="0"/>
              <a:t>Z hlediska typu výzkumných otázek</a:t>
            </a:r>
            <a:endParaRPr lang="cs-CZ" sz="1400" smtClean="0"/>
          </a:p>
          <a:p>
            <a:pPr>
              <a:lnSpc>
                <a:spcPct val="80000"/>
              </a:lnSpc>
            </a:pPr>
            <a:r>
              <a:rPr lang="cs-CZ" sz="1400" smtClean="0"/>
              <a:t>má-li výzkumník má sérii otevřených otázek a chce, aby jim účastníci přikládali nějakou důležitost, a to vlastními slovy, pomocí formulování vlastních otázek a vlastních priorit</a:t>
            </a:r>
          </a:p>
          <a:p>
            <a:pPr>
              <a:lnSpc>
                <a:spcPct val="80000"/>
              </a:lnSpc>
            </a:pPr>
            <a:r>
              <a:rPr lang="cs-CZ" sz="1400" smtClean="0"/>
              <a:t>pro zjišťování znalostí, zkušeností a postojů, jejich zdrojů a způsobů utváření a artikulace </a:t>
            </a:r>
          </a:p>
          <a:p>
            <a:pPr>
              <a:lnSpc>
                <a:spcPct val="80000"/>
              </a:lnSpc>
            </a:pPr>
            <a:r>
              <a:rPr lang="cs-CZ" sz="1400" smtClean="0"/>
              <a:t>je-li cílem výzkumu hodnotit služby, programy, opatření, výukové nástroje atd; nebo získání informací nutných k vyvinutí nových strategií a programů</a:t>
            </a:r>
          </a:p>
          <a:p>
            <a:pPr>
              <a:lnSpc>
                <a:spcPct val="80000"/>
              </a:lnSpc>
            </a:pPr>
            <a:r>
              <a:rPr lang="cs-CZ" sz="1400" smtClean="0"/>
              <a:t>ve výzkumu citlivých, tabuizovaných nebo kontroverzních témat, či témat, u nichž se očekává kritický postoj účastníků</a:t>
            </a:r>
          </a:p>
          <a:p>
            <a:pPr>
              <a:lnSpc>
                <a:spcPct val="80000"/>
              </a:lnSpc>
            </a:pPr>
            <a:endParaRPr lang="cs-CZ" sz="1400" smtClean="0"/>
          </a:p>
          <a:p>
            <a:pPr>
              <a:lnSpc>
                <a:spcPct val="80000"/>
              </a:lnSpc>
            </a:pPr>
            <a:r>
              <a:rPr lang="cs-CZ" sz="1400" u="sng" smtClean="0"/>
              <a:t>Z hlediska výzkumné populace:</a:t>
            </a:r>
            <a:endParaRPr lang="cs-CZ" sz="1400" smtClean="0"/>
          </a:p>
          <a:p>
            <a:pPr>
              <a:lnSpc>
                <a:spcPct val="80000"/>
              </a:lnSpc>
            </a:pPr>
            <a:r>
              <a:rPr lang="cs-CZ" sz="1400" smtClean="0"/>
              <a:t>pro výzkum minorit a specifických skupin (například pracovních kolektivů), sdílejících určitý jazyk či zkušenost</a:t>
            </a:r>
          </a:p>
          <a:p>
            <a:pPr>
              <a:lnSpc>
                <a:spcPct val="80000"/>
              </a:lnSpc>
            </a:pPr>
            <a:r>
              <a:rPr lang="cs-CZ" sz="1400" smtClean="0"/>
              <a:t>chce-li výzkumník „dát hlas“ účastníků určitého typu (nesoucím určité znevýhodnění, postižení, izolovaným atd.) </a:t>
            </a:r>
          </a:p>
          <a:p>
            <a:pPr>
              <a:lnSpc>
                <a:spcPct val="80000"/>
              </a:lnSpc>
            </a:pPr>
            <a:r>
              <a:rPr lang="cs-CZ" sz="1400" smtClean="0"/>
              <a:t>pro účastníky, kteří mají problém se čtením nebo psaním</a:t>
            </a:r>
          </a:p>
          <a:p>
            <a:pPr>
              <a:lnSpc>
                <a:spcPct val="80000"/>
              </a:lnSpc>
            </a:pPr>
            <a:r>
              <a:rPr lang="cs-CZ" sz="1400" smtClean="0"/>
              <a:t>pro účastníky, kteří nejsou ochotni k individuálními interview, nebo kteří mají pocit, že nemají k problému co říci</a:t>
            </a:r>
          </a:p>
          <a:p>
            <a:pPr>
              <a:lnSpc>
                <a:spcPct val="80000"/>
              </a:lnSpc>
              <a:buFontTx/>
              <a:buNone/>
            </a:pPr>
            <a:endParaRPr lang="cs-CZ" sz="1400" smtClean="0"/>
          </a:p>
        </p:txBody>
      </p:sp>
    </p:spTree>
    <p:extLst>
      <p:ext uri="{BB962C8B-B14F-4D97-AF65-F5344CB8AC3E}">
        <p14:creationId xmlns:p14="http://schemas.microsoft.com/office/powerpoint/2010/main" val="14463743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1442"/>
                                        </p:tgtEl>
                                        <p:attrNameLst>
                                          <p:attrName>style.visibility</p:attrName>
                                        </p:attrNameLst>
                                      </p:cBhvr>
                                      <p:to>
                                        <p:strVal val="visible"/>
                                      </p:to>
                                    </p:set>
                                    <p:animEffect transition="in" filter="fade">
                                      <p:cBhvr>
                                        <p:cTn id="7" dur="2000"/>
                                        <p:tgtEl>
                                          <p:spTgt spid="614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43">
                                            <p:txEl>
                                              <p:pRg st="0" end="0"/>
                                            </p:txEl>
                                          </p:spTgt>
                                        </p:tgtEl>
                                        <p:attrNameLst>
                                          <p:attrName>style.visibility</p:attrName>
                                        </p:attrNameLst>
                                      </p:cBhvr>
                                      <p:to>
                                        <p:strVal val="visible"/>
                                      </p:to>
                                    </p:set>
                                    <p:animEffect transition="in" filter="wipe(left)">
                                      <p:cBhvr>
                                        <p:cTn id="12" dur="500"/>
                                        <p:tgtEl>
                                          <p:spTgt spid="614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43">
                                            <p:txEl>
                                              <p:pRg st="1" end="1"/>
                                            </p:txEl>
                                          </p:spTgt>
                                        </p:tgtEl>
                                        <p:attrNameLst>
                                          <p:attrName>style.visibility</p:attrName>
                                        </p:attrNameLst>
                                      </p:cBhvr>
                                      <p:to>
                                        <p:strVal val="visible"/>
                                      </p:to>
                                    </p:set>
                                    <p:animEffect transition="in" filter="wipe(left)">
                                      <p:cBhvr>
                                        <p:cTn id="17" dur="500"/>
                                        <p:tgtEl>
                                          <p:spTgt spid="6144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43">
                                            <p:txEl>
                                              <p:pRg st="2" end="2"/>
                                            </p:txEl>
                                          </p:spTgt>
                                        </p:tgtEl>
                                        <p:attrNameLst>
                                          <p:attrName>style.visibility</p:attrName>
                                        </p:attrNameLst>
                                      </p:cBhvr>
                                      <p:to>
                                        <p:strVal val="visible"/>
                                      </p:to>
                                    </p:set>
                                    <p:animEffect transition="in" filter="wipe(left)">
                                      <p:cBhvr>
                                        <p:cTn id="22" dur="500"/>
                                        <p:tgtEl>
                                          <p:spTgt spid="6144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43">
                                            <p:txEl>
                                              <p:pRg st="4" end="4"/>
                                            </p:txEl>
                                          </p:spTgt>
                                        </p:tgtEl>
                                        <p:attrNameLst>
                                          <p:attrName>style.visibility</p:attrName>
                                        </p:attrNameLst>
                                      </p:cBhvr>
                                      <p:to>
                                        <p:strVal val="visible"/>
                                      </p:to>
                                    </p:set>
                                    <p:animEffect transition="in" filter="wipe(left)">
                                      <p:cBhvr>
                                        <p:cTn id="27" dur="500"/>
                                        <p:tgtEl>
                                          <p:spTgt spid="6144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1443">
                                            <p:txEl>
                                              <p:pRg st="5" end="5"/>
                                            </p:txEl>
                                          </p:spTgt>
                                        </p:tgtEl>
                                        <p:attrNameLst>
                                          <p:attrName>style.visibility</p:attrName>
                                        </p:attrNameLst>
                                      </p:cBhvr>
                                      <p:to>
                                        <p:strVal val="visible"/>
                                      </p:to>
                                    </p:set>
                                    <p:animEffect transition="in" filter="wipe(left)">
                                      <p:cBhvr>
                                        <p:cTn id="32" dur="500"/>
                                        <p:tgtEl>
                                          <p:spTgt spid="6144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1443">
                                            <p:txEl>
                                              <p:pRg st="6" end="6"/>
                                            </p:txEl>
                                          </p:spTgt>
                                        </p:tgtEl>
                                        <p:attrNameLst>
                                          <p:attrName>style.visibility</p:attrName>
                                        </p:attrNameLst>
                                      </p:cBhvr>
                                      <p:to>
                                        <p:strVal val="visible"/>
                                      </p:to>
                                    </p:set>
                                    <p:animEffect transition="in" filter="wipe(left)">
                                      <p:cBhvr>
                                        <p:cTn id="37" dur="500"/>
                                        <p:tgtEl>
                                          <p:spTgt spid="6144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61443">
                                            <p:txEl>
                                              <p:pRg st="7" end="7"/>
                                            </p:txEl>
                                          </p:spTgt>
                                        </p:tgtEl>
                                        <p:attrNameLst>
                                          <p:attrName>style.visibility</p:attrName>
                                        </p:attrNameLst>
                                      </p:cBhvr>
                                      <p:to>
                                        <p:strVal val="visible"/>
                                      </p:to>
                                    </p:set>
                                    <p:animEffect transition="in" filter="wipe(left)">
                                      <p:cBhvr>
                                        <p:cTn id="42" dur="500"/>
                                        <p:tgtEl>
                                          <p:spTgt spid="6144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61443">
                                            <p:txEl>
                                              <p:pRg st="8" end="8"/>
                                            </p:txEl>
                                          </p:spTgt>
                                        </p:tgtEl>
                                        <p:attrNameLst>
                                          <p:attrName>style.visibility</p:attrName>
                                        </p:attrNameLst>
                                      </p:cBhvr>
                                      <p:to>
                                        <p:strVal val="visible"/>
                                      </p:to>
                                    </p:set>
                                    <p:animEffect transition="in" filter="wipe(left)">
                                      <p:cBhvr>
                                        <p:cTn id="47" dur="500"/>
                                        <p:tgtEl>
                                          <p:spTgt spid="61443">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61443">
                                            <p:txEl>
                                              <p:pRg st="10" end="10"/>
                                            </p:txEl>
                                          </p:spTgt>
                                        </p:tgtEl>
                                        <p:attrNameLst>
                                          <p:attrName>style.visibility</p:attrName>
                                        </p:attrNameLst>
                                      </p:cBhvr>
                                      <p:to>
                                        <p:strVal val="visible"/>
                                      </p:to>
                                    </p:set>
                                    <p:animEffect transition="in" filter="wipe(left)">
                                      <p:cBhvr>
                                        <p:cTn id="52" dur="500"/>
                                        <p:tgtEl>
                                          <p:spTgt spid="61443">
                                            <p:txEl>
                                              <p:pRg st="10" end="1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61443">
                                            <p:txEl>
                                              <p:pRg st="11" end="11"/>
                                            </p:txEl>
                                          </p:spTgt>
                                        </p:tgtEl>
                                        <p:attrNameLst>
                                          <p:attrName>style.visibility</p:attrName>
                                        </p:attrNameLst>
                                      </p:cBhvr>
                                      <p:to>
                                        <p:strVal val="visible"/>
                                      </p:to>
                                    </p:set>
                                    <p:animEffect transition="in" filter="wipe(left)">
                                      <p:cBhvr>
                                        <p:cTn id="57" dur="500"/>
                                        <p:tgtEl>
                                          <p:spTgt spid="61443">
                                            <p:txEl>
                                              <p:pRg st="11" end="11"/>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61443">
                                            <p:txEl>
                                              <p:pRg st="12" end="12"/>
                                            </p:txEl>
                                          </p:spTgt>
                                        </p:tgtEl>
                                        <p:attrNameLst>
                                          <p:attrName>style.visibility</p:attrName>
                                        </p:attrNameLst>
                                      </p:cBhvr>
                                      <p:to>
                                        <p:strVal val="visible"/>
                                      </p:to>
                                    </p:set>
                                    <p:animEffect transition="in" filter="wipe(left)">
                                      <p:cBhvr>
                                        <p:cTn id="62" dur="500"/>
                                        <p:tgtEl>
                                          <p:spTgt spid="61443">
                                            <p:txEl>
                                              <p:pRg st="12" end="12"/>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61443">
                                            <p:txEl>
                                              <p:pRg st="13" end="13"/>
                                            </p:txEl>
                                          </p:spTgt>
                                        </p:tgtEl>
                                        <p:attrNameLst>
                                          <p:attrName>style.visibility</p:attrName>
                                        </p:attrNameLst>
                                      </p:cBhvr>
                                      <p:to>
                                        <p:strVal val="visible"/>
                                      </p:to>
                                    </p:set>
                                    <p:animEffect transition="in" filter="wipe(left)">
                                      <p:cBhvr>
                                        <p:cTn id="67" dur="500"/>
                                        <p:tgtEl>
                                          <p:spTgt spid="61443">
                                            <p:txEl>
                                              <p:pRg st="13" end="13"/>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61443">
                                            <p:txEl>
                                              <p:pRg st="14" end="14"/>
                                            </p:txEl>
                                          </p:spTgt>
                                        </p:tgtEl>
                                        <p:attrNameLst>
                                          <p:attrName>style.visibility</p:attrName>
                                        </p:attrNameLst>
                                      </p:cBhvr>
                                      <p:to>
                                        <p:strVal val="visible"/>
                                      </p:to>
                                    </p:set>
                                    <p:animEffect transition="in" filter="wipe(left)">
                                      <p:cBhvr>
                                        <p:cTn id="72" dur="500"/>
                                        <p:tgtEl>
                                          <p:spTgt spid="6144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144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a:srcRect l="29034" t="11368" r="30351" b="16492"/>
          <a:stretch>
            <a:fillRect/>
          </a:stretch>
        </p:blipFill>
        <p:spPr bwMode="auto">
          <a:xfrm>
            <a:off x="0" y="17463"/>
            <a:ext cx="6156325" cy="6834187"/>
          </a:xfrm>
          <a:prstGeom prst="rect">
            <a:avLst/>
          </a:prstGeom>
          <a:noFill/>
          <a:ln w="9525">
            <a:noFill/>
            <a:miter lim="800000"/>
            <a:headEnd/>
            <a:tailEnd/>
          </a:ln>
        </p:spPr>
      </p:pic>
      <p:sp>
        <p:nvSpPr>
          <p:cNvPr id="19459" name="TextovéPole 5"/>
          <p:cNvSpPr txBox="1">
            <a:spLocks noChangeArrowheads="1"/>
          </p:cNvSpPr>
          <p:nvPr/>
        </p:nvSpPr>
        <p:spPr bwMode="auto">
          <a:xfrm>
            <a:off x="6300788" y="4437063"/>
            <a:ext cx="1698625" cy="369887"/>
          </a:xfrm>
          <a:prstGeom prst="rect">
            <a:avLst/>
          </a:prstGeom>
          <a:noFill/>
          <a:ln w="9525">
            <a:noFill/>
            <a:miter lim="800000"/>
            <a:headEnd/>
            <a:tailEnd/>
          </a:ln>
        </p:spPr>
        <p:txBody>
          <a:bodyPr wrap="none">
            <a:spAutoFit/>
          </a:bodyPr>
          <a:lstStyle/>
          <a:p>
            <a:r>
              <a:rPr lang="cs-CZ"/>
              <a:t>Toušek 2012: 67</a:t>
            </a:r>
          </a:p>
        </p:txBody>
      </p:sp>
    </p:spTree>
    <p:extLst>
      <p:ext uri="{BB962C8B-B14F-4D97-AF65-F5344CB8AC3E}">
        <p14:creationId xmlns:p14="http://schemas.microsoft.com/office/powerpoint/2010/main" val="1714411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cs-CZ" sz="4000" dirty="0" smtClean="0"/>
              <a:t>Pozorování</a:t>
            </a:r>
          </a:p>
        </p:txBody>
      </p:sp>
      <p:sp>
        <p:nvSpPr>
          <p:cNvPr id="50179" name="Rectangle 3"/>
          <p:cNvSpPr>
            <a:spLocks noGrp="1" noChangeArrowheads="1"/>
          </p:cNvSpPr>
          <p:nvPr>
            <p:ph type="body" idx="1"/>
          </p:nvPr>
        </p:nvSpPr>
        <p:spPr>
          <a:xfrm>
            <a:off x="457200" y="1988840"/>
            <a:ext cx="8229600" cy="1600979"/>
          </a:xfrm>
        </p:spPr>
        <p:txBody>
          <a:bodyPr>
            <a:normAutofit/>
          </a:bodyPr>
          <a:lstStyle/>
          <a:p>
            <a:pPr marL="609600" indent="-609600">
              <a:lnSpc>
                <a:spcPct val="80000"/>
              </a:lnSpc>
            </a:pPr>
            <a:r>
              <a:rPr lang="cs-CZ" sz="1900" dirty="0" smtClean="0"/>
              <a:t>dlouhodobé systematické a reflexivní sledování probíhajících aktivit přímo ve zkoumaném terénu s cílem objevit a reprezentovat sociální život a proces</a:t>
            </a:r>
          </a:p>
          <a:p>
            <a:pPr marL="609600" indent="-609600">
              <a:lnSpc>
                <a:spcPct val="80000"/>
              </a:lnSpc>
            </a:pPr>
            <a:r>
              <a:rPr lang="cs-CZ" sz="1900" dirty="0" smtClean="0"/>
              <a:t>zúčastněné, nezúčastněné, přímé, nepřímé, skryté, otevřené</a:t>
            </a:r>
          </a:p>
          <a:p>
            <a:pPr marL="609600" indent="-609600">
              <a:lnSpc>
                <a:spcPct val="80000"/>
              </a:lnSpc>
            </a:pPr>
            <a:r>
              <a:rPr lang="cs-CZ" sz="1900" dirty="0" smtClean="0"/>
              <a:t>výhoda – zjevuje očím badatele to, co by aktéři jinak nesdělovali (rutinní aktivity, nuance vztahů, atd.) – slouží k popisu jednání, nikoli něčí zkušenosti a perspektivy</a:t>
            </a:r>
          </a:p>
          <a:p>
            <a:pPr marL="609600" indent="-609600">
              <a:lnSpc>
                <a:spcPct val="80000"/>
              </a:lnSpc>
              <a:buFontTx/>
              <a:buNone/>
            </a:pPr>
            <a:endParaRPr lang="cs-CZ" sz="1800" dirty="0" smtClean="0"/>
          </a:p>
        </p:txBody>
      </p:sp>
      <p:pic>
        <p:nvPicPr>
          <p:cNvPr id="1026" name="Picture 2" descr="http://www.artnau.com/wp-content/uploads/2012/08/Hide-and-Seek_Malika-Favre_0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2101" y="3717031"/>
            <a:ext cx="4940300" cy="2772057"/>
          </a:xfrm>
          <a:prstGeom prst="rect">
            <a:avLst/>
          </a:prstGeom>
          <a:noFill/>
          <a:extLst>
            <a:ext uri="{909E8E84-426E-40DD-AFC4-6F175D3DCCD1}">
              <a14:hiddenFill xmlns:a14="http://schemas.microsoft.com/office/drawing/2010/main">
                <a:solidFill>
                  <a:srgbClr val="FFFFFF"/>
                </a:solidFill>
              </a14:hiddenFill>
            </a:ext>
          </a:extLst>
        </p:spPr>
      </p:pic>
      <p:sp>
        <p:nvSpPr>
          <p:cNvPr id="2" name="TextovéPole 1"/>
          <p:cNvSpPr txBox="1"/>
          <p:nvPr/>
        </p:nvSpPr>
        <p:spPr>
          <a:xfrm>
            <a:off x="395536" y="3717032"/>
            <a:ext cx="3240360" cy="2942344"/>
          </a:xfrm>
          <a:prstGeom prst="rect">
            <a:avLst/>
          </a:prstGeom>
          <a:noFill/>
        </p:spPr>
        <p:txBody>
          <a:bodyPr wrap="square" rtlCol="0">
            <a:spAutoFit/>
          </a:bodyPr>
          <a:lstStyle/>
          <a:p>
            <a:pPr marL="609600" indent="-609600">
              <a:lnSpc>
                <a:spcPct val="80000"/>
              </a:lnSpc>
              <a:buFont typeface="Arial" panose="020B0604020202020204" pitchFamily="34" charset="0"/>
              <a:buChar char="•"/>
            </a:pPr>
            <a:r>
              <a:rPr lang="cs-CZ" sz="1900" dirty="0"/>
              <a:t>výzkumník si všímá nejen toho, co se děje, ale i toho, co se neděje</a:t>
            </a:r>
          </a:p>
          <a:p>
            <a:pPr marL="609600" indent="-609600">
              <a:lnSpc>
                <a:spcPct val="80000"/>
              </a:lnSpc>
              <a:buFont typeface="Arial" panose="020B0604020202020204" pitchFamily="34" charset="0"/>
              <a:buChar char="•"/>
            </a:pPr>
            <a:r>
              <a:rPr lang="cs-CZ" sz="1900" dirty="0"/>
              <a:t>od prvotního deskriptivního a všeobecného pozorování výzkumník postupuje k pozorování zaměřenému (na základě analýzy prvních dat)</a:t>
            </a:r>
          </a:p>
          <a:p>
            <a:endParaRPr lang="cs-CZ" dirty="0"/>
          </a:p>
        </p:txBody>
      </p:sp>
    </p:spTree>
    <p:extLst>
      <p:ext uri="{BB962C8B-B14F-4D97-AF65-F5344CB8AC3E}">
        <p14:creationId xmlns:p14="http://schemas.microsoft.com/office/powerpoint/2010/main" val="42755667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fade">
                                      <p:cBhvr>
                                        <p:cTn id="7" dur="2000"/>
                                        <p:tgtEl>
                                          <p:spTgt spid="501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0179">
                                            <p:txEl>
                                              <p:pRg st="0" end="0"/>
                                            </p:txEl>
                                          </p:spTgt>
                                        </p:tgtEl>
                                        <p:attrNameLst>
                                          <p:attrName>style.visibility</p:attrName>
                                        </p:attrNameLst>
                                      </p:cBhvr>
                                      <p:to>
                                        <p:strVal val="visible"/>
                                      </p:to>
                                    </p:set>
                                    <p:animEffect transition="in" filter="wipe(left)">
                                      <p:cBhvr>
                                        <p:cTn id="12" dur="500"/>
                                        <p:tgtEl>
                                          <p:spTgt spid="5017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0179">
                                            <p:txEl>
                                              <p:pRg st="1" end="1"/>
                                            </p:txEl>
                                          </p:spTgt>
                                        </p:tgtEl>
                                        <p:attrNameLst>
                                          <p:attrName>style.visibility</p:attrName>
                                        </p:attrNameLst>
                                      </p:cBhvr>
                                      <p:to>
                                        <p:strVal val="visible"/>
                                      </p:to>
                                    </p:set>
                                    <p:animEffect transition="in" filter="wipe(left)">
                                      <p:cBhvr>
                                        <p:cTn id="17" dur="500"/>
                                        <p:tgtEl>
                                          <p:spTgt spid="5017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0179">
                                            <p:txEl>
                                              <p:pRg st="2" end="2"/>
                                            </p:txEl>
                                          </p:spTgt>
                                        </p:tgtEl>
                                        <p:attrNameLst>
                                          <p:attrName>style.visibility</p:attrName>
                                        </p:attrNameLst>
                                      </p:cBhvr>
                                      <p:to>
                                        <p:strVal val="visible"/>
                                      </p:to>
                                    </p:set>
                                    <p:animEffect transition="in" filter="wipe(left)">
                                      <p:cBhvr>
                                        <p:cTn id="22" dur="500"/>
                                        <p:tgtEl>
                                          <p:spTgt spid="5017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cs-CZ" smtClean="0"/>
              <a:t>Význam terénních poznámek</a:t>
            </a:r>
          </a:p>
        </p:txBody>
      </p:sp>
      <p:sp>
        <p:nvSpPr>
          <p:cNvPr id="51203" name="Rectangle 3"/>
          <p:cNvSpPr>
            <a:spLocks noGrp="1" noChangeArrowheads="1"/>
          </p:cNvSpPr>
          <p:nvPr>
            <p:ph type="body" idx="1"/>
          </p:nvPr>
        </p:nvSpPr>
        <p:spPr/>
        <p:txBody>
          <a:bodyPr/>
          <a:lstStyle/>
          <a:p>
            <a:pPr>
              <a:lnSpc>
                <a:spcPct val="90000"/>
              </a:lnSpc>
            </a:pPr>
            <a:r>
              <a:rPr lang="cs-CZ" dirty="0" smtClean="0"/>
              <a:t>Významné pro pozorování, ale i pro rozhovory</a:t>
            </a:r>
          </a:p>
          <a:p>
            <a:pPr>
              <a:lnSpc>
                <a:spcPct val="90000"/>
              </a:lnSpc>
            </a:pPr>
            <a:r>
              <a:rPr lang="cs-CZ" dirty="0" smtClean="0"/>
              <a:t>Tužka a papír jako nástroj záznamu i komunikace</a:t>
            </a:r>
          </a:p>
          <a:p>
            <a:pPr>
              <a:lnSpc>
                <a:spcPct val="90000"/>
              </a:lnSpc>
            </a:pPr>
            <a:r>
              <a:rPr lang="cs-CZ" dirty="0" smtClean="0"/>
              <a:t>Pořizujeme během sběru dat nebo bezprostředně po něm</a:t>
            </a:r>
          </a:p>
          <a:p>
            <a:pPr>
              <a:lnSpc>
                <a:spcPct val="90000"/>
              </a:lnSpc>
            </a:pPr>
            <a:r>
              <a:rPr lang="cs-CZ" dirty="0" smtClean="0"/>
              <a:t>Deskriptivní a detailní</a:t>
            </a:r>
          </a:p>
          <a:p>
            <a:pPr>
              <a:lnSpc>
                <a:spcPct val="90000"/>
              </a:lnSpc>
            </a:pPr>
            <a:r>
              <a:rPr lang="cs-CZ" dirty="0" smtClean="0"/>
              <a:t>Vstupují do analýzy jako jeden ze zdrojů dat</a:t>
            </a:r>
          </a:p>
          <a:p>
            <a:pPr>
              <a:lnSpc>
                <a:spcPct val="90000"/>
              </a:lnSpc>
              <a:buNone/>
            </a:pPr>
            <a:endParaRPr lang="cs-CZ" sz="2400" dirty="0" smtClean="0"/>
          </a:p>
        </p:txBody>
      </p:sp>
    </p:spTree>
    <p:extLst>
      <p:ext uri="{BB962C8B-B14F-4D97-AF65-F5344CB8AC3E}">
        <p14:creationId xmlns:p14="http://schemas.microsoft.com/office/powerpoint/2010/main" val="746057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fade">
                                      <p:cBhvr>
                                        <p:cTn id="7" dur="2000"/>
                                        <p:tgtEl>
                                          <p:spTgt spid="512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03">
                                            <p:txEl>
                                              <p:pRg st="0" end="0"/>
                                            </p:txEl>
                                          </p:spTgt>
                                        </p:tgtEl>
                                        <p:attrNameLst>
                                          <p:attrName>style.visibility</p:attrName>
                                        </p:attrNameLst>
                                      </p:cBhvr>
                                      <p:to>
                                        <p:strVal val="visible"/>
                                      </p:to>
                                    </p:set>
                                    <p:animEffect transition="in" filter="wipe(left)">
                                      <p:cBhvr>
                                        <p:cTn id="12" dur="500"/>
                                        <p:tgtEl>
                                          <p:spTgt spid="5120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03">
                                            <p:txEl>
                                              <p:pRg st="1" end="1"/>
                                            </p:txEl>
                                          </p:spTgt>
                                        </p:tgtEl>
                                        <p:attrNameLst>
                                          <p:attrName>style.visibility</p:attrName>
                                        </p:attrNameLst>
                                      </p:cBhvr>
                                      <p:to>
                                        <p:strVal val="visible"/>
                                      </p:to>
                                    </p:set>
                                    <p:animEffect transition="in" filter="wipe(left)">
                                      <p:cBhvr>
                                        <p:cTn id="17" dur="500"/>
                                        <p:tgtEl>
                                          <p:spTgt spid="5120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03">
                                            <p:txEl>
                                              <p:pRg st="2" end="2"/>
                                            </p:txEl>
                                          </p:spTgt>
                                        </p:tgtEl>
                                        <p:attrNameLst>
                                          <p:attrName>style.visibility</p:attrName>
                                        </p:attrNameLst>
                                      </p:cBhvr>
                                      <p:to>
                                        <p:strVal val="visible"/>
                                      </p:to>
                                    </p:set>
                                    <p:animEffect transition="in" filter="wipe(left)">
                                      <p:cBhvr>
                                        <p:cTn id="22" dur="500"/>
                                        <p:tgtEl>
                                          <p:spTgt spid="5120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1203">
                                            <p:txEl>
                                              <p:pRg st="3" end="3"/>
                                            </p:txEl>
                                          </p:spTgt>
                                        </p:tgtEl>
                                        <p:attrNameLst>
                                          <p:attrName>style.visibility</p:attrName>
                                        </p:attrNameLst>
                                      </p:cBhvr>
                                      <p:to>
                                        <p:strVal val="visible"/>
                                      </p:to>
                                    </p:set>
                                    <p:animEffect transition="in" filter="wipe(left)">
                                      <p:cBhvr>
                                        <p:cTn id="27" dur="500"/>
                                        <p:tgtEl>
                                          <p:spTgt spid="5120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1203">
                                            <p:txEl>
                                              <p:pRg st="4" end="4"/>
                                            </p:txEl>
                                          </p:spTgt>
                                        </p:tgtEl>
                                        <p:attrNameLst>
                                          <p:attrName>style.visibility</p:attrName>
                                        </p:attrNameLst>
                                      </p:cBhvr>
                                      <p:to>
                                        <p:strVal val="visible"/>
                                      </p:to>
                                    </p:set>
                                    <p:animEffect transition="in" filter="wipe(left)">
                                      <p:cBhvr>
                                        <p:cTn id="32" dur="500"/>
                                        <p:tgtEl>
                                          <p:spTgt spid="512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cs-CZ" smtClean="0"/>
              <a:t>Příklad terénních poznámek</a:t>
            </a:r>
          </a:p>
        </p:txBody>
      </p:sp>
      <p:sp>
        <p:nvSpPr>
          <p:cNvPr id="52227" name="Rectangle 3"/>
          <p:cNvSpPr>
            <a:spLocks noGrp="1" noChangeArrowheads="1"/>
          </p:cNvSpPr>
          <p:nvPr>
            <p:ph type="body" idx="1"/>
          </p:nvPr>
        </p:nvSpPr>
        <p:spPr/>
        <p:txBody>
          <a:bodyPr/>
          <a:lstStyle/>
          <a:p>
            <a:pPr>
              <a:lnSpc>
                <a:spcPct val="80000"/>
              </a:lnSpc>
            </a:pPr>
            <a:r>
              <a:rPr lang="cs-CZ" sz="2400" smtClean="0"/>
              <a:t>nedostatečné:</a:t>
            </a:r>
          </a:p>
          <a:p>
            <a:pPr>
              <a:lnSpc>
                <a:spcPct val="80000"/>
              </a:lnSpc>
              <a:buFontTx/>
              <a:buNone/>
            </a:pPr>
            <a:r>
              <a:rPr lang="cs-CZ" sz="2400" smtClean="0"/>
              <a:t>„Klientka se chovala nepřátelsky vůči personálu“</a:t>
            </a:r>
          </a:p>
          <a:p>
            <a:pPr>
              <a:lnSpc>
                <a:spcPct val="80000"/>
              </a:lnSpc>
              <a:buFontTx/>
              <a:buNone/>
            </a:pPr>
            <a:r>
              <a:rPr lang="cs-CZ" sz="2400" smtClean="0"/>
              <a:t>„Zdá se, že učiteli to nějak moc nejde.“</a:t>
            </a:r>
          </a:p>
          <a:p>
            <a:pPr>
              <a:lnSpc>
                <a:spcPct val="80000"/>
              </a:lnSpc>
              <a:buFontTx/>
              <a:buNone/>
            </a:pPr>
            <a:endParaRPr lang="cs-CZ" sz="2400" smtClean="0"/>
          </a:p>
          <a:p>
            <a:pPr>
              <a:lnSpc>
                <a:spcPct val="80000"/>
              </a:lnSpc>
            </a:pPr>
            <a:r>
              <a:rPr lang="cs-CZ" sz="2400" smtClean="0"/>
              <a:t>dostatečné </a:t>
            </a:r>
          </a:p>
          <a:p>
            <a:pPr>
              <a:lnSpc>
                <a:spcPct val="80000"/>
              </a:lnSpc>
              <a:buFontTx/>
              <a:buNone/>
            </a:pPr>
            <a:r>
              <a:rPr lang="cs-CZ" sz="2400" smtClean="0"/>
              <a:t>„Když Judy, vedoucí personálu, řekla klientce, že by</a:t>
            </a:r>
          </a:p>
          <a:p>
            <a:pPr>
              <a:lnSpc>
                <a:spcPct val="80000"/>
              </a:lnSpc>
              <a:buFontTx/>
              <a:buNone/>
            </a:pPr>
            <a:r>
              <a:rPr lang="cs-CZ" sz="2400" smtClean="0"/>
              <a:t> neměla dělat, co ji zrovna napadne, klientka začala křičet, že Judy nemůže řídit její život. Obvinila Judy, že si hraje na vládce a řekla, že by to z ní nejraději vymlátila, a posléze jí řekla, aby šla do pekla. Potom klientka zamáchala pěstí před obličejem Judy, s hlukem opustila místnost. Judy stála překvapená a zírající s otevřenou pusou na to, co se právě odehrálo.“</a:t>
            </a:r>
          </a:p>
        </p:txBody>
      </p:sp>
    </p:spTree>
    <p:extLst>
      <p:ext uri="{BB962C8B-B14F-4D97-AF65-F5344CB8AC3E}">
        <p14:creationId xmlns:p14="http://schemas.microsoft.com/office/powerpoint/2010/main" val="13526381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fade">
                                      <p:cBhvr>
                                        <p:cTn id="7" dur="2000"/>
                                        <p:tgtEl>
                                          <p:spTgt spid="522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2227">
                                            <p:txEl>
                                              <p:pRg st="0" end="0"/>
                                            </p:txEl>
                                          </p:spTgt>
                                        </p:tgtEl>
                                        <p:attrNameLst>
                                          <p:attrName>style.visibility</p:attrName>
                                        </p:attrNameLst>
                                      </p:cBhvr>
                                      <p:to>
                                        <p:strVal val="visible"/>
                                      </p:to>
                                    </p:set>
                                    <p:animEffect transition="in" filter="wipe(left)">
                                      <p:cBhvr>
                                        <p:cTn id="12" dur="500"/>
                                        <p:tgtEl>
                                          <p:spTgt spid="5222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2227">
                                            <p:txEl>
                                              <p:pRg st="1" end="1"/>
                                            </p:txEl>
                                          </p:spTgt>
                                        </p:tgtEl>
                                        <p:attrNameLst>
                                          <p:attrName>style.visibility</p:attrName>
                                        </p:attrNameLst>
                                      </p:cBhvr>
                                      <p:to>
                                        <p:strVal val="visible"/>
                                      </p:to>
                                    </p:set>
                                    <p:animEffect transition="in" filter="wipe(left)">
                                      <p:cBhvr>
                                        <p:cTn id="17" dur="500"/>
                                        <p:tgtEl>
                                          <p:spTgt spid="5222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2227">
                                            <p:txEl>
                                              <p:pRg st="2" end="2"/>
                                            </p:txEl>
                                          </p:spTgt>
                                        </p:tgtEl>
                                        <p:attrNameLst>
                                          <p:attrName>style.visibility</p:attrName>
                                        </p:attrNameLst>
                                      </p:cBhvr>
                                      <p:to>
                                        <p:strVal val="visible"/>
                                      </p:to>
                                    </p:set>
                                    <p:animEffect transition="in" filter="wipe(left)">
                                      <p:cBhvr>
                                        <p:cTn id="22" dur="500"/>
                                        <p:tgtEl>
                                          <p:spTgt spid="5222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2227">
                                            <p:txEl>
                                              <p:pRg st="4" end="4"/>
                                            </p:txEl>
                                          </p:spTgt>
                                        </p:tgtEl>
                                        <p:attrNameLst>
                                          <p:attrName>style.visibility</p:attrName>
                                        </p:attrNameLst>
                                      </p:cBhvr>
                                      <p:to>
                                        <p:strVal val="visible"/>
                                      </p:to>
                                    </p:set>
                                    <p:animEffect transition="in" filter="wipe(left)">
                                      <p:cBhvr>
                                        <p:cTn id="27" dur="500"/>
                                        <p:tgtEl>
                                          <p:spTgt spid="5222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2227">
                                            <p:txEl>
                                              <p:pRg st="5" end="5"/>
                                            </p:txEl>
                                          </p:spTgt>
                                        </p:tgtEl>
                                        <p:attrNameLst>
                                          <p:attrName>style.visibility</p:attrName>
                                        </p:attrNameLst>
                                      </p:cBhvr>
                                      <p:to>
                                        <p:strVal val="visible"/>
                                      </p:to>
                                    </p:set>
                                    <p:animEffect transition="in" filter="wipe(left)">
                                      <p:cBhvr>
                                        <p:cTn id="32" dur="500"/>
                                        <p:tgtEl>
                                          <p:spTgt spid="5222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2227">
                                            <p:txEl>
                                              <p:pRg st="6" end="6"/>
                                            </p:txEl>
                                          </p:spTgt>
                                        </p:tgtEl>
                                        <p:attrNameLst>
                                          <p:attrName>style.visibility</p:attrName>
                                        </p:attrNameLst>
                                      </p:cBhvr>
                                      <p:to>
                                        <p:strVal val="visible"/>
                                      </p:to>
                                    </p:set>
                                    <p:animEffect transition="in" filter="wipe(left)">
                                      <p:cBhvr>
                                        <p:cTn id="37" dur="500"/>
                                        <p:tgtEl>
                                          <p:spTgt spid="522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r>
              <a:rPr lang="cs-CZ" smtClean="0"/>
              <a:t>Rozhovor</a:t>
            </a:r>
          </a:p>
        </p:txBody>
      </p:sp>
      <p:sp>
        <p:nvSpPr>
          <p:cNvPr id="3" name="Zástupný symbol pro obsah 2"/>
          <p:cNvSpPr>
            <a:spLocks noGrp="1"/>
          </p:cNvSpPr>
          <p:nvPr>
            <p:ph idx="1"/>
          </p:nvPr>
        </p:nvSpPr>
        <p:spPr/>
        <p:txBody>
          <a:bodyPr>
            <a:normAutofit/>
          </a:bodyPr>
          <a:lstStyle/>
          <a:p>
            <a:pPr>
              <a:defRPr/>
            </a:pPr>
            <a:r>
              <a:rPr lang="cs-CZ" dirty="0" smtClean="0"/>
              <a:t>Velmi oblíbená metoda sběru dat</a:t>
            </a:r>
          </a:p>
          <a:p>
            <a:pPr>
              <a:defRPr/>
            </a:pPr>
            <a:r>
              <a:rPr lang="cs-CZ" dirty="0" smtClean="0"/>
              <a:t>Standardizovaný i nestandardizovaný</a:t>
            </a:r>
          </a:p>
          <a:p>
            <a:pPr>
              <a:defRPr/>
            </a:pPr>
            <a:r>
              <a:rPr lang="cs-CZ" dirty="0" smtClean="0"/>
              <a:t>Samostatná metoda i doplněk jiných metod</a:t>
            </a:r>
          </a:p>
          <a:p>
            <a:pPr>
              <a:defRPr/>
            </a:pPr>
            <a:r>
              <a:rPr lang="cs-CZ" dirty="0" smtClean="0"/>
              <a:t>Jednorázový nebo opakovaný</a:t>
            </a:r>
          </a:p>
          <a:p>
            <a:pPr>
              <a:defRPr/>
            </a:pPr>
            <a:r>
              <a:rPr lang="cs-CZ" dirty="0" smtClean="0"/>
              <a:t>Výhody, nevýhody a rizika rozhovoru</a:t>
            </a:r>
          </a:p>
          <a:p>
            <a:pPr>
              <a:defRPr/>
            </a:pPr>
            <a:r>
              <a:rPr lang="cs-CZ" dirty="0" smtClean="0"/>
              <a:t>Je interview „normální konverzace“?</a:t>
            </a:r>
            <a:endParaRPr lang="cs-CZ" dirty="0"/>
          </a:p>
        </p:txBody>
      </p:sp>
    </p:spTree>
    <p:extLst>
      <p:ext uri="{BB962C8B-B14F-4D97-AF65-F5344CB8AC3E}">
        <p14:creationId xmlns:p14="http://schemas.microsoft.com/office/powerpoint/2010/main" val="350777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8229600" cy="652934"/>
          </a:xfrm>
        </p:spPr>
        <p:txBody>
          <a:bodyPr>
            <a:normAutofit fontScale="90000"/>
          </a:bodyPr>
          <a:lstStyle/>
          <a:p>
            <a:r>
              <a:rPr lang="cs-CZ" dirty="0" smtClean="0"/>
              <a:t>ROZHOVOR DLE MÍRY FLEXIBILITY</a:t>
            </a:r>
            <a:br>
              <a:rPr lang="cs-CZ" dirty="0" smtClean="0"/>
            </a:br>
            <a:endParaRPr lang="cs-CZ" dirty="0"/>
          </a:p>
        </p:txBody>
      </p:sp>
      <p:sp>
        <p:nvSpPr>
          <p:cNvPr id="3" name="Zástupný symbol pro obsah 2"/>
          <p:cNvSpPr>
            <a:spLocks noGrp="1"/>
          </p:cNvSpPr>
          <p:nvPr>
            <p:ph idx="1"/>
          </p:nvPr>
        </p:nvSpPr>
        <p:spPr>
          <a:xfrm>
            <a:off x="179512" y="1700808"/>
            <a:ext cx="2651348" cy="4425355"/>
          </a:xfrm>
        </p:spPr>
        <p:txBody>
          <a:bodyPr>
            <a:normAutofit fontScale="92500" lnSpcReduction="10000"/>
          </a:bodyPr>
          <a:lstStyle/>
          <a:p>
            <a:pPr marL="0" indent="0">
              <a:buNone/>
            </a:pPr>
            <a:r>
              <a:rPr lang="cs-CZ" sz="2600" b="1" dirty="0" smtClean="0"/>
              <a:t>Strukturovaný </a:t>
            </a:r>
            <a:r>
              <a:rPr lang="cs-CZ" sz="2600" dirty="0" smtClean="0"/>
              <a:t>(kvantitativní)</a:t>
            </a:r>
          </a:p>
          <a:p>
            <a:pPr marL="0" indent="0">
              <a:buNone/>
            </a:pPr>
            <a:endParaRPr lang="cs-CZ" dirty="0" smtClean="0"/>
          </a:p>
          <a:p>
            <a:pPr marL="0" indent="0">
              <a:buNone/>
            </a:pPr>
            <a:r>
              <a:rPr lang="cs-CZ" sz="2100" dirty="0"/>
              <a:t>Rychlost, stručnost, malé nároky na respondenta i tazatele, rychlé a snadné zpracování</a:t>
            </a:r>
            <a:br>
              <a:rPr lang="cs-CZ" sz="2100" dirty="0"/>
            </a:br>
            <a:endParaRPr lang="cs-CZ" sz="2100" dirty="0"/>
          </a:p>
          <a:p>
            <a:pPr marL="0" indent="0">
              <a:buNone/>
            </a:pPr>
            <a:r>
              <a:rPr lang="cs-CZ" sz="2100" dirty="0" smtClean="0"/>
              <a:t>Nedozvídáme se nic o </a:t>
            </a:r>
            <a:r>
              <a:rPr lang="cs-CZ" sz="2100" b="1" u="sng" dirty="0" smtClean="0"/>
              <a:t>relevanci</a:t>
            </a:r>
            <a:r>
              <a:rPr lang="cs-CZ" sz="2100" dirty="0" smtClean="0"/>
              <a:t> tématu pro respondenta, o jeho </a:t>
            </a:r>
            <a:r>
              <a:rPr lang="cs-CZ" sz="2100" b="1" u="sng" dirty="0" smtClean="0"/>
              <a:t>emocích</a:t>
            </a:r>
            <a:r>
              <a:rPr lang="cs-CZ" sz="2100" dirty="0" smtClean="0"/>
              <a:t> ve vztahu k tématu, o tom, </a:t>
            </a:r>
            <a:r>
              <a:rPr lang="cs-CZ" sz="2100" b="1" u="sng" dirty="0" smtClean="0"/>
              <a:t>proč</a:t>
            </a:r>
            <a:r>
              <a:rPr lang="cs-CZ" sz="2100" dirty="0" smtClean="0"/>
              <a:t> odpovídá takto</a:t>
            </a:r>
          </a:p>
          <a:p>
            <a:pPr marL="0" indent="0">
              <a:buNone/>
            </a:pPr>
            <a:endParaRPr lang="cs-CZ" dirty="0" smtClean="0"/>
          </a:p>
        </p:txBody>
      </p:sp>
      <p:sp>
        <p:nvSpPr>
          <p:cNvPr id="5" name="TextovéPole 4"/>
          <p:cNvSpPr txBox="1"/>
          <p:nvPr/>
        </p:nvSpPr>
        <p:spPr>
          <a:xfrm>
            <a:off x="2915814" y="1700807"/>
            <a:ext cx="2747293" cy="3139321"/>
          </a:xfrm>
          <a:prstGeom prst="rect">
            <a:avLst/>
          </a:prstGeom>
          <a:noFill/>
        </p:spPr>
        <p:txBody>
          <a:bodyPr wrap="square" rtlCol="0">
            <a:spAutoFit/>
          </a:bodyPr>
          <a:lstStyle/>
          <a:p>
            <a:r>
              <a:rPr lang="cs-CZ" sz="2400" b="1" dirty="0" err="1" smtClean="0"/>
              <a:t>Polostrukturovaný</a:t>
            </a:r>
            <a:r>
              <a:rPr lang="cs-CZ" sz="2400" b="1" dirty="0" smtClean="0"/>
              <a:t> </a:t>
            </a:r>
          </a:p>
          <a:p>
            <a:r>
              <a:rPr lang="cs-CZ" sz="2400" dirty="0" smtClean="0"/>
              <a:t>(sada témat + upřesňující otázky)</a:t>
            </a:r>
          </a:p>
          <a:p>
            <a:endParaRPr lang="cs-CZ" dirty="0"/>
          </a:p>
          <a:p>
            <a:r>
              <a:rPr lang="cs-CZ" dirty="0" smtClean="0"/>
              <a:t>Drží respondenta u tématu, umožňuje rozvíjet kontext.</a:t>
            </a:r>
          </a:p>
          <a:p>
            <a:endParaRPr lang="cs-CZ" dirty="0"/>
          </a:p>
          <a:p>
            <a:r>
              <a:rPr lang="cs-CZ" dirty="0" smtClean="0"/>
              <a:t>Dozvídáme se dost o relevanci tématu i o emocích.</a:t>
            </a:r>
          </a:p>
        </p:txBody>
      </p:sp>
      <p:sp>
        <p:nvSpPr>
          <p:cNvPr id="6" name="TextovéPole 5"/>
          <p:cNvSpPr txBox="1"/>
          <p:nvPr/>
        </p:nvSpPr>
        <p:spPr>
          <a:xfrm>
            <a:off x="5796136" y="1700808"/>
            <a:ext cx="3096344" cy="4893647"/>
          </a:xfrm>
          <a:prstGeom prst="rect">
            <a:avLst/>
          </a:prstGeom>
          <a:noFill/>
        </p:spPr>
        <p:txBody>
          <a:bodyPr wrap="square" rtlCol="0">
            <a:spAutoFit/>
          </a:bodyPr>
          <a:lstStyle/>
          <a:p>
            <a:r>
              <a:rPr lang="cs-CZ" sz="2400" b="1" dirty="0" smtClean="0"/>
              <a:t>Nestrukturovaný </a:t>
            </a:r>
          </a:p>
          <a:p>
            <a:r>
              <a:rPr lang="cs-CZ" dirty="0" smtClean="0"/>
              <a:t>(moderátor pouze navozuje témata a nechává respondenta, aby o nich spontánně hovořil)</a:t>
            </a:r>
          </a:p>
          <a:p>
            <a:endParaRPr lang="cs-CZ" dirty="0"/>
          </a:p>
          <a:p>
            <a:r>
              <a:rPr lang="cs-CZ" dirty="0" smtClean="0"/>
              <a:t>Velké nároky na moderátora – musí držet respondenta u tématu, ale zároveň neovlivňovat příliš směr rozhovoru.</a:t>
            </a:r>
          </a:p>
          <a:p>
            <a:endParaRPr lang="cs-CZ" dirty="0"/>
          </a:p>
          <a:p>
            <a:r>
              <a:rPr lang="cs-CZ" dirty="0" smtClean="0"/>
              <a:t>Umožňuje objevit nová témata a dimenze problému, vhodné pro neprobádané, nebo naopak příliš </a:t>
            </a:r>
            <a:r>
              <a:rPr lang="cs-CZ" dirty="0" err="1" smtClean="0"/>
              <a:t>stereotypizované</a:t>
            </a:r>
            <a:r>
              <a:rPr lang="cs-CZ" dirty="0" smtClean="0"/>
              <a:t> oblasti.</a:t>
            </a:r>
            <a:endParaRPr lang="cs-CZ" dirty="0"/>
          </a:p>
        </p:txBody>
      </p:sp>
      <p:sp>
        <p:nvSpPr>
          <p:cNvPr id="8" name="TextovéPole 7"/>
          <p:cNvSpPr txBox="1"/>
          <p:nvPr/>
        </p:nvSpPr>
        <p:spPr>
          <a:xfrm>
            <a:off x="6804248" y="6381328"/>
            <a:ext cx="2339752" cy="307777"/>
          </a:xfrm>
          <a:prstGeom prst="rect">
            <a:avLst/>
          </a:prstGeom>
          <a:noFill/>
        </p:spPr>
        <p:txBody>
          <a:bodyPr wrap="square" rtlCol="0">
            <a:spAutoFit/>
          </a:bodyPr>
          <a:lstStyle/>
          <a:p>
            <a:r>
              <a:rPr lang="cs-CZ" sz="1400" dirty="0" smtClean="0"/>
              <a:t>Převzato z Holpuch 2015</a:t>
            </a:r>
            <a:endParaRPr lang="cs-CZ" sz="1400" dirty="0"/>
          </a:p>
        </p:txBody>
      </p:sp>
      <p:pic>
        <p:nvPicPr>
          <p:cNvPr id="2050" name="Picture 2" descr="https://www.mrs.org.uk/img/t3_interview_skill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0860" y="4717661"/>
            <a:ext cx="2832249" cy="1975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9471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Vztah mezi tazatelem a dotazovaným</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393514339"/>
              </p:ext>
            </p:extLst>
          </p:nvPr>
        </p:nvGraphicFramePr>
        <p:xfrm>
          <a:off x="457200" y="1600200"/>
          <a:ext cx="8229600" cy="2301240"/>
        </p:xfrm>
        <a:graphic>
          <a:graphicData uri="http://schemas.openxmlformats.org/drawingml/2006/table">
            <a:tbl>
              <a:tblPr firstRow="1" bandRow="1">
                <a:tableStyleId>{5C22544A-7EE6-4342-B048-85BDC9FD1C3A}</a:tableStyleId>
              </a:tblPr>
              <a:tblGrid>
                <a:gridCol w="3106688"/>
                <a:gridCol w="1584176"/>
                <a:gridCol w="3538736"/>
              </a:tblGrid>
              <a:tr h="370840">
                <a:tc>
                  <a:txBody>
                    <a:bodyPr/>
                    <a:lstStyle/>
                    <a:p>
                      <a:r>
                        <a:rPr lang="cs-CZ" sz="2400" dirty="0" smtClean="0"/>
                        <a:t>Rozhovor jako mechanické získávání informací od subjektů</a:t>
                      </a:r>
                      <a:endParaRPr lang="cs-CZ" sz="2400" dirty="0"/>
                    </a:p>
                  </a:txBody>
                  <a:tcPr/>
                </a:tc>
                <a:tc rowSpan="4">
                  <a:txBody>
                    <a:bodyPr/>
                    <a:lstStyle/>
                    <a:p>
                      <a:pPr algn="ctr"/>
                      <a:r>
                        <a:rPr lang="cs-CZ" sz="4400" dirty="0" smtClean="0"/>
                        <a:t>↔</a:t>
                      </a:r>
                      <a:endParaRPr lang="cs-CZ" sz="4400" dirty="0"/>
                    </a:p>
                  </a:txBody>
                  <a:tcPr/>
                </a:tc>
                <a:tc>
                  <a:txBody>
                    <a:bodyPr/>
                    <a:lstStyle/>
                    <a:p>
                      <a:r>
                        <a:rPr lang="cs-CZ" sz="2400" b="1" kern="1200" dirty="0" smtClean="0">
                          <a:solidFill>
                            <a:schemeClr val="lt1"/>
                          </a:solidFill>
                          <a:latin typeface="+mn-lt"/>
                          <a:ea typeface="+mn-ea"/>
                          <a:cs typeface="+mn-cs"/>
                        </a:rPr>
                        <a:t>Rozhovor jako proces sdílení informací a utváření významů</a:t>
                      </a:r>
                      <a:endParaRPr lang="cs-CZ" sz="2400" b="1" kern="1200" dirty="0">
                        <a:solidFill>
                          <a:schemeClr val="lt1"/>
                        </a:solidFill>
                        <a:latin typeface="+mn-lt"/>
                        <a:ea typeface="+mn-ea"/>
                        <a:cs typeface="+mn-cs"/>
                      </a:endParaRPr>
                    </a:p>
                  </a:txBody>
                  <a:tcPr/>
                </a:tc>
              </a:tr>
              <a:tr h="370840">
                <a:tc>
                  <a:txBody>
                    <a:bodyPr/>
                    <a:lstStyle/>
                    <a:p>
                      <a:r>
                        <a:rPr lang="cs-CZ" dirty="0" smtClean="0"/>
                        <a:t>Tazatel jako </a:t>
                      </a:r>
                      <a:r>
                        <a:rPr lang="cs-CZ" dirty="0" err="1" smtClean="0"/>
                        <a:t>zaznamenávač</a:t>
                      </a:r>
                      <a:endParaRPr lang="cs-CZ" dirty="0"/>
                    </a:p>
                  </a:txBody>
                  <a:tcPr/>
                </a:tc>
                <a:tc vMerge="1">
                  <a:txBody>
                    <a:bodyPr/>
                    <a:lstStyle/>
                    <a:p>
                      <a:endParaRPr lang="cs-CZ" dirty="0"/>
                    </a:p>
                  </a:txBody>
                  <a:tcPr/>
                </a:tc>
                <a:tc>
                  <a:txBody>
                    <a:bodyPr/>
                    <a:lstStyle/>
                    <a:p>
                      <a:r>
                        <a:rPr lang="cs-CZ" dirty="0" smtClean="0"/>
                        <a:t>Partnerství, blízký vztah, přátelství</a:t>
                      </a:r>
                      <a:endParaRPr lang="cs-CZ" dirty="0"/>
                    </a:p>
                  </a:txBody>
                  <a:tcPr/>
                </a:tc>
              </a:tr>
              <a:tr h="370840">
                <a:tc>
                  <a:txBody>
                    <a:bodyPr/>
                    <a:lstStyle/>
                    <a:p>
                      <a:r>
                        <a:rPr lang="cs-CZ" dirty="0" smtClean="0"/>
                        <a:t>Distance </a:t>
                      </a:r>
                      <a:endParaRPr lang="cs-CZ" dirty="0"/>
                    </a:p>
                  </a:txBody>
                  <a:tcPr/>
                </a:tc>
                <a:tc vMerge="1">
                  <a:txBody>
                    <a:bodyPr/>
                    <a:lstStyle/>
                    <a:p>
                      <a:endParaRPr lang="cs-CZ" dirty="0"/>
                    </a:p>
                  </a:txBody>
                  <a:tcPr/>
                </a:tc>
                <a:tc>
                  <a:txBody>
                    <a:bodyPr/>
                    <a:lstStyle/>
                    <a:p>
                      <a:r>
                        <a:rPr lang="cs-CZ" dirty="0" smtClean="0"/>
                        <a:t>Důraz na podobnost s informanty</a:t>
                      </a:r>
                      <a:endParaRPr lang="cs-CZ" dirty="0"/>
                    </a:p>
                  </a:txBody>
                  <a:tcPr/>
                </a:tc>
              </a:tr>
              <a:tr h="370840">
                <a:tc>
                  <a:txBody>
                    <a:bodyPr/>
                    <a:lstStyle/>
                    <a:p>
                      <a:r>
                        <a:rPr lang="cs-CZ" dirty="0" smtClean="0"/>
                        <a:t>Uzavření</a:t>
                      </a:r>
                      <a:endParaRPr lang="cs-CZ" dirty="0"/>
                    </a:p>
                  </a:txBody>
                  <a:tcPr/>
                </a:tc>
                <a:tc vMerge="1">
                  <a:txBody>
                    <a:bodyPr/>
                    <a:lstStyle/>
                    <a:p>
                      <a:endParaRPr lang="cs-CZ" dirty="0"/>
                    </a:p>
                  </a:txBody>
                  <a:tcPr/>
                </a:tc>
                <a:tc>
                  <a:txBody>
                    <a:bodyPr/>
                    <a:lstStyle/>
                    <a:p>
                      <a:r>
                        <a:rPr lang="cs-CZ" dirty="0" smtClean="0"/>
                        <a:t>Reciprocita</a:t>
                      </a:r>
                      <a:endParaRPr lang="cs-CZ" dirty="0"/>
                    </a:p>
                  </a:txBody>
                  <a:tcPr/>
                </a:tc>
              </a:tr>
            </a:tbl>
          </a:graphicData>
        </a:graphic>
      </p:graphicFrame>
      <p:sp>
        <p:nvSpPr>
          <p:cNvPr id="5" name="TextovéPole 4"/>
          <p:cNvSpPr txBox="1"/>
          <p:nvPr/>
        </p:nvSpPr>
        <p:spPr>
          <a:xfrm>
            <a:off x="899592" y="5013176"/>
            <a:ext cx="7632848" cy="646331"/>
          </a:xfrm>
          <a:prstGeom prst="rect">
            <a:avLst/>
          </a:prstGeom>
          <a:noFill/>
        </p:spPr>
        <p:txBody>
          <a:bodyPr wrap="square" rtlCol="0">
            <a:spAutoFit/>
          </a:bodyPr>
          <a:lstStyle/>
          <a:p>
            <a:r>
              <a:rPr lang="cs-CZ" dirty="0" smtClean="0"/>
              <a:t>Co o sobě výzkumník prozradí?</a:t>
            </a:r>
          </a:p>
          <a:p>
            <a:r>
              <a:rPr lang="cs-CZ" dirty="0" smtClean="0"/>
              <a:t>Jak prezentuje svou identitu?</a:t>
            </a:r>
            <a:endParaRPr lang="cs-CZ" dirty="0"/>
          </a:p>
        </p:txBody>
      </p:sp>
    </p:spTree>
    <p:extLst>
      <p:ext uri="{BB962C8B-B14F-4D97-AF65-F5344CB8AC3E}">
        <p14:creationId xmlns:p14="http://schemas.microsoft.com/office/powerpoint/2010/main" val="3083077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fontScale="90000"/>
          </a:bodyPr>
          <a:lstStyle/>
          <a:p>
            <a:pPr>
              <a:defRPr/>
            </a:pPr>
            <a:r>
              <a:rPr lang="cs-CZ" sz="4000" smtClean="0"/>
              <a:t>Jean-Claude Kaufman: Chápající rozhovor</a:t>
            </a:r>
          </a:p>
        </p:txBody>
      </p:sp>
      <p:sp>
        <p:nvSpPr>
          <p:cNvPr id="55299" name="Rectangle 3"/>
          <p:cNvSpPr>
            <a:spLocks noGrp="1" noChangeArrowheads="1"/>
          </p:cNvSpPr>
          <p:nvPr>
            <p:ph type="body" idx="1"/>
          </p:nvPr>
        </p:nvSpPr>
        <p:spPr/>
        <p:txBody>
          <a:bodyPr/>
          <a:lstStyle/>
          <a:p>
            <a:pPr>
              <a:lnSpc>
                <a:spcPct val="80000"/>
              </a:lnSpc>
              <a:buFontTx/>
              <a:buNone/>
            </a:pPr>
            <a:r>
              <a:rPr lang="cs-CZ" sz="1200" b="1" i="1" smtClean="0"/>
              <a:t>	</a:t>
            </a:r>
          </a:p>
          <a:p>
            <a:pPr>
              <a:lnSpc>
                <a:spcPct val="80000"/>
              </a:lnSpc>
              <a:buFontTx/>
              <a:buNone/>
            </a:pPr>
            <a:r>
              <a:rPr lang="cs-CZ" sz="1200" b="1" i="1" smtClean="0"/>
              <a:t>	„</a:t>
            </a:r>
            <a:r>
              <a:rPr lang="cs-CZ" sz="2000" i="1" smtClean="0"/>
              <a:t>Aby tazatel získal nejdůležitější informace, musí se přiblížit konverzačnímu stylu, aniž se do skutečné konverzace nechá vtáhnout: rozhovor je práce, která vyžaduje nepřetržité úsilí. Ideálem je narušení hierarchie, aniž dojde k vyrovnání pozic: partneři si zachovávají různé role. Respondent musí cítit, že to co říká, má pro tazatele velkou cenu, že ten ho upřímně poslouchá a že je přitom ochoten odchýlit se od svých otázek, aby mu dal prostor okomentovat důležitou informaci. Respondent s překvapením zjišťuje, že mu tazatel pozorně naslouchá a zakouší jistou radost z toho, že se postupně přesouvá do hlavní role. Není neurčitě dotazován na svůj názor, ale protože disponuje cenným věděním, které tazatel nemá, stává se klíčovou postavou. Mezi oběma výraznými a kontrastními rolemi tak během výměny dochází k rovnováze.“</a:t>
            </a:r>
            <a:endParaRPr lang="cs-CZ" sz="2000" smtClean="0"/>
          </a:p>
          <a:p>
            <a:pPr>
              <a:lnSpc>
                <a:spcPct val="80000"/>
              </a:lnSpc>
              <a:buFontTx/>
              <a:buNone/>
            </a:pPr>
            <a:endParaRPr lang="cs-CZ" sz="2000" smtClean="0"/>
          </a:p>
          <a:p>
            <a:pPr>
              <a:lnSpc>
                <a:spcPct val="80000"/>
              </a:lnSpc>
              <a:buFontTx/>
              <a:buNone/>
            </a:pPr>
            <a:r>
              <a:rPr lang="cs-CZ" sz="2000" smtClean="0"/>
              <a:t>						Kaufman, 2010: 57</a:t>
            </a:r>
          </a:p>
        </p:txBody>
      </p:sp>
    </p:spTree>
    <p:extLst>
      <p:ext uri="{BB962C8B-B14F-4D97-AF65-F5344CB8AC3E}">
        <p14:creationId xmlns:p14="http://schemas.microsoft.com/office/powerpoint/2010/main" val="29925609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animEffect transition="in" filter="fade">
                                      <p:cBhvr>
                                        <p:cTn id="7" dur="2000"/>
                                        <p:tgtEl>
                                          <p:spTgt spid="552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299">
                                            <p:txEl>
                                              <p:pRg st="0" end="0"/>
                                            </p:txEl>
                                          </p:spTgt>
                                        </p:tgtEl>
                                        <p:attrNameLst>
                                          <p:attrName>style.visibility</p:attrName>
                                        </p:attrNameLst>
                                      </p:cBhvr>
                                      <p:to>
                                        <p:strVal val="visible"/>
                                      </p:to>
                                    </p:set>
                                    <p:animEffect transition="in" filter="wipe(left)">
                                      <p:cBhvr>
                                        <p:cTn id="12" dur="500"/>
                                        <p:tgtEl>
                                          <p:spTgt spid="552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5299">
                                            <p:txEl>
                                              <p:pRg st="1" end="1"/>
                                            </p:txEl>
                                          </p:spTgt>
                                        </p:tgtEl>
                                        <p:attrNameLst>
                                          <p:attrName>style.visibility</p:attrName>
                                        </p:attrNameLst>
                                      </p:cBhvr>
                                      <p:to>
                                        <p:strVal val="visible"/>
                                      </p:to>
                                    </p:set>
                                    <p:animEffect transition="in" filter="wipe(left)">
                                      <p:cBhvr>
                                        <p:cTn id="17" dur="500"/>
                                        <p:tgtEl>
                                          <p:spTgt spid="5529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5299">
                                            <p:txEl>
                                              <p:pRg st="3" end="3"/>
                                            </p:txEl>
                                          </p:spTgt>
                                        </p:tgtEl>
                                        <p:attrNameLst>
                                          <p:attrName>style.visibility</p:attrName>
                                        </p:attrNameLst>
                                      </p:cBhvr>
                                      <p:to>
                                        <p:strVal val="visible"/>
                                      </p:to>
                                    </p:set>
                                    <p:animEffect transition="in" filter="wipe(left)">
                                      <p:cBhvr>
                                        <p:cTn id="22" dur="500"/>
                                        <p:tgtEl>
                                          <p:spTgt spid="55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976</Words>
  <Application>Microsoft Office PowerPoint</Application>
  <PresentationFormat>Předvádění na obrazovce (4:3)</PresentationFormat>
  <Paragraphs>170</Paragraphs>
  <Slides>21</Slides>
  <Notes>2</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Motiv sady Office</vt:lpstr>
      <vt:lpstr>Sběr dat v kvalitativním výzkumu: pozorování, rozhovor</vt:lpstr>
      <vt:lpstr>Vstup do terénu</vt:lpstr>
      <vt:lpstr>Pozorování</vt:lpstr>
      <vt:lpstr>Význam terénních poznámek</vt:lpstr>
      <vt:lpstr>Příklad terénních poznámek</vt:lpstr>
      <vt:lpstr>Rozhovor</vt:lpstr>
      <vt:lpstr>ROZHOVOR DLE MÍRY FLEXIBILITY </vt:lpstr>
      <vt:lpstr>Vztah mezi tazatelem a dotazovaným</vt:lpstr>
      <vt:lpstr>Jean-Claude Kaufman: Chápající rozhovor</vt:lpstr>
      <vt:lpstr>Rozhovor – praktické rady</vt:lpstr>
      <vt:lpstr>Prezentace aplikace PowerPoint</vt:lpstr>
      <vt:lpstr>Sondování</vt:lpstr>
      <vt:lpstr> Jak je důležité se zeptat</vt:lpstr>
      <vt:lpstr>Prezentace aplikace PowerPoint</vt:lpstr>
      <vt:lpstr>Jak je důležité se zeptat II.</vt:lpstr>
      <vt:lpstr>A hlavně nepředjímat</vt:lpstr>
      <vt:lpstr>Diskuse nad volbou otázek pro hloubkový rozhovor: projekt „Zjišťování důvodů pro volbu soukromého předškolního vzdělávání v České republice“ </vt:lpstr>
      <vt:lpstr>Jak formulovat skutečně otevřené otázky?</vt:lpstr>
      <vt:lpstr>Focus group </vt:lpstr>
      <vt:lpstr>Kdy je vhodná focus group?</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kvalitativního výzkumu</dc:title>
  <dc:creator>Lenka Slepičková</dc:creator>
  <cp:lastModifiedBy>user</cp:lastModifiedBy>
  <cp:revision>9</cp:revision>
  <dcterms:created xsi:type="dcterms:W3CDTF">2015-04-13T10:00:11Z</dcterms:created>
  <dcterms:modified xsi:type="dcterms:W3CDTF">2015-11-02T19:03:32Z</dcterms:modified>
</cp:coreProperties>
</file>