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3" r:id="rId2"/>
    <p:sldId id="300" r:id="rId3"/>
    <p:sldId id="302" r:id="rId4"/>
    <p:sldId id="299" r:id="rId5"/>
    <p:sldId id="257" r:id="rId6"/>
    <p:sldId id="258" r:id="rId7"/>
    <p:sldId id="295" r:id="rId8"/>
    <p:sldId id="259" r:id="rId9"/>
    <p:sldId id="260" r:id="rId10"/>
    <p:sldId id="261" r:id="rId11"/>
    <p:sldId id="262" r:id="rId12"/>
    <p:sldId id="263" r:id="rId13"/>
    <p:sldId id="264" r:id="rId14"/>
    <p:sldId id="265" r:id="rId15"/>
    <p:sldId id="266" r:id="rId16"/>
    <p:sldId id="292" r:id="rId17"/>
    <p:sldId id="267" r:id="rId18"/>
    <p:sldId id="268" r:id="rId19"/>
    <p:sldId id="290" r:id="rId20"/>
    <p:sldId id="269" r:id="rId21"/>
    <p:sldId id="291" r:id="rId22"/>
    <p:sldId id="270" r:id="rId23"/>
    <p:sldId id="294" r:id="rId24"/>
    <p:sldId id="271" r:id="rId25"/>
    <p:sldId id="296" r:id="rId2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2" d="100"/>
          <a:sy n="42" d="100"/>
        </p:scale>
        <p:origin x="-2196"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454B1-72AE-4B10-B616-1275107F1E28}" type="datetimeFigureOut">
              <a:rPr lang="cs-CZ" smtClean="0"/>
              <a:t>30.10.2015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687697-5161-496B-94AC-86864D1D0C4B}" type="slidenum">
              <a:rPr lang="cs-CZ" smtClean="0"/>
              <a:t>‹#›</a:t>
            </a:fld>
            <a:endParaRPr lang="cs-CZ"/>
          </a:p>
        </p:txBody>
      </p:sp>
    </p:spTree>
    <p:extLst>
      <p:ext uri="{BB962C8B-B14F-4D97-AF65-F5344CB8AC3E}">
        <p14:creationId xmlns:p14="http://schemas.microsoft.com/office/powerpoint/2010/main" val="48631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0"/>
            <a:ext cx="4572000" cy="34290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FCB8D3D3-AD77-4C26-A471-B06E2DDA3F16}" type="slidenum">
              <a:rPr lang="cs-CZ" smtClean="0"/>
              <a:t>2</a:t>
            </a:fld>
            <a:endParaRPr lang="cs-CZ"/>
          </a:p>
        </p:txBody>
      </p:sp>
    </p:spTree>
    <p:extLst>
      <p:ext uri="{BB962C8B-B14F-4D97-AF65-F5344CB8AC3E}">
        <p14:creationId xmlns:p14="http://schemas.microsoft.com/office/powerpoint/2010/main" val="363247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nSpc>
                <a:spcPct val="80000"/>
              </a:lnSpc>
            </a:pPr>
            <a:r>
              <a:rPr lang="cs-CZ" altLang="cs-CZ" sz="1200" dirty="0" smtClean="0"/>
              <a:t>Induktivní logika</a:t>
            </a:r>
          </a:p>
          <a:p>
            <a:pPr>
              <a:lnSpc>
                <a:spcPct val="80000"/>
              </a:lnSpc>
            </a:pPr>
            <a:r>
              <a:rPr lang="cs-CZ" altLang="cs-CZ" sz="1200" dirty="0" smtClean="0"/>
              <a:t>Data jako konstruované vědění, které je vázáno na různé konkrétní nositele a jejich perspektivu</a:t>
            </a:r>
          </a:p>
          <a:p>
            <a:pPr>
              <a:lnSpc>
                <a:spcPct val="80000"/>
              </a:lnSpc>
            </a:pPr>
            <a:r>
              <a:rPr lang="cs-CZ" altLang="cs-CZ" sz="1200" dirty="0" smtClean="0"/>
              <a:t>Sběr mnoha informací o málo jedincích</a:t>
            </a:r>
          </a:p>
          <a:p>
            <a:pPr>
              <a:lnSpc>
                <a:spcPct val="80000"/>
              </a:lnSpc>
            </a:pPr>
            <a:r>
              <a:rPr lang="cs-CZ" altLang="cs-CZ" sz="1200" dirty="0" smtClean="0"/>
              <a:t>Sběr dat v přirozeném prostředí aktérů</a:t>
            </a:r>
          </a:p>
          <a:p>
            <a:pPr>
              <a:lnSpc>
                <a:spcPct val="80000"/>
              </a:lnSpc>
            </a:pPr>
            <a:r>
              <a:rPr lang="cs-CZ" altLang="cs-CZ" sz="1200" dirty="0" smtClean="0"/>
              <a:t>Komplexní obraz o problému, důraz na kontext, zájem o interpretace, významy, zkušenost aktérů</a:t>
            </a:r>
          </a:p>
          <a:p>
            <a:pPr>
              <a:lnSpc>
                <a:spcPct val="80000"/>
              </a:lnSpc>
            </a:pPr>
            <a:r>
              <a:rPr lang="cs-CZ" altLang="cs-CZ" sz="1200" dirty="0" smtClean="0"/>
              <a:t>Práce s texty</a:t>
            </a:r>
          </a:p>
          <a:p>
            <a:pPr>
              <a:lnSpc>
                <a:spcPct val="80000"/>
              </a:lnSpc>
            </a:pPr>
            <a:r>
              <a:rPr lang="cs-CZ" altLang="cs-CZ" sz="1200" dirty="0" smtClean="0"/>
              <a:t>Nestandardizované techniky sběru dat</a:t>
            </a:r>
          </a:p>
          <a:p>
            <a:pPr>
              <a:lnSpc>
                <a:spcPct val="80000"/>
              </a:lnSpc>
            </a:pPr>
            <a:r>
              <a:rPr lang="cs-CZ" altLang="cs-CZ" sz="1200" dirty="0" smtClean="0"/>
              <a:t>Flexibilní metodologie</a:t>
            </a:r>
          </a:p>
          <a:p>
            <a:pPr>
              <a:lnSpc>
                <a:spcPct val="80000"/>
              </a:lnSpc>
            </a:pPr>
            <a:r>
              <a:rPr lang="cs-CZ" altLang="cs-CZ" sz="1200" dirty="0" smtClean="0"/>
              <a:t>Záměrný výběr vzorku</a:t>
            </a:r>
          </a:p>
          <a:p>
            <a:pPr>
              <a:lnSpc>
                <a:spcPct val="80000"/>
              </a:lnSpc>
            </a:pPr>
            <a:r>
              <a:rPr lang="cs-CZ" altLang="cs-CZ" sz="1200" dirty="0" smtClean="0"/>
              <a:t>„Literární“ výstup</a:t>
            </a:r>
          </a:p>
          <a:p>
            <a:pPr>
              <a:lnSpc>
                <a:spcPct val="80000"/>
              </a:lnSpc>
            </a:pPr>
            <a:r>
              <a:rPr lang="cs-CZ" altLang="cs-CZ" sz="1200" dirty="0" smtClean="0"/>
              <a:t>Zájem o vztah s </a:t>
            </a:r>
            <a:r>
              <a:rPr lang="cs-CZ" altLang="cs-CZ" sz="1200" dirty="0" err="1" smtClean="0"/>
              <a:t>informanty</a:t>
            </a:r>
            <a:r>
              <a:rPr lang="cs-CZ" altLang="cs-CZ" sz="1200" dirty="0" smtClean="0"/>
              <a:t> a etickou dimenzi výzkumu</a:t>
            </a:r>
          </a:p>
          <a:p>
            <a:endParaRPr lang="cs-CZ" dirty="0"/>
          </a:p>
        </p:txBody>
      </p:sp>
      <p:sp>
        <p:nvSpPr>
          <p:cNvPr id="4" name="Zástupný symbol pro číslo snímku 3"/>
          <p:cNvSpPr>
            <a:spLocks noGrp="1"/>
          </p:cNvSpPr>
          <p:nvPr>
            <p:ph type="sldNum" sz="quarter" idx="10"/>
          </p:nvPr>
        </p:nvSpPr>
        <p:spPr/>
        <p:txBody>
          <a:bodyPr/>
          <a:lstStyle/>
          <a:p>
            <a:fld id="{90440BA1-99F8-42EC-970A-6B66E757AF6C}" type="slidenum">
              <a:rPr lang="cs-CZ" smtClean="0"/>
              <a:pPr/>
              <a:t>6</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43000" y="685800"/>
            <a:ext cx="4572000" cy="3429000"/>
          </a:xfrm>
          <a:ln/>
        </p:spPr>
      </p:sp>
      <p:sp>
        <p:nvSpPr>
          <p:cNvPr id="22531" name="Rectangle 3"/>
          <p:cNvSpPr>
            <a:spLocks noGrp="1" noChangeArrowheads="1"/>
          </p:cNvSpPr>
          <p:nvPr>
            <p:ph type="body" idx="1"/>
          </p:nvPr>
        </p:nvSpPr>
        <p:spPr>
          <a:noFill/>
          <a:ln/>
        </p:spPr>
        <p:txBody>
          <a:bodyPr/>
          <a:lstStyle/>
          <a:p>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3000" y="685800"/>
            <a:ext cx="4572000" cy="3429000"/>
          </a:xfrm>
          <a:ln/>
        </p:spPr>
      </p:sp>
      <p:sp>
        <p:nvSpPr>
          <p:cNvPr id="23555" name="Rectangle 3"/>
          <p:cNvSpPr>
            <a:spLocks noGrp="1" noChangeArrowheads="1"/>
          </p:cNvSpPr>
          <p:nvPr>
            <p:ph type="body" idx="1"/>
          </p:nvPr>
        </p:nvSpPr>
        <p:spPr>
          <a:noFill/>
          <a:ln/>
        </p:spPr>
        <p:txBody>
          <a:bodyPr/>
          <a:lstStyle/>
          <a:p>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143000" y="685800"/>
            <a:ext cx="4572000" cy="3429000"/>
          </a:xfrm>
          <a:ln/>
        </p:spPr>
      </p:sp>
      <p:sp>
        <p:nvSpPr>
          <p:cNvPr id="24579" name="Rectangle 3"/>
          <p:cNvSpPr>
            <a:spLocks noGrp="1" noChangeArrowheads="1"/>
          </p:cNvSpPr>
          <p:nvPr>
            <p:ph type="body" idx="1"/>
          </p:nvPr>
        </p:nvSpPr>
        <p:spPr>
          <a:noFill/>
          <a:ln/>
        </p:spPr>
        <p:txBody>
          <a:bodyPr/>
          <a:lstStyle/>
          <a:p>
            <a:endParaRPr lang="cs-CZ" altLang="cs-CZ"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8687697-5161-496B-94AC-86864D1D0C4B}" type="slidenum">
              <a:rPr lang="cs-CZ" smtClean="0"/>
              <a:t>19</a:t>
            </a:fld>
            <a:endParaRPr lang="cs-CZ"/>
          </a:p>
        </p:txBody>
      </p:sp>
    </p:spTree>
    <p:extLst>
      <p:ext uri="{BB962C8B-B14F-4D97-AF65-F5344CB8AC3E}">
        <p14:creationId xmlns:p14="http://schemas.microsoft.com/office/powerpoint/2010/main" val="120551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30.10.2015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30.10.2015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30.10.2015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74675" y="304800"/>
            <a:ext cx="8001000" cy="1216025"/>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5667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3438" y="1752600"/>
            <a:ext cx="3924300" cy="4267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09600" y="6245225"/>
            <a:ext cx="1981200" cy="476250"/>
          </a:xfrm>
        </p:spPr>
        <p:txBody>
          <a:bodyPr/>
          <a:lstStyle>
            <a:lvl1pPr>
              <a:defRPr/>
            </a:lvl1pPr>
          </a:lstStyle>
          <a:p>
            <a:pPr>
              <a:defRPr/>
            </a:pPr>
            <a:endParaRPr lang="cs-CZ"/>
          </a:p>
        </p:txBody>
      </p:sp>
      <p:sp>
        <p:nvSpPr>
          <p:cNvPr id="6" name="Zástupný symbol pro zápatí 5"/>
          <p:cNvSpPr>
            <a:spLocks noGrp="1"/>
          </p:cNvSpPr>
          <p:nvPr>
            <p:ph type="ftr" sz="quarter" idx="11"/>
          </p:nvPr>
        </p:nvSpPr>
        <p:spPr/>
        <p:txBody>
          <a:bodyPr/>
          <a:lstStyle>
            <a:lvl1pPr>
              <a:defRPr/>
            </a:lvl1pPr>
          </a:lstStyle>
          <a:p>
            <a:pPr>
              <a:defRPr/>
            </a:pPr>
            <a:endParaRPr lang="cs-CZ"/>
          </a:p>
        </p:txBody>
      </p:sp>
      <p:sp>
        <p:nvSpPr>
          <p:cNvPr id="7" name="Zástupný symbol pro číslo snímku 6"/>
          <p:cNvSpPr>
            <a:spLocks noGrp="1"/>
          </p:cNvSpPr>
          <p:nvPr>
            <p:ph type="sldNum" sz="quarter" idx="12"/>
          </p:nvPr>
        </p:nvSpPr>
        <p:spPr>
          <a:xfrm>
            <a:off x="6553200" y="6245225"/>
            <a:ext cx="1981200" cy="476250"/>
          </a:xfrm>
        </p:spPr>
        <p:txBody>
          <a:bodyPr/>
          <a:lstStyle>
            <a:lvl1pPr>
              <a:defRPr/>
            </a:lvl1pPr>
          </a:lstStyle>
          <a:p>
            <a:pPr>
              <a:defRPr/>
            </a:pPr>
            <a:fld id="{498E1147-7D28-49E5-AAD2-3802A366500F}" type="slidenum">
              <a:rPr lang="cs-CZ"/>
              <a:pPr>
                <a:defRPr/>
              </a:pPr>
              <a:t>‹#›</a:t>
            </a:fld>
            <a:endParaRPr lang="cs-CZ"/>
          </a:p>
        </p:txBody>
      </p:sp>
    </p:spTree>
    <p:extLst>
      <p:ext uri="{BB962C8B-B14F-4D97-AF65-F5344CB8AC3E}">
        <p14:creationId xmlns:p14="http://schemas.microsoft.com/office/powerpoint/2010/main" val="197904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30.10.2015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30.10.2015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30.10.2015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30.10.2015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30.10.2015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30.10.2015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30.10.2015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30.10.2015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30.10.2015</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Etické aspekty výzkumu</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480" y="1735677"/>
            <a:ext cx="6035040" cy="4255008"/>
          </a:xfrm>
          <a:prstGeom prst="rect">
            <a:avLst/>
          </a:prstGeom>
        </p:spPr>
      </p:pic>
    </p:spTree>
    <p:extLst>
      <p:ext uri="{BB962C8B-B14F-4D97-AF65-F5344CB8AC3E}">
        <p14:creationId xmlns:p14="http://schemas.microsoft.com/office/powerpoint/2010/main" val="2076891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half" idx="2"/>
          </p:nvPr>
        </p:nvSpPr>
        <p:spPr>
          <a:xfrm>
            <a:off x="642910" y="714356"/>
            <a:ext cx="7924828" cy="5305444"/>
          </a:xfrm>
        </p:spPr>
        <p:txBody>
          <a:bodyPr>
            <a:normAutofit lnSpcReduction="10000"/>
          </a:bodyPr>
          <a:lstStyle/>
          <a:p>
            <a:pPr>
              <a:lnSpc>
                <a:spcPct val="80000"/>
              </a:lnSpc>
              <a:buFontTx/>
              <a:buNone/>
            </a:pPr>
            <a:r>
              <a:rPr lang="cs-CZ" altLang="cs-CZ" dirty="0" smtClean="0"/>
              <a:t>Kvalitativní strategie</a:t>
            </a:r>
          </a:p>
          <a:p>
            <a:pPr>
              <a:lnSpc>
                <a:spcPct val="80000"/>
              </a:lnSpc>
              <a:buFontTx/>
              <a:buNone/>
            </a:pPr>
            <a:r>
              <a:rPr lang="cs-CZ" altLang="cs-CZ" dirty="0" smtClean="0"/>
              <a:t>    </a:t>
            </a:r>
          </a:p>
          <a:p>
            <a:pPr>
              <a:lnSpc>
                <a:spcPct val="80000"/>
              </a:lnSpc>
              <a:buFontTx/>
              <a:buNone/>
            </a:pPr>
            <a:endParaRPr lang="cs-CZ" altLang="cs-CZ" dirty="0" smtClean="0"/>
          </a:p>
          <a:p>
            <a:pPr>
              <a:lnSpc>
                <a:spcPct val="80000"/>
              </a:lnSpc>
              <a:buFontTx/>
              <a:buNone/>
            </a:pPr>
            <a:r>
              <a:rPr lang="cs-CZ" altLang="cs-CZ" dirty="0" smtClean="0"/>
              <a:t>Terénní poznámky z pobytu ve „školní hodině“ pro odsouzené ženy:</a:t>
            </a:r>
          </a:p>
          <a:p>
            <a:pPr>
              <a:lnSpc>
                <a:spcPct val="80000"/>
              </a:lnSpc>
              <a:buFontTx/>
              <a:buNone/>
            </a:pPr>
            <a:r>
              <a:rPr lang="cs-CZ" altLang="cs-CZ" dirty="0" smtClean="0"/>
              <a:t>	„Přisedávám do lavice k jednotlivým ženám, žádají mě o pomoc s úlohami, které řeší. Po pár minutách je těžké udržet pozornost a konverzaci pouze u matematiky: „Paní, máte manžela? Paní, jak se jmenujete? Paní, vy jste učitelka? Bude amnestie? O čem píšete? Paní, vy jste z Brna, koho tam znáte? Já jsem taky z Brna. Jak vám máme říkat? Jste vdaná?“</a:t>
            </a:r>
          </a:p>
          <a:p>
            <a:pPr>
              <a:buNone/>
            </a:pPr>
            <a:endParaRPr lang="cs-CZ" dirty="0"/>
          </a:p>
        </p:txBody>
      </p:sp>
    </p:spTree>
    <p:extLst>
      <p:ext uri="{BB962C8B-B14F-4D97-AF65-F5344CB8AC3E}">
        <p14:creationId xmlns:p14="http://schemas.microsoft.com/office/powerpoint/2010/main" val="613382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altLang="cs-CZ" sz="4000" smtClean="0"/>
              <a:t>Výzkumné designy</a:t>
            </a:r>
            <a:br>
              <a:rPr lang="cs-CZ" altLang="cs-CZ" sz="4000" smtClean="0"/>
            </a:br>
            <a:r>
              <a:rPr lang="cs-CZ" altLang="cs-CZ" sz="2800" smtClean="0"/>
              <a:t>design jako „předpřipravený balíček postupů“</a:t>
            </a:r>
          </a:p>
        </p:txBody>
      </p:sp>
      <p:sp>
        <p:nvSpPr>
          <p:cNvPr id="30723" name="Rectangle 3"/>
          <p:cNvSpPr>
            <a:spLocks noGrp="1" noChangeArrowheads="1"/>
          </p:cNvSpPr>
          <p:nvPr>
            <p:ph sz="quarter" idx="1"/>
          </p:nvPr>
        </p:nvSpPr>
        <p:spPr>
          <a:xfrm>
            <a:off x="457200" y="1700213"/>
            <a:ext cx="8229600" cy="4456112"/>
          </a:xfrm>
        </p:spPr>
        <p:txBody>
          <a:bodyPr>
            <a:normAutofit lnSpcReduction="10000"/>
          </a:bodyPr>
          <a:lstStyle/>
          <a:p>
            <a:r>
              <a:rPr lang="cs-CZ" altLang="cs-CZ" b="1" dirty="0" smtClean="0"/>
              <a:t>Zakotvená teorie</a:t>
            </a:r>
          </a:p>
          <a:p>
            <a:r>
              <a:rPr lang="cs-CZ" altLang="cs-CZ" b="1" dirty="0" smtClean="0"/>
              <a:t>Případová studie</a:t>
            </a:r>
          </a:p>
          <a:p>
            <a:r>
              <a:rPr lang="cs-CZ" altLang="cs-CZ" b="1" dirty="0" smtClean="0"/>
              <a:t>Biografický výzkum</a:t>
            </a:r>
          </a:p>
          <a:p>
            <a:r>
              <a:rPr lang="cs-CZ" altLang="cs-CZ" b="1" dirty="0" smtClean="0"/>
              <a:t>Etnografický výzkum</a:t>
            </a:r>
          </a:p>
          <a:p>
            <a:r>
              <a:rPr lang="cs-CZ" altLang="cs-CZ" dirty="0" smtClean="0"/>
              <a:t>Fenomenologický výzkum</a:t>
            </a:r>
          </a:p>
          <a:p>
            <a:r>
              <a:rPr lang="cs-CZ" altLang="cs-CZ" b="1" dirty="0" smtClean="0"/>
              <a:t>Akční výzkum</a:t>
            </a:r>
          </a:p>
          <a:p>
            <a:r>
              <a:rPr lang="cs-CZ" altLang="cs-CZ" dirty="0" smtClean="0"/>
              <a:t>Narativní výzkum, </a:t>
            </a:r>
            <a:r>
              <a:rPr lang="cs-CZ" altLang="cs-CZ" dirty="0" err="1" smtClean="0"/>
              <a:t>diskurzivní</a:t>
            </a:r>
            <a:r>
              <a:rPr lang="cs-CZ" altLang="cs-CZ" dirty="0" smtClean="0"/>
              <a:t> analýza</a:t>
            </a:r>
          </a:p>
          <a:p>
            <a:r>
              <a:rPr lang="cs-CZ" altLang="cs-CZ" dirty="0" smtClean="0"/>
              <a:t>Vlastní (pragmatický) výzkumný design</a:t>
            </a:r>
          </a:p>
          <a:p>
            <a:pPr>
              <a:buFontTx/>
              <a:buNone/>
            </a:pPr>
            <a:endParaRPr lang="cs-CZ" altLang="cs-CZ" dirty="0" smtClean="0"/>
          </a:p>
        </p:txBody>
      </p:sp>
    </p:spTree>
    <p:extLst>
      <p:ext uri="{BB962C8B-B14F-4D97-AF65-F5344CB8AC3E}">
        <p14:creationId xmlns:p14="http://schemas.microsoft.com/office/powerpoint/2010/main" val="2711985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left)">
                                      <p:cBhvr>
                                        <p:cTn id="12" dur="500"/>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left)">
                                      <p:cBhvr>
                                        <p:cTn id="17" dur="500"/>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wipe(left)">
                                      <p:cBhvr>
                                        <p:cTn id="22" dur="500"/>
                                        <p:tgtEl>
                                          <p:spTgt spid="307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23">
                                            <p:txEl>
                                              <p:pRg st="3" end="3"/>
                                            </p:txEl>
                                          </p:spTgt>
                                        </p:tgtEl>
                                        <p:attrNameLst>
                                          <p:attrName>style.visibility</p:attrName>
                                        </p:attrNameLst>
                                      </p:cBhvr>
                                      <p:to>
                                        <p:strVal val="visible"/>
                                      </p:to>
                                    </p:set>
                                    <p:animEffect transition="in" filter="wipe(left)">
                                      <p:cBhvr>
                                        <p:cTn id="27" dur="500"/>
                                        <p:tgtEl>
                                          <p:spTgt spid="3072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23">
                                            <p:txEl>
                                              <p:pRg st="4" end="4"/>
                                            </p:txEl>
                                          </p:spTgt>
                                        </p:tgtEl>
                                        <p:attrNameLst>
                                          <p:attrName>style.visibility</p:attrName>
                                        </p:attrNameLst>
                                      </p:cBhvr>
                                      <p:to>
                                        <p:strVal val="visible"/>
                                      </p:to>
                                    </p:set>
                                    <p:animEffect transition="in" filter="wipe(left)">
                                      <p:cBhvr>
                                        <p:cTn id="32" dur="500"/>
                                        <p:tgtEl>
                                          <p:spTgt spid="3072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Effect transition="in" filter="wipe(left)">
                                      <p:cBhvr>
                                        <p:cTn id="37" dur="500"/>
                                        <p:tgtEl>
                                          <p:spTgt spid="307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23">
                                            <p:txEl>
                                              <p:pRg st="6" end="6"/>
                                            </p:txEl>
                                          </p:spTgt>
                                        </p:tgtEl>
                                        <p:attrNameLst>
                                          <p:attrName>style.visibility</p:attrName>
                                        </p:attrNameLst>
                                      </p:cBhvr>
                                      <p:to>
                                        <p:strVal val="visible"/>
                                      </p:to>
                                    </p:set>
                                    <p:animEffect transition="in" filter="wipe(left)">
                                      <p:cBhvr>
                                        <p:cTn id="42" dur="500"/>
                                        <p:tgtEl>
                                          <p:spTgt spid="3072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23">
                                            <p:txEl>
                                              <p:pRg st="7" end="7"/>
                                            </p:txEl>
                                          </p:spTgt>
                                        </p:tgtEl>
                                        <p:attrNameLst>
                                          <p:attrName>style.visibility</p:attrName>
                                        </p:attrNameLst>
                                      </p:cBhvr>
                                      <p:to>
                                        <p:strVal val="visible"/>
                                      </p:to>
                                    </p:set>
                                    <p:animEffect transition="in" filter="wipe(left)">
                                      <p:cBhvr>
                                        <p:cTn id="47"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cs-CZ" altLang="cs-CZ" sz="4000" smtClean="0"/>
              <a:t>Zakotvená teorie </a:t>
            </a:r>
            <a:br>
              <a:rPr lang="cs-CZ" altLang="cs-CZ" sz="4000" smtClean="0"/>
            </a:br>
            <a:r>
              <a:rPr lang="cs-CZ" altLang="cs-CZ" sz="2800" smtClean="0"/>
              <a:t>(Grounded theory, Glaser, Strauss)</a:t>
            </a:r>
          </a:p>
        </p:txBody>
      </p:sp>
      <p:sp>
        <p:nvSpPr>
          <p:cNvPr id="44035" name="Rectangle 3"/>
          <p:cNvSpPr>
            <a:spLocks noGrp="1" noChangeArrowheads="1"/>
          </p:cNvSpPr>
          <p:nvPr>
            <p:ph type="body" idx="1"/>
          </p:nvPr>
        </p:nvSpPr>
        <p:spPr/>
        <p:txBody>
          <a:bodyPr>
            <a:normAutofit/>
          </a:bodyPr>
          <a:lstStyle/>
          <a:p>
            <a:pPr eaLnBrk="1" hangingPunct="1">
              <a:lnSpc>
                <a:spcPct val="80000"/>
              </a:lnSpc>
            </a:pPr>
            <a:r>
              <a:rPr lang="cs-CZ" altLang="cs-CZ" sz="2000" dirty="0" smtClean="0"/>
              <a:t>Metoda  analýzy a zároveň produkt této analýzy</a:t>
            </a:r>
          </a:p>
          <a:p>
            <a:pPr eaLnBrk="1" hangingPunct="1">
              <a:lnSpc>
                <a:spcPct val="80000"/>
              </a:lnSpc>
            </a:pPr>
            <a:r>
              <a:rPr lang="cs-CZ" altLang="cs-CZ" sz="2000" dirty="0" smtClean="0"/>
              <a:t>Cílem je konceptuální schéma postihující vztahy mezi proměnnými, jde o to, identifikovat proměnné a pak vztahy mezi nimi, vytvořit teorii k pozdějšímu testování </a:t>
            </a:r>
          </a:p>
          <a:p>
            <a:pPr eaLnBrk="1" hangingPunct="1">
              <a:lnSpc>
                <a:spcPct val="80000"/>
              </a:lnSpc>
              <a:buFontTx/>
              <a:buNone/>
            </a:pPr>
            <a:endParaRPr lang="cs-CZ" altLang="cs-CZ" sz="2000" dirty="0" smtClean="0"/>
          </a:p>
          <a:p>
            <a:pPr>
              <a:buNone/>
            </a:pPr>
            <a:r>
              <a:rPr lang="cs-CZ" sz="2000" i="1" dirty="0" smtClean="0"/>
              <a:t> </a:t>
            </a:r>
            <a:endParaRPr lang="cs-CZ" altLang="cs-CZ" sz="2000" dirty="0" smtClean="0"/>
          </a:p>
          <a:p>
            <a:pPr eaLnBrk="1" hangingPunct="1">
              <a:lnSpc>
                <a:spcPct val="80000"/>
              </a:lnSpc>
              <a:buFontTx/>
              <a:buNone/>
            </a:pPr>
            <a:r>
              <a:rPr lang="cs-CZ" altLang="cs-CZ" sz="2000" dirty="0" smtClean="0"/>
              <a:t>Principy:</a:t>
            </a:r>
          </a:p>
          <a:p>
            <a:pPr eaLnBrk="1" hangingPunct="1">
              <a:lnSpc>
                <a:spcPct val="80000"/>
              </a:lnSpc>
            </a:pPr>
            <a:endParaRPr lang="cs-CZ" altLang="cs-CZ" sz="2000" dirty="0" smtClean="0"/>
          </a:p>
          <a:p>
            <a:pPr eaLnBrk="1" hangingPunct="1">
              <a:lnSpc>
                <a:spcPct val="80000"/>
              </a:lnSpc>
            </a:pPr>
            <a:r>
              <a:rPr lang="cs-CZ" altLang="cs-CZ" sz="2000" i="1" dirty="0" smtClean="0"/>
              <a:t>Souběžný sběr a analýza dat</a:t>
            </a:r>
          </a:p>
          <a:p>
            <a:pPr eaLnBrk="1" hangingPunct="1">
              <a:lnSpc>
                <a:spcPct val="80000"/>
              </a:lnSpc>
            </a:pPr>
            <a:r>
              <a:rPr lang="cs-CZ" altLang="cs-CZ" sz="2000" i="1" dirty="0" smtClean="0"/>
              <a:t>Teoretický výběr vzorku (teoretické vzorkování) – saturace</a:t>
            </a:r>
          </a:p>
          <a:p>
            <a:pPr eaLnBrk="1" hangingPunct="1">
              <a:lnSpc>
                <a:spcPct val="80000"/>
              </a:lnSpc>
            </a:pPr>
            <a:r>
              <a:rPr lang="cs-CZ" altLang="cs-CZ" sz="2000" i="1" dirty="0" smtClean="0"/>
              <a:t>Systematická a standardizovaná analýza dat (otevřené kódování, axiální kódování, selektivní kódování)</a:t>
            </a:r>
          </a:p>
          <a:p>
            <a:pPr eaLnBrk="1" hangingPunct="1">
              <a:lnSpc>
                <a:spcPct val="80000"/>
              </a:lnSpc>
            </a:pPr>
            <a:r>
              <a:rPr lang="cs-CZ" altLang="cs-CZ" sz="2000" i="1" dirty="0" smtClean="0"/>
              <a:t>Metoda konstantního srovnávání</a:t>
            </a:r>
          </a:p>
          <a:p>
            <a:pPr eaLnBrk="1" hangingPunct="1">
              <a:lnSpc>
                <a:spcPct val="80000"/>
              </a:lnSpc>
            </a:pPr>
            <a:r>
              <a:rPr lang="cs-CZ" altLang="cs-CZ" sz="2000" i="1" dirty="0" err="1" smtClean="0"/>
              <a:t>Memo</a:t>
            </a:r>
            <a:r>
              <a:rPr lang="cs-CZ" altLang="cs-CZ" sz="2000" i="1" dirty="0" smtClean="0"/>
              <a:t> poznámky</a:t>
            </a:r>
          </a:p>
          <a:p>
            <a:pPr>
              <a:lnSpc>
                <a:spcPct val="80000"/>
              </a:lnSpc>
            </a:pPr>
            <a:endParaRPr lang="cs-CZ" altLang="cs-CZ" sz="1000" i="1" dirty="0" smtClean="0"/>
          </a:p>
        </p:txBody>
      </p:sp>
    </p:spTree>
    <p:extLst>
      <p:ext uri="{BB962C8B-B14F-4D97-AF65-F5344CB8AC3E}">
        <p14:creationId xmlns:p14="http://schemas.microsoft.com/office/powerpoint/2010/main" val="1068374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left)">
                                      <p:cBhvr>
                                        <p:cTn id="12" dur="500"/>
                                        <p:tgtEl>
                                          <p:spTgt spid="440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left)">
                                      <p:cBhvr>
                                        <p:cTn id="17" dur="500"/>
                                        <p:tgtEl>
                                          <p:spTgt spid="44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wipe(left)">
                                      <p:cBhvr>
                                        <p:cTn id="22" dur="500"/>
                                        <p:tgtEl>
                                          <p:spTgt spid="440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wipe(left)">
                                      <p:cBhvr>
                                        <p:cTn id="27" dur="500"/>
                                        <p:tgtEl>
                                          <p:spTgt spid="440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4035">
                                            <p:txEl>
                                              <p:pRg st="6" end="6"/>
                                            </p:txEl>
                                          </p:spTgt>
                                        </p:tgtEl>
                                        <p:attrNameLst>
                                          <p:attrName>style.visibility</p:attrName>
                                        </p:attrNameLst>
                                      </p:cBhvr>
                                      <p:to>
                                        <p:strVal val="visible"/>
                                      </p:to>
                                    </p:set>
                                    <p:animEffect transition="in" filter="wipe(left)">
                                      <p:cBhvr>
                                        <p:cTn id="32" dur="500"/>
                                        <p:tgtEl>
                                          <p:spTgt spid="440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4035">
                                            <p:txEl>
                                              <p:pRg st="7" end="7"/>
                                            </p:txEl>
                                          </p:spTgt>
                                        </p:tgtEl>
                                        <p:attrNameLst>
                                          <p:attrName>style.visibility</p:attrName>
                                        </p:attrNameLst>
                                      </p:cBhvr>
                                      <p:to>
                                        <p:strVal val="visible"/>
                                      </p:to>
                                    </p:set>
                                    <p:animEffect transition="in" filter="wipe(left)">
                                      <p:cBhvr>
                                        <p:cTn id="37" dur="500"/>
                                        <p:tgtEl>
                                          <p:spTgt spid="4403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4035">
                                            <p:txEl>
                                              <p:pRg st="8" end="8"/>
                                            </p:txEl>
                                          </p:spTgt>
                                        </p:tgtEl>
                                        <p:attrNameLst>
                                          <p:attrName>style.visibility</p:attrName>
                                        </p:attrNameLst>
                                      </p:cBhvr>
                                      <p:to>
                                        <p:strVal val="visible"/>
                                      </p:to>
                                    </p:set>
                                    <p:animEffect transition="in" filter="wipe(left)">
                                      <p:cBhvr>
                                        <p:cTn id="42" dur="500"/>
                                        <p:tgtEl>
                                          <p:spTgt spid="4403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035">
                                            <p:txEl>
                                              <p:pRg st="9" end="9"/>
                                            </p:txEl>
                                          </p:spTgt>
                                        </p:tgtEl>
                                        <p:attrNameLst>
                                          <p:attrName>style.visibility</p:attrName>
                                        </p:attrNameLst>
                                      </p:cBhvr>
                                      <p:to>
                                        <p:strVal val="visible"/>
                                      </p:to>
                                    </p:set>
                                    <p:animEffect transition="in" filter="wipe(left)">
                                      <p:cBhvr>
                                        <p:cTn id="47" dur="500"/>
                                        <p:tgtEl>
                                          <p:spTgt spid="4403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035">
                                            <p:txEl>
                                              <p:pRg st="10" end="10"/>
                                            </p:txEl>
                                          </p:spTgt>
                                        </p:tgtEl>
                                        <p:attrNameLst>
                                          <p:attrName>style.visibility</p:attrName>
                                        </p:attrNameLst>
                                      </p:cBhvr>
                                      <p:to>
                                        <p:strVal val="visible"/>
                                      </p:to>
                                    </p:set>
                                    <p:animEffect transition="in" filter="wipe(left)">
                                      <p:cBhvr>
                                        <p:cTn id="52" dur="500"/>
                                        <p:tgtEl>
                                          <p:spTgt spid="440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457200" y="274638"/>
            <a:ext cx="8229600" cy="922337"/>
          </a:xfrm>
        </p:spPr>
        <p:txBody>
          <a:bodyPr/>
          <a:lstStyle/>
          <a:p>
            <a:r>
              <a:rPr lang="cs-CZ" altLang="cs-CZ" smtClean="0"/>
              <a:t>Kódování v zakotvené teorii</a:t>
            </a:r>
          </a:p>
        </p:txBody>
      </p:sp>
      <p:sp>
        <p:nvSpPr>
          <p:cNvPr id="11267" name="Zástupný symbol pro obsah 2"/>
          <p:cNvSpPr>
            <a:spLocks noGrp="1"/>
          </p:cNvSpPr>
          <p:nvPr>
            <p:ph idx="1"/>
          </p:nvPr>
        </p:nvSpPr>
        <p:spPr>
          <a:xfrm>
            <a:off x="457200" y="1125538"/>
            <a:ext cx="8229600" cy="5000625"/>
          </a:xfrm>
        </p:spPr>
        <p:txBody>
          <a:bodyPr>
            <a:normAutofit fontScale="92500"/>
          </a:bodyPr>
          <a:lstStyle/>
          <a:p>
            <a:pPr>
              <a:buFontTx/>
              <a:buNone/>
            </a:pPr>
            <a:r>
              <a:rPr lang="cs-CZ" altLang="cs-CZ" sz="1400" smtClean="0">
                <a:solidFill>
                  <a:srgbClr val="FF0000"/>
                </a:solidFill>
              </a:rPr>
              <a:t>Otevřené kódování</a:t>
            </a:r>
            <a:r>
              <a:rPr lang="cs-CZ" altLang="cs-CZ" sz="1400" smtClean="0"/>
              <a:t>: kategorizace dat</a:t>
            </a:r>
          </a:p>
          <a:p>
            <a:pPr>
              <a:buFontTx/>
              <a:buNone/>
            </a:pPr>
            <a:r>
              <a:rPr lang="cs-CZ" altLang="cs-CZ" sz="1400" smtClean="0">
                <a:solidFill>
                  <a:srgbClr val="FF0000"/>
                </a:solidFill>
              </a:rPr>
              <a:t>Axiální kódování: </a:t>
            </a:r>
            <a:r>
              <a:rPr lang="cs-CZ" altLang="cs-CZ" sz="1400" smtClean="0"/>
              <a:t>příčinné podmínky - jev – kontext – intervenující podmínky – strategie jednání a interakce - následky</a:t>
            </a:r>
          </a:p>
          <a:p>
            <a:r>
              <a:rPr lang="cs-CZ" altLang="cs-CZ" sz="1400" smtClean="0"/>
              <a:t>JEV – ústřední myšlenka, událost, dění, případ </a:t>
            </a:r>
          </a:p>
          <a:p>
            <a:r>
              <a:rPr lang="cs-CZ" altLang="cs-CZ" sz="1400" smtClean="0"/>
              <a:t>PŘIČINNÉ PODMÍNKY – události nebo případy, které vedou k výskytu nebo vzniku jevu</a:t>
            </a:r>
          </a:p>
          <a:p>
            <a:r>
              <a:rPr lang="cs-CZ" altLang="cs-CZ" sz="1400" smtClean="0"/>
              <a:t>KONTEXT – soubor vlastností, které jevu náleží, soubor podmínek, za nichž jsou uplatňovány strategie jednání </a:t>
            </a:r>
          </a:p>
          <a:p>
            <a:r>
              <a:rPr lang="cs-CZ" altLang="cs-CZ" sz="1400" smtClean="0"/>
              <a:t>INTERVENUJÍCÍ PODMÍNKY – ovlivňují strategie jednání (čas, prostor, kultura, ekonomický status, historie, individuální biografie, vývoj techniky atd.)</a:t>
            </a:r>
          </a:p>
          <a:p>
            <a:r>
              <a:rPr lang="cs-CZ" altLang="cs-CZ" sz="1400" smtClean="0"/>
              <a:t>STRATEGIE JEDNÁNÍ a INTERAKCE</a:t>
            </a:r>
          </a:p>
          <a:p>
            <a:r>
              <a:rPr lang="cs-CZ" altLang="cs-CZ" sz="1400" smtClean="0"/>
              <a:t>procesuální (v pohybu a čase)</a:t>
            </a:r>
          </a:p>
          <a:p>
            <a:r>
              <a:rPr lang="cs-CZ" altLang="cs-CZ" sz="1400" smtClean="0"/>
              <a:t>záměrné, cílené</a:t>
            </a:r>
          </a:p>
          <a:p>
            <a:r>
              <a:rPr lang="cs-CZ" altLang="cs-CZ" sz="1400" smtClean="0"/>
              <a:t>neuskutečněné</a:t>
            </a:r>
          </a:p>
          <a:p>
            <a:r>
              <a:rPr lang="cs-CZ" altLang="cs-CZ" sz="1400" smtClean="0"/>
              <a:t>NÁSLEDKY</a:t>
            </a:r>
          </a:p>
          <a:p>
            <a:r>
              <a:rPr lang="cs-CZ" altLang="cs-CZ" sz="1400" smtClean="0"/>
              <a:t>mohou se stát součástí podmínek dalšího jednání</a:t>
            </a:r>
          </a:p>
          <a:p>
            <a:pPr>
              <a:buFontTx/>
              <a:buNone/>
            </a:pPr>
            <a:r>
              <a:rPr lang="cs-CZ" altLang="cs-CZ" sz="1400" smtClean="0">
                <a:solidFill>
                  <a:srgbClr val="FF0000"/>
                </a:solidFill>
              </a:rPr>
              <a:t>Selektivní kódování</a:t>
            </a:r>
          </a:p>
          <a:p>
            <a:r>
              <a:rPr lang="cs-CZ" altLang="cs-CZ" sz="1400" smtClean="0"/>
              <a:t>Proces, při kterém vybereme jednu </a:t>
            </a:r>
            <a:r>
              <a:rPr lang="cs-CZ" altLang="cs-CZ" sz="1400" b="1" smtClean="0"/>
              <a:t>ústřední kategorii</a:t>
            </a:r>
            <a:r>
              <a:rPr lang="cs-CZ" altLang="cs-CZ" sz="1400" smtClean="0"/>
              <a:t> a snažíme se ji uvést do vztahu k ostatním kategoriím</a:t>
            </a:r>
          </a:p>
          <a:p>
            <a:r>
              <a:rPr lang="cs-CZ" altLang="cs-CZ" sz="1400" b="1" smtClean="0"/>
              <a:t>Vyložení kostry příběhu</a:t>
            </a:r>
            <a:endParaRPr lang="cs-CZ" altLang="cs-CZ" sz="1400" smtClean="0"/>
          </a:p>
          <a:p>
            <a:r>
              <a:rPr lang="cs-CZ" altLang="cs-CZ" sz="1400" b="1" smtClean="0"/>
              <a:t>Identifikace příběhu</a:t>
            </a:r>
            <a:r>
              <a:rPr lang="cs-CZ" altLang="cs-CZ" sz="1400" smtClean="0"/>
              <a:t> – co je na příběhu překvapující, které kategorie jsou důležité?</a:t>
            </a:r>
          </a:p>
          <a:p>
            <a:r>
              <a:rPr lang="cs-CZ" altLang="cs-CZ" sz="1400" b="1" smtClean="0"/>
              <a:t>Konceptualizace příběhu</a:t>
            </a:r>
            <a:r>
              <a:rPr lang="cs-CZ" altLang="cs-CZ" sz="1400" smtClean="0"/>
              <a:t>– ústřední jev je srdcem příběhu, uvádění kategorií do vztahu k centrální kategorii</a:t>
            </a:r>
          </a:p>
          <a:p>
            <a:r>
              <a:rPr lang="cs-CZ" altLang="cs-CZ" sz="1400" b="1" smtClean="0"/>
              <a:t>Návrat k příběhu</a:t>
            </a:r>
            <a:r>
              <a:rPr lang="cs-CZ" altLang="cs-CZ" sz="1400" smtClean="0"/>
              <a:t> – uspořádávání příběhu podle základního paradigmatu</a:t>
            </a:r>
          </a:p>
          <a:p>
            <a:endParaRPr lang="cs-CZ" altLang="cs-CZ" sz="1400" smtClean="0"/>
          </a:p>
        </p:txBody>
      </p:sp>
    </p:spTree>
    <p:extLst>
      <p:ext uri="{BB962C8B-B14F-4D97-AF65-F5344CB8AC3E}">
        <p14:creationId xmlns:p14="http://schemas.microsoft.com/office/powerpoint/2010/main" val="1297026244"/>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z="3200" smtClean="0"/>
              <a:t>Model, schéma jako výstup</a:t>
            </a:r>
            <a:r>
              <a:rPr lang="cs-CZ" altLang="cs-CZ" smtClean="0"/>
              <a:t> </a:t>
            </a:r>
            <a:br>
              <a:rPr lang="cs-CZ" altLang="cs-CZ" smtClean="0"/>
            </a:br>
            <a:r>
              <a:rPr lang="cs-CZ" altLang="cs-CZ" sz="1600" smtClean="0"/>
              <a:t>(Švaříček, Šeďová, 2007: 95, 284, 309)</a:t>
            </a:r>
          </a:p>
        </p:txBody>
      </p:sp>
      <p:pic>
        <p:nvPicPr>
          <p:cNvPr id="12291" name="Picture 4"/>
          <p:cNvPicPr>
            <a:picLocks noGrp="1" noChangeAspect="1" noChangeArrowheads="1"/>
          </p:cNvPicPr>
          <p:nvPr>
            <p:ph type="body" idx="1"/>
          </p:nvPr>
        </p:nvPicPr>
        <p:blipFill>
          <a:blip r:embed="rId3"/>
          <a:srcRect/>
          <a:stretch>
            <a:fillRect/>
          </a:stretch>
        </p:blipFill>
        <p:spPr>
          <a:xfrm>
            <a:off x="611188" y="1700213"/>
            <a:ext cx="3073400" cy="4525962"/>
          </a:xfrm>
          <a:noFill/>
        </p:spPr>
      </p:pic>
      <p:pic>
        <p:nvPicPr>
          <p:cNvPr id="12292" name="Picture 5"/>
          <p:cNvPicPr>
            <a:picLocks noChangeAspect="1" noChangeArrowheads="1"/>
          </p:cNvPicPr>
          <p:nvPr/>
        </p:nvPicPr>
        <p:blipFill>
          <a:blip r:embed="rId4"/>
          <a:srcRect/>
          <a:stretch>
            <a:fillRect/>
          </a:stretch>
        </p:blipFill>
        <p:spPr bwMode="auto">
          <a:xfrm>
            <a:off x="3995738" y="1484313"/>
            <a:ext cx="4608512" cy="2520950"/>
          </a:xfrm>
          <a:prstGeom prst="rect">
            <a:avLst/>
          </a:prstGeom>
          <a:noFill/>
          <a:ln w="9525">
            <a:noFill/>
            <a:miter lim="800000"/>
            <a:headEnd/>
            <a:tailEnd/>
          </a:ln>
        </p:spPr>
      </p:pic>
      <p:pic>
        <p:nvPicPr>
          <p:cNvPr id="12293" name="Picture 7"/>
          <p:cNvPicPr>
            <a:picLocks noChangeAspect="1" noChangeArrowheads="1"/>
          </p:cNvPicPr>
          <p:nvPr/>
        </p:nvPicPr>
        <p:blipFill>
          <a:blip r:embed="rId5"/>
          <a:srcRect/>
          <a:stretch>
            <a:fillRect/>
          </a:stretch>
        </p:blipFill>
        <p:spPr bwMode="auto">
          <a:xfrm>
            <a:off x="4356100" y="3860800"/>
            <a:ext cx="3887788" cy="2593975"/>
          </a:xfrm>
          <a:prstGeom prst="rect">
            <a:avLst/>
          </a:prstGeom>
          <a:noFill/>
          <a:ln w="9525">
            <a:noFill/>
            <a:miter lim="800000"/>
            <a:headEnd/>
            <a:tailEnd/>
          </a:ln>
        </p:spPr>
      </p:pic>
    </p:spTree>
    <p:extLst>
      <p:ext uri="{BB962C8B-B14F-4D97-AF65-F5344CB8AC3E}">
        <p14:creationId xmlns:p14="http://schemas.microsoft.com/office/powerpoint/2010/main" val="194066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r>
              <a:rPr lang="cs-CZ" altLang="cs-CZ" smtClean="0"/>
              <a:t>Případová studie</a:t>
            </a:r>
            <a:endParaRPr lang="en-GB" altLang="cs-CZ" smtClean="0"/>
          </a:p>
        </p:txBody>
      </p:sp>
      <p:sp>
        <p:nvSpPr>
          <p:cNvPr id="3075" name="Rectangle 3"/>
          <p:cNvSpPr>
            <a:spLocks noGrp="1" noChangeArrowheads="1"/>
          </p:cNvSpPr>
          <p:nvPr>
            <p:ph sz="quarter" idx="4294967295"/>
          </p:nvPr>
        </p:nvSpPr>
        <p:spPr>
          <a:xfrm>
            <a:off x="457200" y="1219200"/>
            <a:ext cx="8229600" cy="4937125"/>
          </a:xfrm>
        </p:spPr>
        <p:txBody>
          <a:bodyPr/>
          <a:lstStyle/>
          <a:p>
            <a:pPr marL="457200" indent="-457200">
              <a:lnSpc>
                <a:spcPct val="80000"/>
              </a:lnSpc>
              <a:buFont typeface="Wingdings" pitchFamily="2" charset="2"/>
              <a:buNone/>
            </a:pPr>
            <a:endParaRPr lang="cs-CZ" altLang="cs-CZ" sz="2100" smtClean="0"/>
          </a:p>
          <a:p>
            <a:pPr marL="457200" indent="-457200"/>
            <a:r>
              <a:rPr lang="cs-CZ" altLang="cs-CZ" sz="1800" smtClean="0"/>
              <a:t>Podrobné zkoumání a porozumění jednomu nebo několika málo případů</a:t>
            </a:r>
          </a:p>
          <a:p>
            <a:pPr marL="457200" indent="-457200">
              <a:lnSpc>
                <a:spcPct val="80000"/>
              </a:lnSpc>
            </a:pPr>
            <a:r>
              <a:rPr lang="cs-CZ" altLang="cs-CZ" sz="1800" smtClean="0"/>
              <a:t>Případ jako v čase a prostoru uzavřený a provázaný </a:t>
            </a:r>
            <a:r>
              <a:rPr lang="cs-CZ" altLang="cs-CZ" sz="1800" b="1" smtClean="0"/>
              <a:t>systém (má hranice), který studujeme v jeho přirozeném prostředí, v jeho komplexitě a v kontextu</a:t>
            </a:r>
            <a:r>
              <a:rPr lang="cs-CZ" altLang="cs-CZ" sz="1800" smtClean="0"/>
              <a:t> (časovém, prostorovém, ekonomickém, kulturním, sociálním) </a:t>
            </a:r>
          </a:p>
          <a:p>
            <a:pPr marL="457200" indent="-457200">
              <a:lnSpc>
                <a:spcPct val="80000"/>
              </a:lnSpc>
            </a:pPr>
            <a:r>
              <a:rPr lang="cs-CZ" altLang="cs-CZ" sz="1800" smtClean="0"/>
              <a:t>Případem (jednotkou analýzy)může být: člověk, komunita, vztahy, organizace nebo instituce, událost, role </a:t>
            </a:r>
          </a:p>
          <a:p>
            <a:pPr marL="457200" indent="-457200">
              <a:lnSpc>
                <a:spcPct val="80000"/>
              </a:lnSpc>
            </a:pPr>
            <a:r>
              <a:rPr lang="cs-CZ" altLang="cs-CZ" sz="1800" b="1" smtClean="0"/>
              <a:t>Různé zdroje dat a techniky sběru dat</a:t>
            </a:r>
            <a:r>
              <a:rPr lang="cs-CZ" altLang="cs-CZ" sz="1800" smtClean="0"/>
              <a:t>: pozorování (zúčastněné i nezúčastněné), rozhovor, analýza dokumentů, artefaktů, focus group… (i kvantitativní)</a:t>
            </a:r>
          </a:p>
          <a:p>
            <a:pPr marL="457200" indent="-457200">
              <a:lnSpc>
                <a:spcPct val="80000"/>
              </a:lnSpc>
            </a:pPr>
            <a:r>
              <a:rPr lang="cs-CZ" altLang="cs-CZ" sz="1800" smtClean="0"/>
              <a:t>Cíle případové studie: deskriptivní, explorační i explanační </a:t>
            </a:r>
          </a:p>
          <a:p>
            <a:pPr marL="457200" indent="-457200">
              <a:lnSpc>
                <a:spcPct val="80000"/>
              </a:lnSpc>
              <a:buFontTx/>
              <a:buNone/>
            </a:pPr>
            <a:endParaRPr lang="cs-CZ" altLang="cs-CZ" sz="1800" smtClean="0"/>
          </a:p>
          <a:p>
            <a:pPr marL="457200" indent="-457200">
              <a:lnSpc>
                <a:spcPct val="80000"/>
              </a:lnSpc>
              <a:buFontTx/>
              <a:buNone/>
            </a:pPr>
            <a:r>
              <a:rPr lang="cs-CZ" altLang="cs-CZ" sz="1800" smtClean="0"/>
              <a:t>Nevýhody: </a:t>
            </a:r>
          </a:p>
          <a:p>
            <a:pPr marL="457200" indent="-457200">
              <a:lnSpc>
                <a:spcPct val="80000"/>
              </a:lnSpc>
              <a:buFontTx/>
              <a:buNone/>
            </a:pPr>
            <a:endParaRPr lang="cs-CZ" altLang="cs-CZ" sz="1800" smtClean="0"/>
          </a:p>
          <a:p>
            <a:pPr marL="457200" indent="-457200"/>
            <a:r>
              <a:rPr lang="cs-CZ" altLang="cs-CZ" sz="1800" smtClean="0"/>
              <a:t>Vyžaduje dostatek času strávený v terénu</a:t>
            </a:r>
          </a:p>
          <a:p>
            <a:pPr marL="457200" indent="-457200"/>
            <a:r>
              <a:rPr lang="cs-CZ" altLang="cs-CZ" sz="1800" smtClean="0"/>
              <a:t>Snadno sklouzne do plochého vhledu nebo reportáže, je třeba integrovat informace získané různými metodami sběru dat, nutnost zachycení jevů, které nejsou na první pohled viditelné, dokumentovat závěry atd.</a:t>
            </a:r>
          </a:p>
          <a:p>
            <a:pPr marL="457200" indent="-457200">
              <a:lnSpc>
                <a:spcPct val="80000"/>
              </a:lnSpc>
              <a:buFont typeface="Wingdings" pitchFamily="2" charset="2"/>
              <a:buNone/>
            </a:pPr>
            <a:endParaRPr lang="cs-CZ" altLang="cs-CZ" sz="1800" smtClean="0"/>
          </a:p>
        </p:txBody>
      </p:sp>
    </p:spTree>
    <p:extLst>
      <p:ext uri="{BB962C8B-B14F-4D97-AF65-F5344CB8AC3E}">
        <p14:creationId xmlns:p14="http://schemas.microsoft.com/office/powerpoint/2010/main" val="205041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wipe(left)">
                                      <p:cBhvr>
                                        <p:cTn id="12" dur="500"/>
                                        <p:tgtEl>
                                          <p:spTgt spid="3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wipe(left)">
                                      <p:cBhvr>
                                        <p:cTn id="17" dur="500"/>
                                        <p:tgtEl>
                                          <p:spTgt spid="3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wipe(left)">
                                      <p:cBhvr>
                                        <p:cTn id="22" dur="500"/>
                                        <p:tgtEl>
                                          <p:spTgt spid="3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wipe(left)">
                                      <p:cBhvr>
                                        <p:cTn id="27" dur="5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wipe(left)">
                                      <p:cBhvr>
                                        <p:cTn id="32" dur="500"/>
                                        <p:tgtEl>
                                          <p:spTgt spid="30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75">
                                            <p:txEl>
                                              <p:pRg st="7" end="7"/>
                                            </p:txEl>
                                          </p:spTgt>
                                        </p:tgtEl>
                                        <p:attrNameLst>
                                          <p:attrName>style.visibility</p:attrName>
                                        </p:attrNameLst>
                                      </p:cBhvr>
                                      <p:to>
                                        <p:strVal val="visible"/>
                                      </p:to>
                                    </p:set>
                                    <p:animEffect transition="in" filter="wipe(left)">
                                      <p:cBhvr>
                                        <p:cTn id="37" dur="500"/>
                                        <p:tgtEl>
                                          <p:spTgt spid="307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075">
                                            <p:txEl>
                                              <p:pRg st="9" end="9"/>
                                            </p:txEl>
                                          </p:spTgt>
                                        </p:tgtEl>
                                        <p:attrNameLst>
                                          <p:attrName>style.visibility</p:attrName>
                                        </p:attrNameLst>
                                      </p:cBhvr>
                                      <p:to>
                                        <p:strVal val="visible"/>
                                      </p:to>
                                    </p:set>
                                    <p:animEffect transition="in" filter="wipe(left)">
                                      <p:cBhvr>
                                        <p:cTn id="42" dur="500"/>
                                        <p:tgtEl>
                                          <p:spTgt spid="307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75">
                                            <p:txEl>
                                              <p:pRg st="10" end="10"/>
                                            </p:txEl>
                                          </p:spTgt>
                                        </p:tgtEl>
                                        <p:attrNameLst>
                                          <p:attrName>style.visibility</p:attrName>
                                        </p:attrNameLst>
                                      </p:cBhvr>
                                      <p:to>
                                        <p:strVal val="visible"/>
                                      </p:to>
                                    </p:set>
                                    <p:animEffect transition="in" filter="wipe(left)">
                                      <p:cBhvr>
                                        <p:cTn id="47" dur="50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30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245" t="10313" r="9867" b="11563"/>
          <a:stretch/>
        </p:blipFill>
        <p:spPr bwMode="auto">
          <a:xfrm>
            <a:off x="179512" y="1124744"/>
            <a:ext cx="8532440" cy="475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367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r>
              <a:rPr lang="cs-CZ" altLang="cs-CZ" sz="3200" smtClean="0"/>
              <a:t>Případ jako ohraničený systém</a:t>
            </a:r>
          </a:p>
        </p:txBody>
      </p:sp>
      <p:pic>
        <p:nvPicPr>
          <p:cNvPr id="14339" name="Picture 2"/>
          <p:cNvPicPr>
            <a:picLocks noGrp="1" noChangeAspect="1" noChangeArrowheads="1"/>
          </p:cNvPicPr>
          <p:nvPr>
            <p:ph type="body" idx="1"/>
          </p:nvPr>
        </p:nvPicPr>
        <p:blipFill>
          <a:blip r:embed="rId2"/>
          <a:srcRect/>
          <a:stretch>
            <a:fillRect/>
          </a:stretch>
        </p:blipFill>
        <p:spPr>
          <a:xfrm>
            <a:off x="1979613" y="1125538"/>
            <a:ext cx="5256212" cy="5327650"/>
          </a:xfrm>
          <a:noFill/>
        </p:spPr>
      </p:pic>
    </p:spTree>
    <p:extLst>
      <p:ext uri="{BB962C8B-B14F-4D97-AF65-F5344CB8AC3E}">
        <p14:creationId xmlns:p14="http://schemas.microsoft.com/office/powerpoint/2010/main" val="1696540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cs-CZ" altLang="cs-CZ" smtClean="0"/>
              <a:t>Etnografický výzkum </a:t>
            </a:r>
          </a:p>
        </p:txBody>
      </p:sp>
      <p:sp>
        <p:nvSpPr>
          <p:cNvPr id="48131" name="Rectangle 3"/>
          <p:cNvSpPr>
            <a:spLocks noGrp="1" noChangeArrowheads="1"/>
          </p:cNvSpPr>
          <p:nvPr>
            <p:ph type="body" idx="1"/>
          </p:nvPr>
        </p:nvSpPr>
        <p:spPr/>
        <p:txBody>
          <a:bodyPr/>
          <a:lstStyle/>
          <a:p>
            <a:pPr eaLnBrk="1" hangingPunct="1"/>
            <a:r>
              <a:rPr lang="cs-CZ" altLang="cs-CZ" sz="2400" smtClean="0"/>
              <a:t>Hloubková studie zaměřená na konkrétní skupinu</a:t>
            </a:r>
          </a:p>
          <a:p>
            <a:pPr eaLnBrk="1" hangingPunct="1"/>
            <a:r>
              <a:rPr lang="cs-CZ" altLang="cs-CZ" sz="2400" smtClean="0"/>
              <a:t>Cílem etnografie je „hustý popis“ – detailní a věrohodný popis způsobu života určité skupiny lidí (chování, zvyků, jednání, jazyka, interakce, struktury, přesvědčení, hodnot, postojů a názorů)</a:t>
            </a:r>
          </a:p>
          <a:p>
            <a:pPr eaLnBrk="1" hangingPunct="1"/>
            <a:r>
              <a:rPr lang="cs-CZ" altLang="cs-CZ" sz="2400" smtClean="0"/>
              <a:t>Výzkumník aktivně vstupuje do každodenního života aktérů – intenzivní pobyt v terénu</a:t>
            </a:r>
          </a:p>
          <a:p>
            <a:pPr eaLnBrk="1" hangingPunct="1"/>
            <a:r>
              <a:rPr lang="cs-CZ" altLang="cs-CZ" sz="2400" smtClean="0"/>
              <a:t>Kombinace různých metod sběru dat (zúčastněné pozorování, rozhovory, terénní poznámky, artefakty, struktura skupiny)</a:t>
            </a:r>
          </a:p>
          <a:p>
            <a:endParaRPr lang="cs-CZ" altLang="cs-CZ" sz="2400" smtClean="0"/>
          </a:p>
        </p:txBody>
      </p:sp>
    </p:spTree>
    <p:extLst>
      <p:ext uri="{BB962C8B-B14F-4D97-AF65-F5344CB8AC3E}">
        <p14:creationId xmlns:p14="http://schemas.microsoft.com/office/powerpoint/2010/main" val="1364165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fade">
                                      <p:cBhvr>
                                        <p:cTn id="7" dur="2000"/>
                                        <p:tgtEl>
                                          <p:spTgt spid="48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wipe(left)">
                                      <p:cBhvr>
                                        <p:cTn id="12" dur="500"/>
                                        <p:tgtEl>
                                          <p:spTgt spid="481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wipe(left)">
                                      <p:cBhvr>
                                        <p:cTn id="17" dur="500"/>
                                        <p:tgtEl>
                                          <p:spTgt spid="481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8131">
                                            <p:txEl>
                                              <p:pRg st="2" end="2"/>
                                            </p:txEl>
                                          </p:spTgt>
                                        </p:tgtEl>
                                        <p:attrNameLst>
                                          <p:attrName>style.visibility</p:attrName>
                                        </p:attrNameLst>
                                      </p:cBhvr>
                                      <p:to>
                                        <p:strVal val="visible"/>
                                      </p:to>
                                    </p:set>
                                    <p:animEffect transition="in" filter="wipe(left)">
                                      <p:cBhvr>
                                        <p:cTn id="22" dur="500"/>
                                        <p:tgtEl>
                                          <p:spTgt spid="4813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8131">
                                            <p:txEl>
                                              <p:pRg st="3" end="3"/>
                                            </p:txEl>
                                          </p:spTgt>
                                        </p:tgtEl>
                                        <p:attrNameLst>
                                          <p:attrName>style.visibility</p:attrName>
                                        </p:attrNameLst>
                                      </p:cBhvr>
                                      <p:to>
                                        <p:strVal val="visible"/>
                                      </p:to>
                                    </p:set>
                                    <p:animEffect transition="in" filter="wipe(left)">
                                      <p:cBhvr>
                                        <p:cTn id="2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12" b="6250"/>
          <a:stretch/>
        </p:blipFill>
        <p:spPr bwMode="auto">
          <a:xfrm>
            <a:off x="553146" y="2780928"/>
            <a:ext cx="7255471" cy="3505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4" descr="Výsledek obrázku pro Gender před tabul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6" descr="Výsledek obrázku pro Gender před tabul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7" name="AutoShape 8" descr="Výsledek obrázku pro Gender před tabulí"/>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2058" name="Picture 10" descr="https://obalky.kosmas.cz/ArticleCovers/190925_bi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00574"/>
            <a:ext cx="21812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91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3702" y="624110"/>
            <a:ext cx="6683765" cy="1280890"/>
          </a:xfrm>
        </p:spPr>
        <p:txBody>
          <a:bodyPr/>
          <a:lstStyle/>
          <a:p>
            <a:r>
              <a:rPr lang="cs-CZ" b="1" dirty="0" smtClean="0"/>
              <a:t>Žádost o spolupráci</a:t>
            </a:r>
            <a:endParaRPr lang="cs-CZ" b="1" dirty="0"/>
          </a:p>
        </p:txBody>
      </p:sp>
      <p:sp>
        <p:nvSpPr>
          <p:cNvPr id="3" name="Zástupný symbol pro obsah 2"/>
          <p:cNvSpPr>
            <a:spLocks noGrp="1"/>
          </p:cNvSpPr>
          <p:nvPr>
            <p:ph idx="1"/>
          </p:nvPr>
        </p:nvSpPr>
        <p:spPr>
          <a:xfrm>
            <a:off x="1673702" y="1844824"/>
            <a:ext cx="6210666" cy="4208860"/>
          </a:xfrm>
        </p:spPr>
        <p:txBody>
          <a:bodyPr>
            <a:normAutofit fontScale="92500"/>
          </a:bodyPr>
          <a:lstStyle/>
          <a:p>
            <a:pPr marL="0" indent="0">
              <a:buNone/>
            </a:pPr>
            <a:r>
              <a:rPr lang="cs-CZ" sz="2200" i="1" dirty="0" smtClean="0"/>
              <a:t>Vážený pane doktore,</a:t>
            </a:r>
          </a:p>
          <a:p>
            <a:pPr marL="0" indent="0">
              <a:buNone/>
            </a:pPr>
            <a:r>
              <a:rPr lang="cs-CZ" sz="2200" i="1" dirty="0" smtClean="0"/>
              <a:t>Chtěla bych u vás dělat průzkum pro svou diplomovou práci na téma spokojenost pacientů s hospicovou péči. Jednalo by se o krátký dotazník, nic obtěžujícího, věřím, že bych nijak nenarušila chod hospice. Paní vedoucí práce říkala, že bych měla sehnat alespoň 40 respondentů. Pokud byste mi mohl doporučit nějaké vhodné pacienty, ráda přijdu v příštím týdnu (trochu to spěchá, omlouvám se</a:t>
            </a:r>
            <a:r>
              <a:rPr lang="cs-CZ" sz="2200" i="1" dirty="0" smtClean="0">
                <a:sym typeface="Wingdings" panose="05000000000000000000" pitchFamily="2" charset="2"/>
              </a:rPr>
              <a:t>) a dotazníky rozdám nebo to můžete rozdat i sami a já bych pro ně poté přišla. Dotazník přikládám v příloze. Velmi si vážím Vaší krásné práce a chtěla bych svou diplomkou udělat něco užitečného, aby se lidé dozvěděli, jak skvělou péči hospice nabízí. Děkuji.</a:t>
            </a:r>
          </a:p>
          <a:p>
            <a:pPr marL="0" indent="0">
              <a:buNone/>
            </a:pPr>
            <a:endParaRPr lang="cs-CZ" dirty="0"/>
          </a:p>
        </p:txBody>
      </p:sp>
      <p:sp>
        <p:nvSpPr>
          <p:cNvPr id="5" name="TextovéPole 4"/>
          <p:cNvSpPr txBox="1"/>
          <p:nvPr/>
        </p:nvSpPr>
        <p:spPr>
          <a:xfrm>
            <a:off x="8388425" y="1052736"/>
            <a:ext cx="461665" cy="5112568"/>
          </a:xfrm>
          <a:prstGeom prst="rect">
            <a:avLst/>
          </a:prstGeom>
          <a:noFill/>
        </p:spPr>
        <p:txBody>
          <a:bodyPr vert="vert270" wrap="square" rtlCol="0">
            <a:spAutoFit/>
          </a:bodyPr>
          <a:lstStyle/>
          <a:p>
            <a:r>
              <a:rPr lang="cs-CZ" dirty="0" smtClean="0"/>
              <a:t>Převzato z Loučka 2015.</a:t>
            </a:r>
            <a:endParaRPr lang="cs-CZ" dirty="0"/>
          </a:p>
        </p:txBody>
      </p:sp>
    </p:spTree>
    <p:extLst>
      <p:ext uri="{BB962C8B-B14F-4D97-AF65-F5344CB8AC3E}">
        <p14:creationId xmlns:p14="http://schemas.microsoft.com/office/powerpoint/2010/main" val="4186183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cs-CZ" altLang="cs-CZ" sz="4000" smtClean="0"/>
              <a:t>Biografický výzkum </a:t>
            </a:r>
            <a:br>
              <a:rPr lang="cs-CZ" altLang="cs-CZ" sz="4000" smtClean="0"/>
            </a:br>
            <a:r>
              <a:rPr lang="cs-CZ" altLang="cs-CZ" sz="2000" smtClean="0"/>
              <a:t>(metoda životního příběhu a životní historie – life story, life history)</a:t>
            </a:r>
          </a:p>
        </p:txBody>
      </p:sp>
      <p:sp>
        <p:nvSpPr>
          <p:cNvPr id="49155" name="Rectangle 3"/>
          <p:cNvSpPr>
            <a:spLocks noGrp="1" noChangeArrowheads="1"/>
          </p:cNvSpPr>
          <p:nvPr>
            <p:ph type="body" idx="1"/>
          </p:nvPr>
        </p:nvSpPr>
        <p:spPr>
          <a:xfrm>
            <a:off x="457200" y="1844675"/>
            <a:ext cx="8229600" cy="4281488"/>
          </a:xfrm>
        </p:spPr>
        <p:txBody>
          <a:bodyPr/>
          <a:lstStyle/>
          <a:p>
            <a:pPr>
              <a:lnSpc>
                <a:spcPct val="80000"/>
              </a:lnSpc>
            </a:pPr>
            <a:r>
              <a:rPr lang="cs-CZ" altLang="cs-CZ" sz="1600" smtClean="0"/>
              <a:t>Zkoumání </a:t>
            </a:r>
            <a:r>
              <a:rPr lang="cs-CZ" altLang="cs-CZ" sz="1600" b="1" smtClean="0"/>
              <a:t>příběhu</a:t>
            </a:r>
            <a:r>
              <a:rPr lang="cs-CZ" altLang="cs-CZ" sz="1600" smtClean="0"/>
              <a:t>, který si jedinec volí k vyprávění o prožitém životě, který je vyprávěn úplně a otevřeně do té míry, jak dovoluje paměť a jedincovo přání ohledně toho, co by o něm měli znát druzí - esence toho nejdůležitějšího, co se jedinci přihodilo v určité rovině jeho života, popisuje děje, zkušenosti, pocity </a:t>
            </a:r>
          </a:p>
          <a:p>
            <a:pPr>
              <a:lnSpc>
                <a:spcPct val="80000"/>
              </a:lnSpc>
            </a:pPr>
            <a:r>
              <a:rPr lang="cs-CZ" altLang="cs-CZ" sz="1600" smtClean="0"/>
              <a:t>Metoda živ. historie používá i další zdroje dat a chce popsat především kontext </a:t>
            </a:r>
          </a:p>
          <a:p>
            <a:pPr>
              <a:lnSpc>
                <a:spcPct val="80000"/>
              </a:lnSpc>
            </a:pPr>
            <a:r>
              <a:rPr lang="cs-CZ" altLang="cs-CZ" sz="1600" smtClean="0"/>
              <a:t> také Oral history – zaměřena na dějinné události viděné individuem</a:t>
            </a:r>
          </a:p>
          <a:p>
            <a:pPr>
              <a:lnSpc>
                <a:spcPct val="80000"/>
              </a:lnSpc>
            </a:pPr>
            <a:r>
              <a:rPr lang="cs-CZ" altLang="cs-CZ" sz="1600" smtClean="0"/>
              <a:t>zdrojem dat je opakovaný hloubkový rozhovor, kterého se účastní </a:t>
            </a:r>
            <a:r>
              <a:rPr lang="cs-CZ" altLang="cs-CZ" sz="1600" b="1" smtClean="0"/>
              <a:t>dva vypravěči</a:t>
            </a:r>
            <a:r>
              <a:rPr lang="cs-CZ" altLang="cs-CZ" sz="1600" smtClean="0"/>
              <a:t> </a:t>
            </a:r>
          </a:p>
          <a:p>
            <a:pPr>
              <a:lnSpc>
                <a:spcPct val="80000"/>
              </a:lnSpc>
            </a:pPr>
            <a:r>
              <a:rPr lang="cs-CZ" altLang="cs-CZ" sz="1600" smtClean="0"/>
              <a:t>typ. pro výzkum učitelské kariéry</a:t>
            </a:r>
          </a:p>
          <a:p>
            <a:pPr>
              <a:lnSpc>
                <a:spcPct val="80000"/>
              </a:lnSpc>
            </a:pPr>
            <a:endParaRPr lang="cs-CZ" altLang="cs-CZ" sz="1600" smtClean="0"/>
          </a:p>
          <a:p>
            <a:pPr>
              <a:lnSpc>
                <a:spcPct val="80000"/>
              </a:lnSpc>
              <a:buFontTx/>
              <a:buNone/>
            </a:pPr>
            <a:endParaRPr lang="cs-CZ" altLang="cs-CZ" sz="1600" smtClean="0"/>
          </a:p>
          <a:p>
            <a:pPr>
              <a:lnSpc>
                <a:spcPct val="80000"/>
              </a:lnSpc>
              <a:buFontTx/>
              <a:buNone/>
            </a:pPr>
            <a:r>
              <a:rPr lang="cs-CZ" altLang="cs-CZ" sz="1600" smtClean="0"/>
              <a:t>Průběh výzkumu:</a:t>
            </a:r>
          </a:p>
          <a:p>
            <a:pPr>
              <a:lnSpc>
                <a:spcPct val="80000"/>
              </a:lnSpc>
            </a:pPr>
            <a:r>
              <a:rPr lang="cs-CZ" altLang="cs-CZ" sz="1600" smtClean="0"/>
              <a:t>první rozhovor, analýza (např. časová osa), identifikace bílých míst, zajímavých momentů, mezníků (kritické incidenty, kritické osoby, kritické fáze – vnější, profesní, osobní), druhý rozhovor se specifickými otázkami (také navazující na jiné zdroje sběru dat), analýza atd.</a:t>
            </a:r>
          </a:p>
          <a:p>
            <a:pPr>
              <a:lnSpc>
                <a:spcPct val="80000"/>
              </a:lnSpc>
            </a:pPr>
            <a:r>
              <a:rPr lang="cs-CZ" altLang="cs-CZ" sz="1600" smtClean="0"/>
              <a:t>zajímá nás nejen, co je a co není řečeno, ale také jak to je řečeno (jakými slovy, v jaké souvislosti, s jakými emocemi atd.)</a:t>
            </a:r>
          </a:p>
          <a:p>
            <a:pPr>
              <a:lnSpc>
                <a:spcPct val="80000"/>
              </a:lnSpc>
            </a:pPr>
            <a:r>
              <a:rPr lang="cs-CZ" altLang="cs-CZ" sz="1600" smtClean="0"/>
              <a:t>nutný doslovný a kvalitní přepis + terénní poznámky</a:t>
            </a:r>
          </a:p>
        </p:txBody>
      </p:sp>
    </p:spTree>
    <p:extLst>
      <p:ext uri="{BB962C8B-B14F-4D97-AF65-F5344CB8AC3E}">
        <p14:creationId xmlns:p14="http://schemas.microsoft.com/office/powerpoint/2010/main" val="1171581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fade">
                                      <p:cBhvr>
                                        <p:cTn id="7" dur="2000"/>
                                        <p:tgtEl>
                                          <p:spTgt spid="491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Effect transition="in" filter="wipe(left)">
                                      <p:cBhvr>
                                        <p:cTn id="12" dur="500"/>
                                        <p:tgtEl>
                                          <p:spTgt spid="491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155">
                                            <p:txEl>
                                              <p:pRg st="1" end="1"/>
                                            </p:txEl>
                                          </p:spTgt>
                                        </p:tgtEl>
                                        <p:attrNameLst>
                                          <p:attrName>style.visibility</p:attrName>
                                        </p:attrNameLst>
                                      </p:cBhvr>
                                      <p:to>
                                        <p:strVal val="visible"/>
                                      </p:to>
                                    </p:set>
                                    <p:animEffect transition="in" filter="wipe(left)">
                                      <p:cBhvr>
                                        <p:cTn id="17" dur="500"/>
                                        <p:tgtEl>
                                          <p:spTgt spid="491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155">
                                            <p:txEl>
                                              <p:pRg st="2" end="2"/>
                                            </p:txEl>
                                          </p:spTgt>
                                        </p:tgtEl>
                                        <p:attrNameLst>
                                          <p:attrName>style.visibility</p:attrName>
                                        </p:attrNameLst>
                                      </p:cBhvr>
                                      <p:to>
                                        <p:strVal val="visible"/>
                                      </p:to>
                                    </p:set>
                                    <p:animEffect transition="in" filter="wipe(left)">
                                      <p:cBhvr>
                                        <p:cTn id="22" dur="500"/>
                                        <p:tgtEl>
                                          <p:spTgt spid="491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155">
                                            <p:txEl>
                                              <p:pRg st="3" end="3"/>
                                            </p:txEl>
                                          </p:spTgt>
                                        </p:tgtEl>
                                        <p:attrNameLst>
                                          <p:attrName>style.visibility</p:attrName>
                                        </p:attrNameLst>
                                      </p:cBhvr>
                                      <p:to>
                                        <p:strVal val="visible"/>
                                      </p:to>
                                    </p:set>
                                    <p:animEffect transition="in" filter="wipe(left)">
                                      <p:cBhvr>
                                        <p:cTn id="27" dur="500"/>
                                        <p:tgtEl>
                                          <p:spTgt spid="491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9155">
                                            <p:txEl>
                                              <p:pRg st="4" end="4"/>
                                            </p:txEl>
                                          </p:spTgt>
                                        </p:tgtEl>
                                        <p:attrNameLst>
                                          <p:attrName>style.visibility</p:attrName>
                                        </p:attrNameLst>
                                      </p:cBhvr>
                                      <p:to>
                                        <p:strVal val="visible"/>
                                      </p:to>
                                    </p:set>
                                    <p:animEffect transition="in" filter="wipe(left)">
                                      <p:cBhvr>
                                        <p:cTn id="32" dur="500"/>
                                        <p:tgtEl>
                                          <p:spTgt spid="491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155">
                                            <p:txEl>
                                              <p:pRg st="7" end="7"/>
                                            </p:txEl>
                                          </p:spTgt>
                                        </p:tgtEl>
                                        <p:attrNameLst>
                                          <p:attrName>style.visibility</p:attrName>
                                        </p:attrNameLst>
                                      </p:cBhvr>
                                      <p:to>
                                        <p:strVal val="visible"/>
                                      </p:to>
                                    </p:set>
                                    <p:animEffect transition="in" filter="wipe(left)">
                                      <p:cBhvr>
                                        <p:cTn id="37" dur="500"/>
                                        <p:tgtEl>
                                          <p:spTgt spid="4915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155">
                                            <p:txEl>
                                              <p:pRg st="8" end="8"/>
                                            </p:txEl>
                                          </p:spTgt>
                                        </p:tgtEl>
                                        <p:attrNameLst>
                                          <p:attrName>style.visibility</p:attrName>
                                        </p:attrNameLst>
                                      </p:cBhvr>
                                      <p:to>
                                        <p:strVal val="visible"/>
                                      </p:to>
                                    </p:set>
                                    <p:animEffect transition="in" filter="wipe(left)">
                                      <p:cBhvr>
                                        <p:cTn id="42" dur="500"/>
                                        <p:tgtEl>
                                          <p:spTgt spid="4915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155">
                                            <p:txEl>
                                              <p:pRg st="9" end="9"/>
                                            </p:txEl>
                                          </p:spTgt>
                                        </p:tgtEl>
                                        <p:attrNameLst>
                                          <p:attrName>style.visibility</p:attrName>
                                        </p:attrNameLst>
                                      </p:cBhvr>
                                      <p:to>
                                        <p:strVal val="visible"/>
                                      </p:to>
                                    </p:set>
                                    <p:animEffect transition="in" filter="wipe(left)">
                                      <p:cBhvr>
                                        <p:cTn id="47" dur="500"/>
                                        <p:tgtEl>
                                          <p:spTgt spid="4915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9155">
                                            <p:txEl>
                                              <p:pRg st="10" end="10"/>
                                            </p:txEl>
                                          </p:spTgt>
                                        </p:tgtEl>
                                        <p:attrNameLst>
                                          <p:attrName>style.visibility</p:attrName>
                                        </p:attrNameLst>
                                      </p:cBhvr>
                                      <p:to>
                                        <p:strVal val="visible"/>
                                      </p:to>
                                    </p:set>
                                    <p:animEffect transition="in" filter="wipe(left)">
                                      <p:cBhvr>
                                        <p:cTn id="52" dur="500"/>
                                        <p:tgtEl>
                                          <p:spTgt spid="49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idx="1"/>
          </p:nvPr>
        </p:nvSpPr>
        <p:spPr/>
        <p:txBody>
          <a:bodyPr/>
          <a:lstStyle/>
          <a:p>
            <a:pPr marL="0" indent="0">
              <a:buNone/>
            </a:pPr>
            <a:r>
              <a:rPr lang="cs-CZ" dirty="0"/>
              <a:t>POL, Milan, Lenka HLOUŠKOVÁ, Petr NOVOTNÝ a Martin SEDLÁČEK. Profesní dráha ředitelů základních škol: od fáze profesní jistoty k novým výzvám. </a:t>
            </a:r>
            <a:r>
              <a:rPr lang="cs-CZ" i="1" dirty="0"/>
              <a:t>Studia </a:t>
            </a:r>
            <a:r>
              <a:rPr lang="cs-CZ" i="1" dirty="0" err="1"/>
              <a:t>paedagogica</a:t>
            </a:r>
            <a:r>
              <a:rPr lang="cs-CZ" dirty="0"/>
              <a:t>, Brno: Masarykova univerzita, 2010, roč. 15, č. 1, s. 85-105. ISSN 1803-7437.</a:t>
            </a:r>
          </a:p>
        </p:txBody>
      </p:sp>
    </p:spTree>
    <p:extLst>
      <p:ext uri="{BB962C8B-B14F-4D97-AF65-F5344CB8AC3E}">
        <p14:creationId xmlns:p14="http://schemas.microsoft.com/office/powerpoint/2010/main" val="1262358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altLang="cs-CZ" smtClean="0"/>
              <a:t>Akční výzkum</a:t>
            </a:r>
          </a:p>
        </p:txBody>
      </p:sp>
      <p:sp>
        <p:nvSpPr>
          <p:cNvPr id="3" name="Zástupný symbol pro obsah 2"/>
          <p:cNvSpPr>
            <a:spLocks noGrp="1"/>
          </p:cNvSpPr>
          <p:nvPr>
            <p:ph idx="1"/>
          </p:nvPr>
        </p:nvSpPr>
        <p:spPr>
          <a:xfrm>
            <a:off x="539750" y="1196975"/>
            <a:ext cx="8229600" cy="4857750"/>
          </a:xfrm>
        </p:spPr>
        <p:txBody>
          <a:bodyPr>
            <a:normAutofit lnSpcReduction="10000"/>
          </a:bodyPr>
          <a:lstStyle/>
          <a:p>
            <a:pPr marL="0" indent="0">
              <a:buFontTx/>
              <a:buNone/>
              <a:defRPr/>
            </a:pPr>
            <a:endParaRPr lang="cs-CZ" sz="2000" i="1" dirty="0" smtClean="0"/>
          </a:p>
          <a:p>
            <a:pPr marL="0" indent="0">
              <a:buFontTx/>
              <a:buNone/>
              <a:defRPr/>
            </a:pPr>
            <a:r>
              <a:rPr lang="cs-CZ" sz="2000" i="1" dirty="0" smtClean="0"/>
              <a:t>„Proces</a:t>
            </a:r>
            <a:r>
              <a:rPr lang="cs-CZ" sz="2000" i="1" dirty="0"/>
              <a:t>, během </a:t>
            </a:r>
            <a:r>
              <a:rPr lang="cs-CZ" sz="2000" i="1" dirty="0" smtClean="0"/>
              <a:t>něhož </a:t>
            </a:r>
            <a:r>
              <a:rPr lang="cs-CZ" sz="2000" i="1" dirty="0"/>
              <a:t>praktici (učitelé) studují problémy vědecky, takže mohou hodnotit, zlepšovat a zaměřovat  rozhodování a </a:t>
            </a:r>
            <a:r>
              <a:rPr lang="cs-CZ" sz="2000" i="1" dirty="0" smtClean="0"/>
              <a:t>praxi.“ </a:t>
            </a:r>
          </a:p>
          <a:p>
            <a:pPr marL="0" indent="0">
              <a:buFontTx/>
              <a:buNone/>
              <a:defRPr/>
            </a:pPr>
            <a:r>
              <a:rPr lang="cs-CZ" sz="2000" i="1" dirty="0" smtClean="0"/>
              <a:t>(</a:t>
            </a:r>
            <a:r>
              <a:rPr lang="cs-CZ" sz="2000" dirty="0" err="1" smtClean="0"/>
              <a:t>Cohen</a:t>
            </a:r>
            <a:r>
              <a:rPr lang="cs-CZ" sz="2000" dirty="0"/>
              <a:t>, </a:t>
            </a:r>
            <a:r>
              <a:rPr lang="cs-CZ" sz="2000" dirty="0" err="1"/>
              <a:t>Manion</a:t>
            </a:r>
            <a:r>
              <a:rPr lang="cs-CZ" sz="2000" dirty="0"/>
              <a:t>, </a:t>
            </a:r>
            <a:r>
              <a:rPr lang="cs-CZ" sz="2000" dirty="0" err="1"/>
              <a:t>Morrison</a:t>
            </a:r>
            <a:r>
              <a:rPr lang="cs-CZ" sz="2000" dirty="0"/>
              <a:t>, </a:t>
            </a:r>
            <a:r>
              <a:rPr lang="cs-CZ" sz="2000" dirty="0" smtClean="0"/>
              <a:t>2011:xy)</a:t>
            </a:r>
            <a:endParaRPr lang="cs-CZ" sz="2000" i="1" dirty="0"/>
          </a:p>
          <a:p>
            <a:pPr marL="0" indent="0">
              <a:buFontTx/>
              <a:buNone/>
              <a:defRPr/>
            </a:pPr>
            <a:endParaRPr lang="cs-CZ" dirty="0" smtClean="0"/>
          </a:p>
          <a:p>
            <a:pPr marL="0" indent="0">
              <a:buFontTx/>
              <a:buNone/>
              <a:defRPr/>
            </a:pPr>
            <a:r>
              <a:rPr lang="cs-CZ" sz="2000" b="1" dirty="0" smtClean="0"/>
              <a:t>Oblast uplatnění akčního výzkumu:</a:t>
            </a:r>
          </a:p>
          <a:p>
            <a:pPr>
              <a:defRPr/>
            </a:pPr>
            <a:r>
              <a:rPr lang="cs-CZ" sz="2000" dirty="0" smtClean="0"/>
              <a:t>Inovace vyučovacích metod nebo učebních strategií</a:t>
            </a:r>
          </a:p>
          <a:p>
            <a:pPr>
              <a:defRPr/>
            </a:pPr>
            <a:r>
              <a:rPr lang="cs-CZ" sz="2000" dirty="0" smtClean="0"/>
              <a:t>Zlepšování vlastních metod a hodnocení </a:t>
            </a:r>
          </a:p>
          <a:p>
            <a:pPr>
              <a:defRPr/>
            </a:pPr>
            <a:r>
              <a:rPr lang="cs-CZ" sz="2000" dirty="0" smtClean="0"/>
              <a:t>Vytváření pozitivních postojů, modifikace hodnotového systému u učitele a žáků </a:t>
            </a:r>
          </a:p>
          <a:p>
            <a:pPr>
              <a:defRPr/>
            </a:pPr>
            <a:r>
              <a:rPr lang="cs-CZ" sz="2000" dirty="0" smtClean="0"/>
              <a:t>Profesní rozvoj učitele – zlepšování výukových schopností, osvojení nové metody učení, </a:t>
            </a:r>
            <a:r>
              <a:rPr lang="cs-CZ" sz="2000" dirty="0" err="1" smtClean="0"/>
              <a:t>time</a:t>
            </a:r>
            <a:r>
              <a:rPr lang="cs-CZ" sz="2000" dirty="0" smtClean="0"/>
              <a:t> management atd.</a:t>
            </a:r>
          </a:p>
          <a:p>
            <a:pPr>
              <a:defRPr/>
            </a:pPr>
            <a:r>
              <a:rPr lang="cs-CZ" sz="2000" dirty="0" smtClean="0"/>
              <a:t>Administrativa – zvyšování efektivity</a:t>
            </a:r>
            <a:r>
              <a:rPr lang="cs-CZ" sz="2000" dirty="0"/>
              <a:t> </a:t>
            </a:r>
            <a:r>
              <a:rPr lang="cs-CZ" sz="2000" dirty="0" smtClean="0"/>
              <a:t>konkrétní administrativní procedury nebo systému ve škole</a:t>
            </a:r>
            <a:endParaRPr lang="cs-CZ" sz="2000" dirty="0"/>
          </a:p>
          <a:p>
            <a:pPr marL="0" indent="0">
              <a:buFontTx/>
              <a:buNone/>
              <a:defRPr/>
            </a:pPr>
            <a:endParaRPr lang="cs-CZ" dirty="0" smtClean="0"/>
          </a:p>
          <a:p>
            <a:pPr marL="0" indent="0">
              <a:buFontTx/>
              <a:buNone/>
              <a:defRPr/>
            </a:pPr>
            <a:endParaRPr lang="cs-CZ" dirty="0"/>
          </a:p>
        </p:txBody>
      </p:sp>
    </p:spTree>
    <p:extLst>
      <p:ext uri="{BB962C8B-B14F-4D97-AF65-F5344CB8AC3E}">
        <p14:creationId xmlns:p14="http://schemas.microsoft.com/office/powerpoint/2010/main" val="322235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Akční výzkum</a:t>
            </a:r>
            <a:endParaRPr lang="cs-CZ" dirty="0"/>
          </a:p>
        </p:txBody>
      </p:sp>
      <p:sp>
        <p:nvSpPr>
          <p:cNvPr id="3" name="Zástupný symbol pro obsah 2"/>
          <p:cNvSpPr>
            <a:spLocks noGrp="1"/>
          </p:cNvSpPr>
          <p:nvPr>
            <p:ph idx="1"/>
          </p:nvPr>
        </p:nvSpPr>
        <p:spPr>
          <a:xfrm>
            <a:off x="457200" y="1600200"/>
            <a:ext cx="5050904" cy="4525963"/>
          </a:xfrm>
        </p:spPr>
        <p:txBody>
          <a:bodyPr>
            <a:normAutofit fontScale="92500" lnSpcReduction="10000"/>
          </a:bodyPr>
          <a:lstStyle/>
          <a:p>
            <a:r>
              <a:rPr lang="cs-CZ" dirty="0" smtClean="0"/>
              <a:t>studuje </a:t>
            </a:r>
            <a:r>
              <a:rPr lang="cs-CZ" dirty="0"/>
              <a:t>reálnou školní </a:t>
            </a:r>
            <a:r>
              <a:rPr lang="cs-CZ" dirty="0" smtClean="0"/>
              <a:t>situaci</a:t>
            </a:r>
          </a:p>
          <a:p>
            <a:r>
              <a:rPr lang="cs-CZ" dirty="0"/>
              <a:t>m</a:t>
            </a:r>
            <a:r>
              <a:rPr lang="cs-CZ" dirty="0" smtClean="0"/>
              <a:t>á </a:t>
            </a:r>
            <a:r>
              <a:rPr lang="cs-CZ" dirty="0"/>
              <a:t>charakter spíše cyklických než jednorázových </a:t>
            </a:r>
            <a:r>
              <a:rPr lang="cs-CZ" dirty="0" smtClean="0"/>
              <a:t>intervencí</a:t>
            </a:r>
          </a:p>
          <a:p>
            <a:r>
              <a:rPr lang="cs-CZ" dirty="0"/>
              <a:t>k</a:t>
            </a:r>
            <a:r>
              <a:rPr lang="cs-CZ" dirty="0" smtClean="0"/>
              <a:t>aždá </a:t>
            </a:r>
            <a:r>
              <a:rPr lang="cs-CZ" dirty="0"/>
              <a:t>akce je vyhodnocována za účelem plánování dalšího </a:t>
            </a:r>
            <a:r>
              <a:rPr lang="cs-CZ" dirty="0" smtClean="0"/>
              <a:t>postupu</a:t>
            </a:r>
          </a:p>
          <a:p>
            <a:r>
              <a:rPr lang="cs-CZ" dirty="0"/>
              <a:t>reflektuje vlastní činnost a hledá alternativní </a:t>
            </a:r>
            <a:r>
              <a:rPr lang="cs-CZ" dirty="0" smtClean="0"/>
              <a:t>přístupy </a:t>
            </a:r>
            <a:r>
              <a:rPr lang="az-Cyrl-AZ" dirty="0"/>
              <a:t>к </a:t>
            </a:r>
            <a:r>
              <a:rPr lang="cs-CZ" dirty="0"/>
              <a:t>dosažení lepších </a:t>
            </a:r>
            <a:r>
              <a:rPr lang="cs-CZ" dirty="0" smtClean="0"/>
              <a:t>výsledků</a:t>
            </a:r>
            <a:endParaRPr lang="cs-CZ" dirty="0"/>
          </a:p>
        </p:txBody>
      </p:sp>
      <p:pic>
        <p:nvPicPr>
          <p:cNvPr id="1026" name="Picture 2" descr="http://clanky.rvp.cz/wp-content/upload/obrazky/15893/0.jpg?07473100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159" y="1588746"/>
            <a:ext cx="2951670" cy="428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5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r>
              <a:rPr lang="cs-CZ" altLang="cs-CZ" smtClean="0"/>
              <a:t>Postup při akčním výzkumu</a:t>
            </a:r>
          </a:p>
        </p:txBody>
      </p:sp>
      <p:sp>
        <p:nvSpPr>
          <p:cNvPr id="3" name="Zástupný symbol pro obsah 2"/>
          <p:cNvSpPr>
            <a:spLocks noGrp="1"/>
          </p:cNvSpPr>
          <p:nvPr>
            <p:ph idx="1"/>
          </p:nvPr>
        </p:nvSpPr>
        <p:spPr>
          <a:xfrm>
            <a:off x="457200" y="1196975"/>
            <a:ext cx="8229600" cy="792163"/>
          </a:xfrm>
        </p:spPr>
        <p:txBody>
          <a:bodyPr/>
          <a:lstStyle/>
          <a:p>
            <a:pPr>
              <a:defRPr/>
            </a:pPr>
            <a:r>
              <a:rPr lang="cs-CZ" sz="2400" dirty="0" smtClean="0"/>
              <a:t>Cyklický proces: diagnóza </a:t>
            </a:r>
            <a:r>
              <a:rPr lang="cs-CZ" sz="2400" dirty="0"/>
              <a:t>+ akce + </a:t>
            </a:r>
            <a:r>
              <a:rPr lang="cs-CZ" sz="2400" dirty="0" smtClean="0"/>
              <a:t>reflexe</a:t>
            </a:r>
          </a:p>
          <a:p>
            <a:pPr marL="0" indent="0">
              <a:buFontTx/>
              <a:buNone/>
              <a:defRPr/>
            </a:pPr>
            <a:endParaRPr lang="cs-CZ" dirty="0"/>
          </a:p>
          <a:p>
            <a:pPr>
              <a:defRPr/>
            </a:pPr>
            <a:endParaRPr lang="cs-CZ" dirty="0"/>
          </a:p>
        </p:txBody>
      </p:sp>
      <p:sp>
        <p:nvSpPr>
          <p:cNvPr id="19460" name="TextovéPole 4"/>
          <p:cNvSpPr txBox="1">
            <a:spLocks noChangeArrowheads="1"/>
          </p:cNvSpPr>
          <p:nvPr/>
        </p:nvSpPr>
        <p:spPr bwMode="auto">
          <a:xfrm>
            <a:off x="684213" y="1989138"/>
            <a:ext cx="2735262" cy="3384550"/>
          </a:xfrm>
          <a:prstGeom prst="rect">
            <a:avLst/>
          </a:prstGeom>
          <a:noFill/>
          <a:ln w="9525">
            <a:noFill/>
            <a:miter lim="800000"/>
            <a:headEnd/>
            <a:tailEnd/>
          </a:ln>
        </p:spPr>
        <p:txBody>
          <a:bodyPr>
            <a:spAutoFit/>
          </a:bodyPr>
          <a:lstStyle/>
          <a:p>
            <a:r>
              <a:rPr lang="cs-CZ" altLang="cs-CZ" sz="1400"/>
              <a:t>Kemmis a McTaggart 1981</a:t>
            </a:r>
          </a:p>
          <a:p>
            <a:endParaRPr lang="cs-CZ" altLang="cs-CZ" sz="1400"/>
          </a:p>
          <a:p>
            <a:r>
              <a:rPr lang="cs-CZ" altLang="cs-CZ" sz="1400"/>
              <a:t>1) Obecná myšlenka – co je třeba změnit? Vylepšit?</a:t>
            </a:r>
          </a:p>
          <a:p>
            <a:r>
              <a:rPr lang="cs-CZ" altLang="cs-CZ" sz="1400"/>
              <a:t>2) Kde? V jakém prostoru, kontextu? (field of action)</a:t>
            </a:r>
          </a:p>
          <a:p>
            <a:r>
              <a:rPr lang="cs-CZ" altLang="cs-CZ" sz="1400"/>
              <a:t>3) Sbírání informací o prostoru</a:t>
            </a:r>
          </a:p>
          <a:p>
            <a:r>
              <a:rPr lang="cs-CZ" altLang="cs-CZ" sz="1400"/>
              <a:t>4) Obecný plán akce</a:t>
            </a:r>
          </a:p>
          <a:p>
            <a:r>
              <a:rPr lang="cs-CZ" altLang="cs-CZ" sz="1400"/>
              <a:t>5) První kroky</a:t>
            </a:r>
          </a:p>
          <a:p>
            <a:r>
              <a:rPr lang="cs-CZ" altLang="cs-CZ" sz="1400"/>
              <a:t>6) Evaluace</a:t>
            </a:r>
          </a:p>
          <a:p>
            <a:r>
              <a:rPr lang="cs-CZ" altLang="cs-CZ" sz="1400"/>
              <a:t>7) Revize plánu</a:t>
            </a:r>
          </a:p>
          <a:p>
            <a:r>
              <a:rPr lang="cs-CZ" altLang="cs-CZ" sz="1400"/>
              <a:t>8) Další kroky</a:t>
            </a:r>
          </a:p>
          <a:p>
            <a:r>
              <a:rPr lang="cs-CZ" altLang="cs-CZ" sz="1400"/>
              <a:t>9) Evaluace</a:t>
            </a:r>
          </a:p>
          <a:p>
            <a:r>
              <a:rPr lang="cs-CZ" altLang="cs-CZ" sz="1400"/>
              <a:t>10) Revize plánu</a:t>
            </a:r>
          </a:p>
          <a:p>
            <a:endParaRPr lang="cs-CZ" altLang="cs-CZ"/>
          </a:p>
        </p:txBody>
      </p:sp>
      <p:sp>
        <p:nvSpPr>
          <p:cNvPr id="6" name="TextovéPole 5"/>
          <p:cNvSpPr txBox="1"/>
          <p:nvPr/>
        </p:nvSpPr>
        <p:spPr>
          <a:xfrm>
            <a:off x="3492500" y="1989138"/>
            <a:ext cx="2879725" cy="4032250"/>
          </a:xfrm>
          <a:prstGeom prst="rect">
            <a:avLst/>
          </a:prstGeom>
          <a:noFill/>
        </p:spPr>
        <p:txBody>
          <a:bodyPr>
            <a:spAutoFit/>
          </a:bodyPr>
          <a:lstStyle/>
          <a:p>
            <a:pPr>
              <a:defRPr/>
            </a:pPr>
            <a:r>
              <a:rPr lang="cs-CZ" sz="1400" dirty="0" err="1"/>
              <a:t>McNiff</a:t>
            </a:r>
            <a:r>
              <a:rPr lang="cs-CZ" sz="1400" dirty="0"/>
              <a:t> (2002:71)</a:t>
            </a:r>
          </a:p>
          <a:p>
            <a:pPr>
              <a:defRPr/>
            </a:pPr>
            <a:endParaRPr lang="cs-CZ" sz="1400" dirty="0"/>
          </a:p>
          <a:p>
            <a:pPr marL="342900" indent="-342900">
              <a:buFontTx/>
              <a:buAutoNum type="arabicParenR"/>
              <a:defRPr/>
            </a:pPr>
            <a:r>
              <a:rPr lang="cs-CZ" sz="1400" dirty="0"/>
              <a:t>Přehled dosavadní praxe</a:t>
            </a:r>
          </a:p>
          <a:p>
            <a:pPr marL="342900" indent="-342900">
              <a:buFontTx/>
              <a:buAutoNum type="arabicParenR"/>
              <a:defRPr/>
            </a:pPr>
            <a:r>
              <a:rPr lang="cs-CZ" sz="1400" dirty="0"/>
              <a:t>Identifikace aspektů, které si přejete změnit</a:t>
            </a:r>
          </a:p>
          <a:p>
            <a:pPr marL="342900" indent="-342900">
              <a:buFontTx/>
              <a:buAutoNum type="arabicParenR"/>
              <a:defRPr/>
            </a:pPr>
            <a:r>
              <a:rPr lang="cs-CZ" sz="1400" dirty="0"/>
              <a:t>Představte/Načrtněte (</a:t>
            </a:r>
            <a:r>
              <a:rPr lang="cs-CZ" sz="1400" dirty="0" err="1"/>
              <a:t>imagine</a:t>
            </a:r>
            <a:r>
              <a:rPr lang="cs-CZ" sz="1400" dirty="0"/>
              <a:t>) si cestu k této změně</a:t>
            </a:r>
          </a:p>
          <a:p>
            <a:pPr marL="342900" indent="-342900">
              <a:buFontTx/>
              <a:buAutoNum type="arabicParenR"/>
              <a:defRPr/>
            </a:pPr>
            <a:r>
              <a:rPr lang="cs-CZ" sz="1400" dirty="0"/>
              <a:t>Zkuste ji</a:t>
            </a:r>
          </a:p>
          <a:p>
            <a:pPr marL="342900" indent="-342900">
              <a:buFontTx/>
              <a:buAutoNum type="arabicParenR"/>
              <a:defRPr/>
            </a:pPr>
            <a:r>
              <a:rPr lang="cs-CZ" sz="1400" dirty="0"/>
              <a:t>Monitorujte a reflektujte, co se stalo</a:t>
            </a:r>
          </a:p>
          <a:p>
            <a:pPr marL="342900" indent="-342900">
              <a:buFontTx/>
              <a:buAutoNum type="arabicParenR"/>
              <a:defRPr/>
            </a:pPr>
            <a:r>
              <a:rPr lang="cs-CZ" sz="1400" dirty="0"/>
              <a:t>Modifikujte plán podle svých zjištění a pokračujte</a:t>
            </a:r>
          </a:p>
          <a:p>
            <a:pPr marL="342900" indent="-342900">
              <a:buFontTx/>
              <a:buAutoNum type="arabicParenR"/>
              <a:defRPr/>
            </a:pPr>
            <a:r>
              <a:rPr lang="cs-CZ" sz="1400" dirty="0"/>
              <a:t>Zhodnoťte modifikovanou akci</a:t>
            </a:r>
          </a:p>
          <a:p>
            <a:pPr marL="342900" indent="-342900">
              <a:buFontTx/>
              <a:buAutoNum type="arabicParenR"/>
              <a:defRPr/>
            </a:pPr>
            <a:r>
              <a:rPr lang="cs-CZ" sz="1400" dirty="0"/>
              <a:t>Pokračujte dokud nejste spokojeni</a:t>
            </a:r>
          </a:p>
          <a:p>
            <a:pPr>
              <a:defRPr/>
            </a:pPr>
            <a:endParaRPr lang="cs-CZ" dirty="0"/>
          </a:p>
        </p:txBody>
      </p:sp>
      <p:sp>
        <p:nvSpPr>
          <p:cNvPr id="7" name="TextovéPole 6"/>
          <p:cNvSpPr txBox="1"/>
          <p:nvPr/>
        </p:nvSpPr>
        <p:spPr>
          <a:xfrm>
            <a:off x="6227763" y="2133600"/>
            <a:ext cx="2808287" cy="4062413"/>
          </a:xfrm>
          <a:prstGeom prst="rect">
            <a:avLst/>
          </a:prstGeom>
          <a:noFill/>
        </p:spPr>
        <p:txBody>
          <a:bodyPr>
            <a:spAutoFit/>
          </a:bodyPr>
          <a:lstStyle/>
          <a:p>
            <a:pPr marL="228600" indent="-228600">
              <a:buFontTx/>
              <a:buAutoNum type="arabicParenR"/>
              <a:defRPr/>
            </a:pPr>
            <a:r>
              <a:rPr lang="cs-CZ" sz="1200" dirty="0"/>
              <a:t>Rozhodněte, jaký problém je třeba řešit </a:t>
            </a:r>
          </a:p>
          <a:p>
            <a:pPr marL="228600" indent="-228600">
              <a:buFontTx/>
              <a:buAutoNum type="arabicParenR"/>
              <a:defRPr/>
            </a:pPr>
            <a:r>
              <a:rPr lang="cs-CZ" sz="1200" dirty="0"/>
              <a:t>Identifikujte příčiny tohoto problému</a:t>
            </a:r>
          </a:p>
          <a:p>
            <a:pPr marL="228600" indent="-228600">
              <a:buFontTx/>
              <a:buAutoNum type="arabicParenR"/>
              <a:defRPr/>
            </a:pPr>
            <a:r>
              <a:rPr lang="cs-CZ" sz="1200" dirty="0"/>
              <a:t>Proveďte brainstorming nad možnými řešeními</a:t>
            </a:r>
          </a:p>
          <a:p>
            <a:pPr marL="228600" indent="-228600">
              <a:buFontTx/>
              <a:buAutoNum type="arabicParenR"/>
              <a:defRPr/>
            </a:pPr>
            <a:r>
              <a:rPr lang="cs-CZ" sz="1200" dirty="0"/>
              <a:t>Vyberte si jedno z nich, které považujete za nejlepší a popřemýšlejte, jak ho uvést do praxe</a:t>
            </a:r>
          </a:p>
          <a:p>
            <a:pPr marL="228600" indent="-228600">
              <a:buFontTx/>
              <a:buAutoNum type="arabicParenR"/>
              <a:defRPr/>
            </a:pPr>
            <a:r>
              <a:rPr lang="cs-CZ" sz="1200" dirty="0"/>
              <a:t>Identifikujte nějaká kritéria úspěchu, podle kterých můžete posoudit, jestli řešení fungovalo ve vztahu k problému</a:t>
            </a:r>
          </a:p>
          <a:p>
            <a:pPr marL="228600" indent="-228600">
              <a:buFontTx/>
              <a:buAutoNum type="arabicParenR"/>
              <a:defRPr/>
            </a:pPr>
            <a:r>
              <a:rPr lang="cs-CZ" sz="1200" dirty="0"/>
              <a:t>Uveďte plán do praxe, monitorujte a zhodnoťte průběh akce</a:t>
            </a:r>
          </a:p>
          <a:p>
            <a:pPr marL="228600" indent="-228600">
              <a:buFontTx/>
              <a:buAutoNum type="arabicParenR"/>
              <a:defRPr/>
            </a:pPr>
            <a:r>
              <a:rPr lang="cs-CZ" sz="1200" dirty="0"/>
              <a:t>Zhodnoťte výsledek ve vztahu k problému podle kritérií z bodu 5</a:t>
            </a:r>
          </a:p>
          <a:p>
            <a:pPr marL="228600" indent="-228600">
              <a:buFontTx/>
              <a:buAutoNum type="arabicParenR"/>
              <a:defRPr/>
            </a:pPr>
            <a:r>
              <a:rPr lang="cs-CZ" sz="1200" dirty="0"/>
              <a:t>Na základě evaluace stanovte další postup</a:t>
            </a:r>
          </a:p>
          <a:p>
            <a:pPr>
              <a:defRPr/>
            </a:pPr>
            <a:endParaRPr lang="cs-CZ" dirty="0"/>
          </a:p>
        </p:txBody>
      </p:sp>
      <p:sp>
        <p:nvSpPr>
          <p:cNvPr id="19463" name="TextovéPole 7"/>
          <p:cNvSpPr txBox="1">
            <a:spLocks noChangeArrowheads="1"/>
          </p:cNvSpPr>
          <p:nvPr/>
        </p:nvSpPr>
        <p:spPr bwMode="auto">
          <a:xfrm>
            <a:off x="468313" y="6021388"/>
            <a:ext cx="7920037" cy="1108075"/>
          </a:xfrm>
          <a:prstGeom prst="rect">
            <a:avLst/>
          </a:prstGeom>
          <a:noFill/>
          <a:ln w="9525">
            <a:noFill/>
            <a:miter lim="800000"/>
            <a:headEnd/>
            <a:tailEnd/>
          </a:ln>
        </p:spPr>
        <p:txBody>
          <a:bodyPr>
            <a:spAutoFit/>
          </a:bodyPr>
          <a:lstStyle/>
          <a:p>
            <a:r>
              <a:rPr lang="cs-CZ" altLang="cs-CZ" sz="1600"/>
              <a:t>Použití metod v akčním výzkumu: můžeme využít design experimentu, dotazník, pozorování, rozhovory a terénní poznámky, případová studie (víc případových studií), dokumenty atd.</a:t>
            </a:r>
          </a:p>
          <a:p>
            <a:endParaRPr lang="cs-CZ" altLang="cs-CZ"/>
          </a:p>
        </p:txBody>
      </p:sp>
    </p:spTree>
    <p:extLst>
      <p:ext uri="{BB962C8B-B14F-4D97-AF65-F5344CB8AC3E}">
        <p14:creationId xmlns:p14="http://schemas.microsoft.com/office/powerpoint/2010/main" val="1512104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 dat v kvalitativním výzkumu</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3097092043"/>
              </p:ext>
            </p:extLst>
          </p:nvPr>
        </p:nvGraphicFramePr>
        <p:xfrm>
          <a:off x="457200" y="1600200"/>
          <a:ext cx="8229600" cy="4124960"/>
        </p:xfrm>
        <a:graphic>
          <a:graphicData uri="http://schemas.openxmlformats.org/drawingml/2006/table">
            <a:tbl>
              <a:tblPr firstRow="1" bandRow="1">
                <a:tableStyleId>{5C22544A-7EE6-4342-B048-85BDC9FD1C3A}</a:tableStyleId>
              </a:tblPr>
              <a:tblGrid>
                <a:gridCol w="3538736"/>
                <a:gridCol w="4690864"/>
              </a:tblGrid>
              <a:tr h="370840">
                <a:tc>
                  <a:txBody>
                    <a:bodyPr/>
                    <a:lstStyle/>
                    <a:p>
                      <a:endParaRPr lang="cs-CZ" dirty="0"/>
                    </a:p>
                  </a:txBody>
                  <a:tcPr/>
                </a:tc>
                <a:tc>
                  <a:txBody>
                    <a:bodyPr/>
                    <a:lstStyle/>
                    <a:p>
                      <a:endParaRPr lang="cs-CZ"/>
                    </a:p>
                  </a:txBody>
                  <a:tcPr/>
                </a:tc>
              </a:tr>
              <a:tr h="370840">
                <a:tc>
                  <a:txBody>
                    <a:bodyPr/>
                    <a:lstStyle/>
                    <a:p>
                      <a:r>
                        <a:rPr lang="cs-CZ" dirty="0" smtClean="0"/>
                        <a:t>ROZHOVOR</a:t>
                      </a:r>
                    </a:p>
                  </a:txBody>
                  <a:tcPr/>
                </a:tc>
                <a:tc>
                  <a:txBody>
                    <a:bodyPr/>
                    <a:lstStyle/>
                    <a:p>
                      <a:r>
                        <a:rPr lang="cs-CZ" dirty="0" smtClean="0"/>
                        <a:t>Zachycení</a:t>
                      </a:r>
                      <a:r>
                        <a:rPr lang="cs-CZ" baseline="0" dirty="0" smtClean="0"/>
                        <a:t> názorů, postojů, zkušeností účastníků výzkumu.</a:t>
                      </a:r>
                      <a:endParaRPr lang="cs-CZ" dirty="0"/>
                    </a:p>
                  </a:txBody>
                  <a:tcPr/>
                </a:tc>
              </a:tr>
              <a:tr h="370840">
                <a:tc>
                  <a:txBody>
                    <a:bodyPr/>
                    <a:lstStyle/>
                    <a:p>
                      <a:r>
                        <a:rPr lang="cs-CZ" dirty="0" smtClean="0"/>
                        <a:t>POZOROVÁNÍ</a:t>
                      </a:r>
                      <a:endParaRPr lang="cs-CZ" dirty="0"/>
                    </a:p>
                  </a:txBody>
                  <a:tcPr/>
                </a:tc>
                <a:tc>
                  <a:txBody>
                    <a:bodyPr/>
                    <a:lstStyle/>
                    <a:p>
                      <a:r>
                        <a:rPr lang="cs-CZ" dirty="0" smtClean="0"/>
                        <a:t>Zachycení aktivit, činností. Pozorování</a:t>
                      </a:r>
                      <a:r>
                        <a:rPr lang="cs-CZ" baseline="0" dirty="0" smtClean="0"/>
                        <a:t> je analyzováno skrze terénní poznámky, které o něm pořizujeme. Pozorování může být i zúčastněné.</a:t>
                      </a:r>
                      <a:endParaRPr lang="cs-CZ" dirty="0"/>
                    </a:p>
                  </a:txBody>
                  <a:tcPr/>
                </a:tc>
              </a:tr>
              <a:tr h="370840">
                <a:tc>
                  <a:txBody>
                    <a:bodyPr/>
                    <a:lstStyle/>
                    <a:p>
                      <a:r>
                        <a:rPr lang="cs-CZ" dirty="0" smtClean="0"/>
                        <a:t>TEXTY</a:t>
                      </a:r>
                      <a:endParaRPr lang="cs-CZ" dirty="0"/>
                    </a:p>
                  </a:txBody>
                  <a:tcPr/>
                </a:tc>
                <a:tc>
                  <a:txBody>
                    <a:bodyPr/>
                    <a:lstStyle/>
                    <a:p>
                      <a:r>
                        <a:rPr lang="cs-CZ" dirty="0" smtClean="0"/>
                        <a:t>Archivní dokumenty, formální</a:t>
                      </a:r>
                      <a:r>
                        <a:rPr lang="cs-CZ" baseline="0" dirty="0" smtClean="0"/>
                        <a:t> záznamy, </a:t>
                      </a:r>
                      <a:r>
                        <a:rPr lang="cs-CZ" dirty="0" smtClean="0"/>
                        <a:t>deníky, učebnice, přepisy parlamentních debat,  školní řád, slohové</a:t>
                      </a:r>
                      <a:r>
                        <a:rPr lang="cs-CZ" baseline="0" dirty="0" smtClean="0"/>
                        <a:t> práce.</a:t>
                      </a:r>
                      <a:endParaRPr lang="cs-CZ" dirty="0"/>
                    </a:p>
                  </a:txBody>
                  <a:tcPr/>
                </a:tc>
              </a:tr>
              <a:tr h="370840">
                <a:tc>
                  <a:txBody>
                    <a:bodyPr/>
                    <a:lstStyle/>
                    <a:p>
                      <a:r>
                        <a:rPr lang="cs-CZ" dirty="0" smtClean="0"/>
                        <a:t>FOCUS GROUP</a:t>
                      </a:r>
                      <a:endParaRPr lang="cs-CZ" dirty="0"/>
                    </a:p>
                  </a:txBody>
                  <a:tcPr/>
                </a:tc>
                <a:tc>
                  <a:txBody>
                    <a:bodyPr/>
                    <a:lstStyle/>
                    <a:p>
                      <a:r>
                        <a:rPr lang="cs-CZ" dirty="0" smtClean="0"/>
                        <a:t>Zachycení skupinové interakce a dynamiky.</a:t>
                      </a:r>
                      <a:endParaRPr lang="cs-CZ" dirty="0"/>
                    </a:p>
                  </a:txBody>
                  <a:tcPr/>
                </a:tc>
              </a:tr>
              <a:tr h="370840">
                <a:tc>
                  <a:txBody>
                    <a:bodyPr/>
                    <a:lstStyle/>
                    <a:p>
                      <a:r>
                        <a:rPr lang="cs-CZ" dirty="0" smtClean="0"/>
                        <a:t>JINÉ ZDROJE (OTEVŘENÉ ODPOVĚDI V DOTAZNÍKU ATD.)</a:t>
                      </a:r>
                      <a:endParaRPr lang="cs-CZ" dirty="0"/>
                    </a:p>
                  </a:txBody>
                  <a:tcPr/>
                </a:tc>
                <a:tc>
                  <a:txBody>
                    <a:bodyPr/>
                    <a:lstStyle/>
                    <a:p>
                      <a:r>
                        <a:rPr lang="cs-CZ" dirty="0" smtClean="0"/>
                        <a:t>Můžeme</a:t>
                      </a:r>
                      <a:r>
                        <a:rPr lang="cs-CZ" baseline="0" dirty="0" smtClean="0"/>
                        <a:t> analyzovat jako kvalitativní data.</a:t>
                      </a:r>
                      <a:endParaRPr lang="cs-CZ" dirty="0"/>
                    </a:p>
                  </a:txBody>
                  <a:tcPr/>
                </a:tc>
              </a:tr>
            </a:tbl>
          </a:graphicData>
        </a:graphic>
      </p:graphicFrame>
      <p:sp>
        <p:nvSpPr>
          <p:cNvPr id="6" name="TextovéPole 5"/>
          <p:cNvSpPr txBox="1"/>
          <p:nvPr/>
        </p:nvSpPr>
        <p:spPr>
          <a:xfrm>
            <a:off x="467544" y="6093296"/>
            <a:ext cx="7128792" cy="584775"/>
          </a:xfrm>
          <a:prstGeom prst="rect">
            <a:avLst/>
          </a:prstGeom>
          <a:noFill/>
        </p:spPr>
        <p:txBody>
          <a:bodyPr wrap="square" rtlCol="0">
            <a:spAutoFit/>
          </a:bodyPr>
          <a:lstStyle/>
          <a:p>
            <a:r>
              <a:rPr lang="cs-CZ" sz="3200" b="1" dirty="0" smtClean="0"/>
              <a:t>Sekundární analýza dat</a:t>
            </a:r>
            <a:endParaRPr lang="cs-CZ" sz="3200" b="1" dirty="0"/>
          </a:p>
        </p:txBody>
      </p:sp>
    </p:spTree>
    <p:extLst>
      <p:ext uri="{BB962C8B-B14F-4D97-AF65-F5344CB8AC3E}">
        <p14:creationId xmlns:p14="http://schemas.microsoft.com/office/powerpoint/2010/main" val="2559153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0688"/>
            <a:ext cx="8229600" cy="796950"/>
          </a:xfrm>
        </p:spPr>
        <p:txBody>
          <a:bodyPr>
            <a:normAutofit fontScale="90000"/>
          </a:bodyPr>
          <a:lstStyle/>
          <a:p>
            <a:r>
              <a:rPr lang="cs-CZ" b="1" dirty="0"/>
              <a:t>Dotazník spokojenosti pro umírající pacienty</a:t>
            </a:r>
            <a:br>
              <a:rPr lang="cs-CZ" b="1" dirty="0"/>
            </a:br>
            <a:endParaRPr lang="cs-CZ" dirty="0"/>
          </a:p>
        </p:txBody>
      </p:sp>
      <p:sp>
        <p:nvSpPr>
          <p:cNvPr id="3" name="Zástupný symbol pro obsah 2"/>
          <p:cNvSpPr>
            <a:spLocks noGrp="1"/>
          </p:cNvSpPr>
          <p:nvPr>
            <p:ph idx="1"/>
          </p:nvPr>
        </p:nvSpPr>
        <p:spPr/>
        <p:txBody>
          <a:bodyPr>
            <a:normAutofit fontScale="62500" lnSpcReduction="20000"/>
          </a:bodyPr>
          <a:lstStyle/>
          <a:p>
            <a:pPr marL="0" indent="0">
              <a:buNone/>
            </a:pPr>
            <a:endParaRPr lang="cs-CZ" b="1" dirty="0"/>
          </a:p>
          <a:p>
            <a:pPr>
              <a:buAutoNum type="arabicParenR"/>
            </a:pPr>
            <a:r>
              <a:rPr lang="cs-CZ" dirty="0"/>
              <a:t>Jak jste celkově spokojeni s péčí v hospice (oznámkujte jako ve škole)</a:t>
            </a:r>
          </a:p>
          <a:p>
            <a:pPr>
              <a:buAutoNum type="arabicParenR"/>
            </a:pPr>
            <a:r>
              <a:rPr lang="cs-CZ" dirty="0"/>
              <a:t>Jak jste spokojen s přístupem personálu (sestry, ošetřovatelky, lékaři)?</a:t>
            </a:r>
          </a:p>
          <a:p>
            <a:pPr>
              <a:buAutoNum type="arabicParenR"/>
            </a:pPr>
            <a:r>
              <a:rPr lang="cs-CZ" dirty="0"/>
              <a:t>Co je pro vás v hospici nejlepší?</a:t>
            </a:r>
          </a:p>
          <a:p>
            <a:pPr>
              <a:buAutoNum type="arabicParenR"/>
            </a:pPr>
            <a:r>
              <a:rPr lang="cs-CZ" dirty="0"/>
              <a:t>Jak </a:t>
            </a:r>
            <a:r>
              <a:rPr lang="cs-CZ" dirty="0" err="1" smtClean="0"/>
              <a:t>ste</a:t>
            </a:r>
            <a:r>
              <a:rPr lang="cs-CZ" dirty="0" smtClean="0"/>
              <a:t> </a:t>
            </a:r>
            <a:r>
              <a:rPr lang="cs-CZ" dirty="0"/>
              <a:t>se dozvěděli o hospici?</a:t>
            </a:r>
          </a:p>
          <a:p>
            <a:pPr lvl="1">
              <a:buAutoNum type="alphaLcParenR"/>
            </a:pPr>
            <a:r>
              <a:rPr lang="cs-CZ" dirty="0"/>
              <a:t>od svého praktického lékaře</a:t>
            </a:r>
          </a:p>
          <a:p>
            <a:pPr lvl="1">
              <a:buAutoNum type="alphaLcParenR"/>
            </a:pPr>
            <a:r>
              <a:rPr lang="cs-CZ" dirty="0"/>
              <a:t>od rodiny</a:t>
            </a:r>
          </a:p>
          <a:p>
            <a:pPr lvl="1">
              <a:buAutoNum type="alphaLcParenR"/>
            </a:pPr>
            <a:r>
              <a:rPr lang="cs-CZ" dirty="0"/>
              <a:t>z internetu</a:t>
            </a:r>
          </a:p>
          <a:p>
            <a:pPr marL="0" indent="0">
              <a:buNone/>
            </a:pPr>
            <a:r>
              <a:rPr lang="cs-CZ" dirty="0"/>
              <a:t>5) Nakolik předčila péče v hospice vaše očekávání?</a:t>
            </a:r>
          </a:p>
          <a:p>
            <a:pPr marL="0" indent="0">
              <a:buNone/>
            </a:pPr>
            <a:r>
              <a:rPr lang="cs-CZ" dirty="0"/>
              <a:t>6) Je něco, co vám v nabídce hospice chybí?</a:t>
            </a:r>
          </a:p>
          <a:p>
            <a:pPr marL="0" indent="0">
              <a:buNone/>
            </a:pPr>
            <a:r>
              <a:rPr lang="cs-CZ" dirty="0"/>
              <a:t>	Ano – ne</a:t>
            </a:r>
          </a:p>
          <a:p>
            <a:pPr marL="0" indent="0">
              <a:buNone/>
            </a:pPr>
            <a:endParaRPr lang="cs-CZ" b="1" dirty="0"/>
          </a:p>
          <a:p>
            <a:pPr marL="0" indent="0">
              <a:buNone/>
            </a:pPr>
            <a:r>
              <a:rPr lang="cs-CZ" b="1" dirty="0"/>
              <a:t>Děkuji moc za váš čas</a:t>
            </a:r>
          </a:p>
          <a:p>
            <a:pPr marL="0" indent="0">
              <a:buNone/>
            </a:pPr>
            <a:r>
              <a:rPr lang="cs-CZ" b="1" dirty="0"/>
              <a:t>Anežka Bohatá</a:t>
            </a:r>
          </a:p>
          <a:p>
            <a:endParaRPr lang="cs-CZ" dirty="0"/>
          </a:p>
        </p:txBody>
      </p:sp>
    </p:spTree>
    <p:extLst>
      <p:ext uri="{BB962C8B-B14F-4D97-AF65-F5344CB8AC3E}">
        <p14:creationId xmlns:p14="http://schemas.microsoft.com/office/powerpoint/2010/main" val="2082603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Čeho všeho se týká výzkumná etika?</a:t>
            </a:r>
            <a:endParaRPr lang="cs-CZ" dirty="0"/>
          </a:p>
        </p:txBody>
      </p:sp>
      <p:sp>
        <p:nvSpPr>
          <p:cNvPr id="3" name="Zástupný symbol pro obsah 2"/>
          <p:cNvSpPr>
            <a:spLocks noGrp="1"/>
          </p:cNvSpPr>
          <p:nvPr>
            <p:ph idx="1"/>
          </p:nvPr>
        </p:nvSpPr>
        <p:spPr>
          <a:xfrm>
            <a:off x="457200" y="1772816"/>
            <a:ext cx="8229600" cy="4353347"/>
          </a:xfrm>
        </p:spPr>
        <p:txBody>
          <a:bodyPr>
            <a:normAutofit lnSpcReduction="10000"/>
          </a:bodyPr>
          <a:lstStyle/>
          <a:p>
            <a:r>
              <a:rPr lang="cs-CZ" dirty="0" smtClean="0"/>
              <a:t>Anonymita</a:t>
            </a:r>
          </a:p>
          <a:p>
            <a:r>
              <a:rPr lang="cs-CZ" dirty="0" smtClean="0"/>
              <a:t>Informovaný souhlas</a:t>
            </a:r>
          </a:p>
          <a:p>
            <a:r>
              <a:rPr lang="cs-CZ" dirty="0" smtClean="0"/>
              <a:t>Respekt k účastníkům výzkumu, zodpovědnost za vztah mezi námi a účastníky výzkumu</a:t>
            </a:r>
          </a:p>
          <a:p>
            <a:r>
              <a:rPr lang="cs-CZ" dirty="0" smtClean="0"/>
              <a:t>Opouštění terénu</a:t>
            </a:r>
          </a:p>
          <a:p>
            <a:r>
              <a:rPr lang="cs-CZ" dirty="0" smtClean="0"/>
              <a:t>Komunikace</a:t>
            </a:r>
          </a:p>
          <a:p>
            <a:r>
              <a:rPr lang="cs-CZ" dirty="0" smtClean="0"/>
              <a:t>Neetický experiment</a:t>
            </a:r>
          </a:p>
          <a:p>
            <a:r>
              <a:rPr lang="cs-CZ" dirty="0" smtClean="0"/>
              <a:t>Specifika výzkumu s dětmi</a:t>
            </a:r>
          </a:p>
          <a:p>
            <a:pPr marL="0" indent="0">
              <a:buNone/>
            </a:pPr>
            <a:endParaRPr lang="cs-CZ" dirty="0" smtClean="0"/>
          </a:p>
        </p:txBody>
      </p:sp>
    </p:spTree>
    <p:extLst>
      <p:ext uri="{BB962C8B-B14F-4D97-AF65-F5344CB8AC3E}">
        <p14:creationId xmlns:p14="http://schemas.microsoft.com/office/powerpoint/2010/main" val="2625281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cs-CZ" altLang="cs-CZ" sz="4000" smtClean="0"/>
              <a:t>Úvod do kvalitativního výzkumu</a:t>
            </a:r>
            <a:br>
              <a:rPr lang="cs-CZ" altLang="cs-CZ" sz="4000" smtClean="0"/>
            </a:br>
            <a:endParaRPr lang="cs-CZ" altLang="cs-CZ" sz="4000" smtClean="0"/>
          </a:p>
        </p:txBody>
      </p:sp>
      <p:sp>
        <p:nvSpPr>
          <p:cNvPr id="2051" name="Rectangle 3"/>
          <p:cNvSpPr>
            <a:spLocks noGrp="1" noChangeArrowheads="1"/>
          </p:cNvSpPr>
          <p:nvPr>
            <p:ph type="subTitle" idx="1"/>
          </p:nvPr>
        </p:nvSpPr>
        <p:spPr>
          <a:xfrm>
            <a:off x="1403350" y="3933825"/>
            <a:ext cx="6400800" cy="1752600"/>
          </a:xfrm>
        </p:spPr>
        <p:txBody>
          <a:bodyPr/>
          <a:lstStyle/>
          <a:p>
            <a:pPr eaLnBrk="1" hangingPunct="1"/>
            <a:r>
              <a:rPr lang="cs-CZ" altLang="cs-CZ" smtClean="0"/>
              <a:t>Lenka Slepičková</a:t>
            </a:r>
          </a:p>
        </p:txBody>
      </p:sp>
    </p:spTree>
    <p:extLst>
      <p:ext uri="{BB962C8B-B14F-4D97-AF65-F5344CB8AC3E}">
        <p14:creationId xmlns:p14="http://schemas.microsoft.com/office/powerpoint/2010/main" val="1685680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cs-CZ" altLang="cs-CZ" smtClean="0"/>
              <a:t>Kvalitativní výzkum</a:t>
            </a:r>
          </a:p>
        </p:txBody>
      </p:sp>
      <p:sp>
        <p:nvSpPr>
          <p:cNvPr id="41987" name="Rectangle 3"/>
          <p:cNvSpPr>
            <a:spLocks noGrp="1" noChangeArrowheads="1"/>
          </p:cNvSpPr>
          <p:nvPr>
            <p:ph type="body" idx="4294967295"/>
          </p:nvPr>
        </p:nvSpPr>
        <p:spPr>
          <a:xfrm>
            <a:off x="0" y="1600200"/>
            <a:ext cx="5286380" cy="4900634"/>
          </a:xfrm>
        </p:spPr>
        <p:txBody>
          <a:bodyPr>
            <a:normAutofit fontScale="92500"/>
          </a:bodyPr>
          <a:lstStyle/>
          <a:p>
            <a:pPr>
              <a:lnSpc>
                <a:spcPct val="90000"/>
              </a:lnSpc>
              <a:buNone/>
            </a:pPr>
            <a:r>
              <a:rPr lang="cs-CZ" altLang="cs-CZ" sz="2800" i="1" dirty="0" smtClean="0"/>
              <a:t>	Kvalitativní přístup je proces zkoumání jevů a problémů v autentickém prostředí s cílem získat komplexní obraz těchto jevů založený na hlubokých datech a specifickém vztahu mezi badatelem a účastníkem výzkumu. Záměrem výzkumníka je za pomocí celé řady postupů a metod rozkrýt a reprezentovat to, jak lidé chápou, prožívají a vytvářejí sociální realitu.</a:t>
            </a:r>
            <a:r>
              <a:rPr lang="cs-CZ" altLang="cs-CZ" sz="2800" dirty="0" smtClean="0"/>
              <a:t> </a:t>
            </a:r>
          </a:p>
          <a:p>
            <a:pPr>
              <a:lnSpc>
                <a:spcPct val="90000"/>
              </a:lnSpc>
            </a:pPr>
            <a:endParaRPr lang="cs-CZ" altLang="cs-CZ" sz="2800" dirty="0" smtClean="0"/>
          </a:p>
          <a:p>
            <a:pPr>
              <a:lnSpc>
                <a:spcPct val="90000"/>
              </a:lnSpc>
              <a:buFontTx/>
              <a:buNone/>
            </a:pPr>
            <a:r>
              <a:rPr lang="cs-CZ" altLang="cs-CZ" sz="2800" dirty="0" smtClean="0"/>
              <a:t>		(</a:t>
            </a:r>
            <a:r>
              <a:rPr lang="cs-CZ" altLang="cs-CZ" sz="2800" dirty="0" err="1" smtClean="0"/>
              <a:t>Švaříček</a:t>
            </a:r>
            <a:r>
              <a:rPr lang="cs-CZ" altLang="cs-CZ" sz="2800" dirty="0" smtClean="0"/>
              <a:t>, </a:t>
            </a:r>
            <a:r>
              <a:rPr lang="cs-CZ" altLang="cs-CZ" sz="2800" dirty="0" err="1" smtClean="0"/>
              <a:t>Šeďová</a:t>
            </a:r>
            <a:r>
              <a:rPr lang="cs-CZ" altLang="cs-CZ" sz="2800" dirty="0" smtClean="0"/>
              <a:t>, 2007:17)</a:t>
            </a:r>
          </a:p>
        </p:txBody>
      </p:sp>
      <p:pic>
        <p:nvPicPr>
          <p:cNvPr id="4" name="Picture 5" descr="případ"/>
          <p:cNvPicPr>
            <a:picLocks noGrp="1" noChangeAspect="1" noChangeArrowheads="1"/>
          </p:cNvPicPr>
          <p:nvPr>
            <p:ph sz="half" idx="2"/>
          </p:nvPr>
        </p:nvPicPr>
        <p:blipFill>
          <a:blip r:embed="rId3"/>
          <a:srcRect t="12280" r="6667"/>
          <a:stretch>
            <a:fillRect/>
          </a:stretch>
        </p:blipFill>
        <p:spPr>
          <a:xfrm>
            <a:off x="5257800" y="1600200"/>
            <a:ext cx="3505200" cy="4572000"/>
          </a:xfrm>
          <a:noFill/>
        </p:spPr>
      </p:pic>
    </p:spTree>
    <p:extLst>
      <p:ext uri="{BB962C8B-B14F-4D97-AF65-F5344CB8AC3E}">
        <p14:creationId xmlns:p14="http://schemas.microsoft.com/office/powerpoint/2010/main" val="3090931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wipe(left)">
                                      <p:cBhvr>
                                        <p:cTn id="12" dur="500"/>
                                        <p:tgtEl>
                                          <p:spTgt spid="419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left)">
                                      <p:cBhvr>
                                        <p:cTn id="17" dur="5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Kvalitativní x kvantitativní výzkum</a:t>
            </a:r>
            <a:endParaRPr lang="cs-CZ" dirty="0"/>
          </a:p>
        </p:txBody>
      </p:sp>
      <p:sp>
        <p:nvSpPr>
          <p:cNvPr id="3" name="Zástupný symbol pro text 2"/>
          <p:cNvSpPr>
            <a:spLocks noGrp="1"/>
          </p:cNvSpPr>
          <p:nvPr>
            <p:ph type="body" sz="half" idx="1"/>
          </p:nvPr>
        </p:nvSpPr>
        <p:spPr>
          <a:xfrm>
            <a:off x="539552" y="3434808"/>
            <a:ext cx="3951486" cy="2584991"/>
          </a:xfrm>
        </p:spPr>
        <p:txBody>
          <a:bodyPr>
            <a:normAutofit fontScale="77500" lnSpcReduction="20000"/>
          </a:bodyPr>
          <a:lstStyle/>
          <a:p>
            <a:r>
              <a:rPr lang="cs-CZ" dirty="0" smtClean="0"/>
              <a:t>Plošný obrázek</a:t>
            </a:r>
          </a:p>
          <a:p>
            <a:r>
              <a:rPr lang="cs-CZ" dirty="0" smtClean="0"/>
              <a:t>Ověřování hypotéz</a:t>
            </a:r>
          </a:p>
          <a:p>
            <a:r>
              <a:rPr lang="cs-CZ" dirty="0" smtClean="0"/>
              <a:t>Čísla, statistika, velké vzorky</a:t>
            </a:r>
          </a:p>
          <a:p>
            <a:r>
              <a:rPr lang="cs-CZ" dirty="0" smtClean="0"/>
              <a:t>Velká redukce</a:t>
            </a:r>
            <a:endParaRPr lang="cs-CZ" dirty="0"/>
          </a:p>
          <a:p>
            <a:r>
              <a:rPr lang="cs-CZ" dirty="0" smtClean="0"/>
              <a:t>Idea objektivity</a:t>
            </a:r>
          </a:p>
        </p:txBody>
      </p:sp>
      <p:sp>
        <p:nvSpPr>
          <p:cNvPr id="4" name="Zástupný symbol pro obsah 3"/>
          <p:cNvSpPr>
            <a:spLocks noGrp="1"/>
          </p:cNvSpPr>
          <p:nvPr>
            <p:ph sz="half" idx="2"/>
          </p:nvPr>
        </p:nvSpPr>
        <p:spPr>
          <a:xfrm>
            <a:off x="4788024" y="3434808"/>
            <a:ext cx="3779714" cy="2584991"/>
          </a:xfrm>
        </p:spPr>
        <p:txBody>
          <a:bodyPr>
            <a:normAutofit fontScale="77500" lnSpcReduction="20000"/>
          </a:bodyPr>
          <a:lstStyle/>
          <a:p>
            <a:r>
              <a:rPr lang="cs-CZ" dirty="0" smtClean="0"/>
              <a:t>Hloubkové porozumění</a:t>
            </a:r>
          </a:p>
          <a:p>
            <a:r>
              <a:rPr lang="cs-CZ" dirty="0" smtClean="0"/>
              <a:t>Tvorba teorie</a:t>
            </a:r>
          </a:p>
          <a:p>
            <a:r>
              <a:rPr lang="cs-CZ" dirty="0" smtClean="0"/>
              <a:t>Prožívání a vnímání aktérů, malé vzorky</a:t>
            </a:r>
          </a:p>
          <a:p>
            <a:r>
              <a:rPr lang="cs-CZ" dirty="0" smtClean="0"/>
              <a:t>Kontext</a:t>
            </a:r>
          </a:p>
          <a:p>
            <a:r>
              <a:rPr lang="cs-CZ" dirty="0" smtClean="0"/>
              <a:t>Subjektivita výzkumníka</a:t>
            </a:r>
            <a:endParaRPr lang="cs-CZ" dirty="0"/>
          </a:p>
        </p:txBody>
      </p:sp>
      <p:sp>
        <p:nvSpPr>
          <p:cNvPr id="6" name="TextovéPole 5"/>
          <p:cNvSpPr txBox="1"/>
          <p:nvPr/>
        </p:nvSpPr>
        <p:spPr>
          <a:xfrm>
            <a:off x="539552" y="1772816"/>
            <a:ext cx="8136904" cy="1661993"/>
          </a:xfrm>
          <a:prstGeom prst="rect">
            <a:avLst/>
          </a:prstGeom>
          <a:noFill/>
        </p:spPr>
        <p:txBody>
          <a:bodyPr wrap="square" rtlCol="0">
            <a:spAutoFit/>
          </a:bodyPr>
          <a:lstStyle/>
          <a:p>
            <a:pPr lvl="0"/>
            <a:r>
              <a:rPr lang="cs-CZ" sz="2800" dirty="0"/>
              <a:t>Oba přístupy jsou systematické a </a:t>
            </a:r>
            <a:r>
              <a:rPr lang="cs-CZ" sz="2800" dirty="0" smtClean="0"/>
              <a:t>důkladné.</a:t>
            </a:r>
            <a:endParaRPr lang="cs-CZ" sz="2800" dirty="0"/>
          </a:p>
          <a:p>
            <a:pPr lvl="0"/>
            <a:r>
              <a:rPr lang="cs-CZ" sz="2800" dirty="0"/>
              <a:t>Ale kladou si jiné typy otázek a zkoumají jiné typy </a:t>
            </a:r>
            <a:r>
              <a:rPr lang="cs-CZ" sz="2800" dirty="0" smtClean="0"/>
              <a:t>problémů.</a:t>
            </a:r>
            <a:endParaRPr lang="cs-CZ" sz="2800" dirty="0"/>
          </a:p>
          <a:p>
            <a:endParaRPr lang="cs-CZ" dirty="0"/>
          </a:p>
        </p:txBody>
      </p:sp>
    </p:spTree>
    <p:extLst>
      <p:ext uri="{BB962C8B-B14F-4D97-AF65-F5344CB8AC3E}">
        <p14:creationId xmlns:p14="http://schemas.microsoft.com/office/powerpoint/2010/main" val="3692121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cs-CZ" altLang="cs-CZ" smtClean="0"/>
              <a:t>Síla kvalitativního výzkumu</a:t>
            </a:r>
          </a:p>
        </p:txBody>
      </p:sp>
      <p:sp>
        <p:nvSpPr>
          <p:cNvPr id="40963" name="Rectangle 3"/>
          <p:cNvSpPr>
            <a:spLocks noGrp="1" noChangeArrowheads="1"/>
          </p:cNvSpPr>
          <p:nvPr>
            <p:ph type="body" idx="4294967295"/>
          </p:nvPr>
        </p:nvSpPr>
        <p:spPr/>
        <p:txBody>
          <a:bodyPr/>
          <a:lstStyle/>
          <a:p>
            <a:pPr>
              <a:lnSpc>
                <a:spcPct val="90000"/>
              </a:lnSpc>
              <a:buFontTx/>
              <a:buNone/>
            </a:pPr>
            <a:r>
              <a:rPr lang="cs-CZ" altLang="cs-CZ" smtClean="0"/>
              <a:t>K. Nedbálková a  výzkum ženských věznic</a:t>
            </a:r>
          </a:p>
          <a:p>
            <a:pPr>
              <a:lnSpc>
                <a:spcPct val="90000"/>
              </a:lnSpc>
              <a:buFontTx/>
              <a:buNone/>
            </a:pPr>
            <a:endParaRPr lang="cs-CZ" altLang="cs-CZ" smtClean="0"/>
          </a:p>
          <a:p>
            <a:pPr>
              <a:lnSpc>
                <a:spcPct val="90000"/>
              </a:lnSpc>
              <a:buFontTx/>
              <a:buNone/>
            </a:pPr>
            <a:r>
              <a:rPr lang="cs-CZ" altLang="cs-CZ" smtClean="0"/>
              <a:t>A. Dotazník: S kým budete po propuštění žít? 42 % uvedlo, že s přítelkyní.</a:t>
            </a:r>
          </a:p>
          <a:p>
            <a:pPr>
              <a:lnSpc>
                <a:spcPct val="90000"/>
              </a:lnSpc>
              <a:buFontTx/>
              <a:buNone/>
            </a:pPr>
            <a:r>
              <a:rPr lang="cs-CZ" altLang="cs-CZ" smtClean="0"/>
              <a:t>	x</a:t>
            </a:r>
          </a:p>
          <a:p>
            <a:pPr>
              <a:lnSpc>
                <a:spcPct val="90000"/>
              </a:lnSpc>
              <a:buFontTx/>
              <a:buNone/>
            </a:pPr>
            <a:r>
              <a:rPr lang="cs-CZ" altLang="cs-CZ" smtClean="0"/>
              <a:t>B. Výzkumnice: „Máte ve vězení nějakou dobrou kamarádku?“</a:t>
            </a:r>
          </a:p>
          <a:p>
            <a:pPr>
              <a:lnSpc>
                <a:spcPct val="90000"/>
              </a:lnSpc>
              <a:buFontTx/>
              <a:buNone/>
            </a:pPr>
            <a:r>
              <a:rPr lang="cs-CZ" altLang="cs-CZ" smtClean="0"/>
              <a:t>	Informantka: „Kamarádku ne, ale přítelkyni.“</a:t>
            </a:r>
          </a:p>
        </p:txBody>
      </p:sp>
    </p:spTree>
    <p:extLst>
      <p:ext uri="{BB962C8B-B14F-4D97-AF65-F5344CB8AC3E}">
        <p14:creationId xmlns:p14="http://schemas.microsoft.com/office/powerpoint/2010/main" val="277120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wipe(left)">
                                      <p:cBhvr>
                                        <p:cTn id="12" dur="500"/>
                                        <p:tgtEl>
                                          <p:spTgt spid="4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left)">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left)">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wipe(left)">
                                      <p:cBhvr>
                                        <p:cTn id="27" dur="500"/>
                                        <p:tgtEl>
                                          <p:spTgt spid="409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963">
                                            <p:txEl>
                                              <p:pRg st="5" end="5"/>
                                            </p:txEl>
                                          </p:spTgt>
                                        </p:tgtEl>
                                        <p:attrNameLst>
                                          <p:attrName>style.visibility</p:attrName>
                                        </p:attrNameLst>
                                      </p:cBhvr>
                                      <p:to>
                                        <p:strVal val="visible"/>
                                      </p:to>
                                    </p:set>
                                    <p:animEffect transition="in" filter="wipe(left)">
                                      <p:cBhvr>
                                        <p:cTn id="32" dur="500"/>
                                        <p:tgtEl>
                                          <p:spTgt spid="4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7" name="Rectangle 3"/>
          <p:cNvSpPr>
            <a:spLocks noGrp="1" noChangeArrowheads="1"/>
          </p:cNvSpPr>
          <p:nvPr>
            <p:ph type="body" idx="4294967295"/>
          </p:nvPr>
        </p:nvSpPr>
        <p:spPr>
          <a:xfrm>
            <a:off x="457200" y="333375"/>
            <a:ext cx="8229600" cy="5792788"/>
          </a:xfrm>
        </p:spPr>
        <p:txBody>
          <a:bodyPr/>
          <a:lstStyle/>
          <a:p>
            <a:pPr>
              <a:lnSpc>
                <a:spcPct val="80000"/>
              </a:lnSpc>
              <a:buNone/>
            </a:pPr>
            <a:r>
              <a:rPr lang="cs-CZ" altLang="cs-CZ" sz="2400" dirty="0" smtClean="0"/>
              <a:t>Výzkum hodnotové orientace žen ve českých věznicích</a:t>
            </a:r>
          </a:p>
          <a:p>
            <a:pPr>
              <a:lnSpc>
                <a:spcPct val="80000"/>
              </a:lnSpc>
              <a:buFontTx/>
              <a:buNone/>
            </a:pPr>
            <a:endParaRPr lang="cs-CZ" altLang="cs-CZ" sz="2400" dirty="0" smtClean="0"/>
          </a:p>
          <a:p>
            <a:pPr>
              <a:lnSpc>
                <a:spcPct val="80000"/>
              </a:lnSpc>
              <a:buFontTx/>
              <a:buNone/>
            </a:pPr>
            <a:r>
              <a:rPr lang="cs-CZ" altLang="cs-CZ" sz="2400" dirty="0" smtClean="0"/>
              <a:t>A. Kvantitativní strategie – sběr dat pomocí dotazníku</a:t>
            </a:r>
          </a:p>
          <a:p>
            <a:pPr>
              <a:lnSpc>
                <a:spcPct val="80000"/>
              </a:lnSpc>
              <a:buFontTx/>
              <a:buNone/>
            </a:pPr>
            <a:r>
              <a:rPr lang="cs-CZ" altLang="cs-CZ" sz="2400" dirty="0" smtClean="0"/>
              <a:t>	Otázka: Vyjádřete míru souhlasu nebo nesouhlasu s těmito výroky:</a:t>
            </a:r>
          </a:p>
          <a:p>
            <a:pPr>
              <a:lnSpc>
                <a:spcPct val="80000"/>
              </a:lnSpc>
              <a:buFontTx/>
              <a:buNone/>
            </a:pPr>
            <a:r>
              <a:rPr lang="cs-CZ" altLang="cs-CZ" sz="2400" dirty="0" smtClean="0"/>
              <a:t>	1.  Je třeba uposlechnout právní normu i v případě, když si myslíme, že je nespravedlivá.</a:t>
            </a:r>
          </a:p>
          <a:p>
            <a:pPr>
              <a:lnSpc>
                <a:spcPct val="80000"/>
              </a:lnSpc>
              <a:buFontTx/>
              <a:buNone/>
            </a:pPr>
            <a:r>
              <a:rPr lang="cs-CZ" altLang="cs-CZ" sz="2400" dirty="0" smtClean="0"/>
              <a:t>     2.  Právo má především sloužit k dosažení osobních cílů dovolenými právními postupy.</a:t>
            </a:r>
          </a:p>
          <a:p>
            <a:pPr>
              <a:lnSpc>
                <a:spcPct val="80000"/>
              </a:lnSpc>
              <a:buFontTx/>
              <a:buNone/>
            </a:pPr>
            <a:r>
              <a:rPr lang="cs-CZ" altLang="cs-CZ" sz="2400" dirty="0" smtClean="0"/>
              <a:t>	3.  Právo považuji za respektovanou, morálně odůvodněnou sociální normu, kterou je třeba vždy udržet.</a:t>
            </a:r>
          </a:p>
          <a:p>
            <a:pPr>
              <a:lnSpc>
                <a:spcPct val="80000"/>
              </a:lnSpc>
              <a:buFontTx/>
              <a:buNone/>
            </a:pPr>
            <a:r>
              <a:rPr lang="cs-CZ" altLang="cs-CZ" sz="2400" dirty="0" smtClean="0"/>
              <a:t>	Výzkumný závěr: Hodnotový žebříček delikventních žen nevykazuje oproti české populace zásadní diference.</a:t>
            </a:r>
          </a:p>
          <a:p>
            <a:pPr>
              <a:lnSpc>
                <a:spcPct val="80000"/>
              </a:lnSpc>
              <a:buFontTx/>
              <a:buNone/>
            </a:pPr>
            <a:endParaRPr lang="cs-CZ" altLang="cs-CZ" sz="1800" dirty="0" smtClean="0"/>
          </a:p>
          <a:p>
            <a:pPr>
              <a:lnSpc>
                <a:spcPct val="80000"/>
              </a:lnSpc>
              <a:buFontTx/>
              <a:buNone/>
            </a:pPr>
            <a:endParaRPr lang="cs-CZ" altLang="cs-CZ" sz="1800" dirty="0" smtClean="0"/>
          </a:p>
        </p:txBody>
      </p:sp>
    </p:spTree>
    <p:extLst>
      <p:ext uri="{BB962C8B-B14F-4D97-AF65-F5344CB8AC3E}">
        <p14:creationId xmlns:p14="http://schemas.microsoft.com/office/powerpoint/2010/main" val="1675926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wipe(left)">
                                      <p:cBhvr>
                                        <p:cTn id="7" dur="500"/>
                                        <p:tgtEl>
                                          <p:spTgt spid="624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2467">
                                            <p:txEl>
                                              <p:pRg st="2" end="2"/>
                                            </p:txEl>
                                          </p:spTgt>
                                        </p:tgtEl>
                                        <p:attrNameLst>
                                          <p:attrName>style.visibility</p:attrName>
                                        </p:attrNameLst>
                                      </p:cBhvr>
                                      <p:to>
                                        <p:strVal val="visible"/>
                                      </p:to>
                                    </p:set>
                                    <p:animEffect transition="in" filter="wipe(left)">
                                      <p:cBhvr>
                                        <p:cTn id="12" dur="500"/>
                                        <p:tgtEl>
                                          <p:spTgt spid="624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2467">
                                            <p:txEl>
                                              <p:pRg st="3" end="3"/>
                                            </p:txEl>
                                          </p:spTgt>
                                        </p:tgtEl>
                                        <p:attrNameLst>
                                          <p:attrName>style.visibility</p:attrName>
                                        </p:attrNameLst>
                                      </p:cBhvr>
                                      <p:to>
                                        <p:strVal val="visible"/>
                                      </p:to>
                                    </p:set>
                                    <p:animEffect transition="in" filter="wipe(left)">
                                      <p:cBhvr>
                                        <p:cTn id="17" dur="500"/>
                                        <p:tgtEl>
                                          <p:spTgt spid="624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467">
                                            <p:txEl>
                                              <p:pRg st="4" end="4"/>
                                            </p:txEl>
                                          </p:spTgt>
                                        </p:tgtEl>
                                        <p:attrNameLst>
                                          <p:attrName>style.visibility</p:attrName>
                                        </p:attrNameLst>
                                      </p:cBhvr>
                                      <p:to>
                                        <p:strVal val="visible"/>
                                      </p:to>
                                    </p:set>
                                    <p:animEffect transition="in" filter="wipe(left)">
                                      <p:cBhvr>
                                        <p:cTn id="22" dur="500"/>
                                        <p:tgtEl>
                                          <p:spTgt spid="624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467">
                                            <p:txEl>
                                              <p:pRg st="5" end="5"/>
                                            </p:txEl>
                                          </p:spTgt>
                                        </p:tgtEl>
                                        <p:attrNameLst>
                                          <p:attrName>style.visibility</p:attrName>
                                        </p:attrNameLst>
                                      </p:cBhvr>
                                      <p:to>
                                        <p:strVal val="visible"/>
                                      </p:to>
                                    </p:set>
                                    <p:animEffect transition="in" filter="wipe(left)">
                                      <p:cBhvr>
                                        <p:cTn id="27" dur="500"/>
                                        <p:tgtEl>
                                          <p:spTgt spid="624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2467">
                                            <p:txEl>
                                              <p:pRg st="6" end="6"/>
                                            </p:txEl>
                                          </p:spTgt>
                                        </p:tgtEl>
                                        <p:attrNameLst>
                                          <p:attrName>style.visibility</p:attrName>
                                        </p:attrNameLst>
                                      </p:cBhvr>
                                      <p:to>
                                        <p:strVal val="visible"/>
                                      </p:to>
                                    </p:set>
                                    <p:animEffect transition="in" filter="wipe(left)">
                                      <p:cBhvr>
                                        <p:cTn id="32" dur="500"/>
                                        <p:tgtEl>
                                          <p:spTgt spid="6246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2467">
                                            <p:txEl>
                                              <p:pRg st="7" end="7"/>
                                            </p:txEl>
                                          </p:spTgt>
                                        </p:tgtEl>
                                        <p:attrNameLst>
                                          <p:attrName>style.visibility</p:attrName>
                                        </p:attrNameLst>
                                      </p:cBhvr>
                                      <p:to>
                                        <p:strVal val="visible"/>
                                      </p:to>
                                    </p:set>
                                    <p:animEffect transition="in" filter="wipe(left)">
                                      <p:cBhvr>
                                        <p:cTn id="37"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1100</Words>
  <Application>Microsoft Office PowerPoint</Application>
  <PresentationFormat>Předvádění na obrazovce (4:3)</PresentationFormat>
  <Paragraphs>214</Paragraphs>
  <Slides>25</Slides>
  <Notes>6</Notes>
  <HiddenSlides>0</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Motiv sady Office</vt:lpstr>
      <vt:lpstr>Etické aspekty výzkumu</vt:lpstr>
      <vt:lpstr>Žádost o spolupráci</vt:lpstr>
      <vt:lpstr>Dotazník spokojenosti pro umírající pacienty </vt:lpstr>
      <vt:lpstr>Čeho všeho se týká výzkumná etika?</vt:lpstr>
      <vt:lpstr>Úvod do kvalitativního výzkumu </vt:lpstr>
      <vt:lpstr>Kvalitativní výzkum</vt:lpstr>
      <vt:lpstr>Kvalitativní x kvantitativní výzkum</vt:lpstr>
      <vt:lpstr>Síla kvalitativního výzkumu</vt:lpstr>
      <vt:lpstr>Prezentace aplikace PowerPoint</vt:lpstr>
      <vt:lpstr>Prezentace aplikace PowerPoint</vt:lpstr>
      <vt:lpstr>Výzkumné designy design jako „předpřipravený balíček postupů“</vt:lpstr>
      <vt:lpstr>Zakotvená teorie  (Grounded theory, Glaser, Strauss)</vt:lpstr>
      <vt:lpstr>Kódování v zakotvené teorii</vt:lpstr>
      <vt:lpstr>Model, schéma jako výstup  (Švaříček, Šeďová, 2007: 95, 284, 309)</vt:lpstr>
      <vt:lpstr>Případová studie</vt:lpstr>
      <vt:lpstr>Prezentace aplikace PowerPoint</vt:lpstr>
      <vt:lpstr>Případ jako ohraničený systém</vt:lpstr>
      <vt:lpstr>Etnografický výzkum </vt:lpstr>
      <vt:lpstr>Prezentace aplikace PowerPoint</vt:lpstr>
      <vt:lpstr>Biografický výzkum  (metoda životního příběhu a životní historie – life story, life history)</vt:lpstr>
      <vt:lpstr>Prezentace aplikace PowerPoint</vt:lpstr>
      <vt:lpstr>Akční výzkum</vt:lpstr>
      <vt:lpstr>Akční výzkum</vt:lpstr>
      <vt:lpstr>Postup při akčním výzkumu</vt:lpstr>
      <vt:lpstr>Zdroje dat v kvalitativním výzkumu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kvalitativního výzkumu</dc:title>
  <dc:creator>Lenka Slepičková</dc:creator>
  <cp:lastModifiedBy>user</cp:lastModifiedBy>
  <cp:revision>9</cp:revision>
  <dcterms:created xsi:type="dcterms:W3CDTF">2015-04-13T10:00:11Z</dcterms:created>
  <dcterms:modified xsi:type="dcterms:W3CDTF">2015-10-30T09:47:59Z</dcterms:modified>
</cp:coreProperties>
</file>