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7" r:id="rId2"/>
    <p:sldId id="258" r:id="rId3"/>
    <p:sldId id="259" r:id="rId4"/>
    <p:sldId id="260" r:id="rId5"/>
    <p:sldId id="309" r:id="rId6"/>
    <p:sldId id="261" r:id="rId7"/>
    <p:sldId id="262" r:id="rId8"/>
    <p:sldId id="263" r:id="rId9"/>
    <p:sldId id="264" r:id="rId10"/>
    <p:sldId id="265" r:id="rId11"/>
    <p:sldId id="303" r:id="rId12"/>
    <p:sldId id="304" r:id="rId13"/>
    <p:sldId id="305" r:id="rId14"/>
    <p:sldId id="306"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301" r:id="rId31"/>
    <p:sldId id="302" r:id="rId32"/>
    <p:sldId id="281" r:id="rId33"/>
    <p:sldId id="282" r:id="rId34"/>
    <p:sldId id="283" r:id="rId35"/>
    <p:sldId id="284" r:id="rId36"/>
    <p:sldId id="285" r:id="rId37"/>
    <p:sldId id="307" r:id="rId38"/>
    <p:sldId id="308" r:id="rId39"/>
    <p:sldId id="286" r:id="rId40"/>
    <p:sldId id="287" r:id="rId41"/>
    <p:sldId id="288" r:id="rId42"/>
    <p:sldId id="289" r:id="rId43"/>
    <p:sldId id="290" r:id="rId44"/>
    <p:sldId id="291" r:id="rId45"/>
    <p:sldId id="292" r:id="rId46"/>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21" autoAdjust="0"/>
    <p:restoredTop sz="94660"/>
  </p:normalViewPr>
  <p:slideViewPr>
    <p:cSldViewPr>
      <p:cViewPr varScale="1">
        <p:scale>
          <a:sx n="69" d="100"/>
          <a:sy n="69" d="100"/>
        </p:scale>
        <p:origin x="-1428"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F3BDE6-5DF2-49ED-9F66-F86DF2944CA3}" type="datetimeFigureOut">
              <a:rPr lang="cs-CZ" smtClean="0"/>
              <a:t>13.12.2015</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AD5F8F-3E85-4E89-84EB-E0C3E0B4B724}" type="slidenum">
              <a:rPr lang="cs-CZ" smtClean="0"/>
              <a:t>‹#›</a:t>
            </a:fld>
            <a:endParaRPr lang="cs-CZ"/>
          </a:p>
        </p:txBody>
      </p:sp>
    </p:spTree>
    <p:extLst>
      <p:ext uri="{BB962C8B-B14F-4D97-AF65-F5344CB8AC3E}">
        <p14:creationId xmlns:p14="http://schemas.microsoft.com/office/powerpoint/2010/main" val="2516918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TextEdit="1"/>
          </p:cNvSpPr>
          <p:nvPr>
            <p:ph type="sldImg"/>
          </p:nvPr>
        </p:nvSpPr>
        <p:spPr>
          <a:xfrm>
            <a:off x="1143000" y="685800"/>
            <a:ext cx="4572000" cy="3429000"/>
          </a:xfrm>
          <a:ln/>
        </p:spPr>
      </p:sp>
      <p:sp>
        <p:nvSpPr>
          <p:cNvPr id="38915"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smtClean="0"/>
              <a:t>K popisům os:</a:t>
            </a:r>
          </a:p>
          <a:p>
            <a:pPr>
              <a:buFontTx/>
              <a:buChar char="-"/>
            </a:pPr>
            <a:r>
              <a:rPr lang="cs-CZ" smtClean="0"/>
              <a:t>Málo individualistických hodnot (bydlení s přáteli, cestování)</a:t>
            </a:r>
          </a:p>
          <a:p>
            <a:pPr>
              <a:buFontTx/>
              <a:buChar char="-"/>
            </a:pPr>
            <a:r>
              <a:rPr lang="cs-CZ" smtClean="0"/>
              <a:t>Holky i kluci – srovnatelný počet svateb i dětí</a:t>
            </a:r>
          </a:p>
          <a:p>
            <a:pPr>
              <a:buFontTx/>
              <a:buChar char="-"/>
            </a:pPr>
            <a:r>
              <a:rPr lang="cs-CZ" smtClean="0"/>
              <a:t>Minimum opakovaných partnerství (jen dva kluci plánují rozvod)</a:t>
            </a:r>
          </a:p>
          <a:p>
            <a:pPr>
              <a:buFontTx/>
              <a:buChar char="-"/>
            </a:pPr>
            <a:r>
              <a:rPr lang="cs-CZ" smtClean="0"/>
              <a:t>Holky – rigidnější časová dráha, střídání jednotlivých etap, život končí ve 30, méně pracovní, individualistické i materialistické realizace</a:t>
            </a:r>
          </a:p>
          <a:p>
            <a:pPr>
              <a:buFontTx/>
              <a:buChar char="-"/>
            </a:pPr>
            <a:endParaRPr lang="cs-CZ"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xfrm>
            <a:off x="1143000" y="685800"/>
            <a:ext cx="4572000" cy="3429000"/>
          </a:xfrm>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95EC1D4A-A796-47C3-A63E-CE236FB377E2}" type="datetimeFigureOut">
              <a:rPr lang="cs-CZ" smtClean="0"/>
              <a:t>13.12.2015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5EC1D4A-A796-47C3-A63E-CE236FB377E2}" type="datetimeFigureOut">
              <a:rPr lang="cs-CZ" smtClean="0"/>
              <a:t>13.12.2015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5EC1D4A-A796-47C3-A63E-CE236FB377E2}" type="datetimeFigureOut">
              <a:rPr lang="cs-CZ" smtClean="0"/>
              <a:t>13.12.2015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574675" y="304800"/>
            <a:ext cx="8001000" cy="1216025"/>
          </a:xfrm>
        </p:spPr>
        <p:txBody>
          <a:bodyPr/>
          <a:lstStyle/>
          <a:p>
            <a:r>
              <a:rPr lang="cs-CZ" smtClean="0"/>
              <a:t>Klepnutím lze upravit styl předlohy nadpisů.</a:t>
            </a:r>
            <a:endParaRPr lang="cs-CZ"/>
          </a:p>
        </p:txBody>
      </p:sp>
      <p:sp>
        <p:nvSpPr>
          <p:cNvPr id="3" name="Zástupný symbol pro text 2"/>
          <p:cNvSpPr>
            <a:spLocks noGrp="1"/>
          </p:cNvSpPr>
          <p:nvPr>
            <p:ph type="body" sz="half" idx="1"/>
          </p:nvPr>
        </p:nvSpPr>
        <p:spPr>
          <a:xfrm>
            <a:off x="566738" y="1752600"/>
            <a:ext cx="3924300" cy="42672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3438" y="1752600"/>
            <a:ext cx="3924300" cy="42672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a:xfrm>
            <a:off x="609600" y="6245225"/>
            <a:ext cx="1981200" cy="476250"/>
          </a:xfrm>
        </p:spPr>
        <p:txBody>
          <a:bodyPr/>
          <a:lstStyle>
            <a:lvl1pPr>
              <a:defRPr/>
            </a:lvl1pPr>
          </a:lstStyle>
          <a:p>
            <a:pPr>
              <a:defRPr/>
            </a:pPr>
            <a:endParaRPr lang="cs-CZ"/>
          </a:p>
        </p:txBody>
      </p:sp>
      <p:sp>
        <p:nvSpPr>
          <p:cNvPr id="6" name="Zástupný symbol pro zápatí 5"/>
          <p:cNvSpPr>
            <a:spLocks noGrp="1"/>
          </p:cNvSpPr>
          <p:nvPr>
            <p:ph type="ftr" sz="quarter" idx="11"/>
          </p:nvPr>
        </p:nvSpPr>
        <p:spPr/>
        <p:txBody>
          <a:bodyPr/>
          <a:lstStyle>
            <a:lvl1pPr>
              <a:defRPr/>
            </a:lvl1pPr>
          </a:lstStyle>
          <a:p>
            <a:pPr>
              <a:defRPr/>
            </a:pPr>
            <a:endParaRPr lang="cs-CZ"/>
          </a:p>
        </p:txBody>
      </p:sp>
      <p:sp>
        <p:nvSpPr>
          <p:cNvPr id="7" name="Zástupný symbol pro číslo snímku 6"/>
          <p:cNvSpPr>
            <a:spLocks noGrp="1"/>
          </p:cNvSpPr>
          <p:nvPr>
            <p:ph type="sldNum" sz="quarter" idx="12"/>
          </p:nvPr>
        </p:nvSpPr>
        <p:spPr>
          <a:xfrm>
            <a:off x="6553200" y="6245225"/>
            <a:ext cx="1981200" cy="476250"/>
          </a:xfrm>
        </p:spPr>
        <p:txBody>
          <a:bodyPr/>
          <a:lstStyle>
            <a:lvl1pPr>
              <a:defRPr/>
            </a:lvl1pPr>
          </a:lstStyle>
          <a:p>
            <a:pPr>
              <a:defRPr/>
            </a:pPr>
            <a:fld id="{498E1147-7D28-49E5-AAD2-3802A366500F}" type="slidenum">
              <a:rPr lang="cs-CZ"/>
              <a:pPr>
                <a:defRPr/>
              </a:pPr>
              <a:t>‹#›</a:t>
            </a:fld>
            <a:endParaRPr lang="cs-CZ"/>
          </a:p>
        </p:txBody>
      </p:sp>
    </p:spTree>
    <p:extLst>
      <p:ext uri="{BB962C8B-B14F-4D97-AF65-F5344CB8AC3E}">
        <p14:creationId xmlns:p14="http://schemas.microsoft.com/office/powerpoint/2010/main" val="2260821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5EC1D4A-A796-47C3-A63E-CE236FB377E2}" type="datetimeFigureOut">
              <a:rPr lang="cs-CZ" smtClean="0"/>
              <a:t>13.12.2015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95EC1D4A-A796-47C3-A63E-CE236FB377E2}" type="datetimeFigureOut">
              <a:rPr lang="cs-CZ" smtClean="0"/>
              <a:t>13.12.2015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95EC1D4A-A796-47C3-A63E-CE236FB377E2}" type="datetimeFigureOut">
              <a:rPr lang="cs-CZ" smtClean="0"/>
              <a:t>13.12.2015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95EC1D4A-A796-47C3-A63E-CE236FB377E2}" type="datetimeFigureOut">
              <a:rPr lang="cs-CZ" smtClean="0"/>
              <a:t>13.12.2015</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95EC1D4A-A796-47C3-A63E-CE236FB377E2}" type="datetimeFigureOut">
              <a:rPr lang="cs-CZ" smtClean="0"/>
              <a:t>13.12.2015</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95EC1D4A-A796-47C3-A63E-CE236FB377E2}" type="datetimeFigureOut">
              <a:rPr lang="cs-CZ" smtClean="0"/>
              <a:t>13.12.2015</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95EC1D4A-A796-47C3-A63E-CE236FB377E2}" type="datetimeFigureOut">
              <a:rPr lang="cs-CZ" smtClean="0"/>
              <a:t>13.12.2015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95EC1D4A-A796-47C3-A63E-CE236FB377E2}" type="datetimeFigureOut">
              <a:rPr lang="cs-CZ" smtClean="0"/>
              <a:t>13.12.2015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EC1D4A-A796-47C3-A63E-CE236FB377E2}" type="datetimeFigureOut">
              <a:rPr lang="cs-CZ" smtClean="0"/>
              <a:t>13.12.2015</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57A5DF-1266-40EA-9282-1E66B9DE06C0}" type="slidenum">
              <a:rPr lang="cs-CZ" smtClean="0"/>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6.wmf"/></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wmf"/></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Nadpis 4"/>
          <p:cNvSpPr>
            <a:spLocks noGrp="1"/>
          </p:cNvSpPr>
          <p:nvPr>
            <p:ph type="ctrTitle"/>
          </p:nvPr>
        </p:nvSpPr>
        <p:spPr/>
        <p:txBody>
          <a:bodyPr/>
          <a:lstStyle/>
          <a:p>
            <a:r>
              <a:rPr lang="cs-CZ" smtClean="0"/>
              <a:t> Jak analyzovat kvalitativní data?</a:t>
            </a:r>
          </a:p>
        </p:txBody>
      </p:sp>
    </p:spTree>
    <p:extLst>
      <p:ext uri="{BB962C8B-B14F-4D97-AF65-F5344CB8AC3E}">
        <p14:creationId xmlns:p14="http://schemas.microsoft.com/office/powerpoint/2010/main" val="2972074103"/>
      </p:ext>
    </p:extLst>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676" t="12941" r="35564" b="18706"/>
          <a:stretch/>
        </p:blipFill>
        <p:spPr bwMode="auto">
          <a:xfrm>
            <a:off x="10381" y="195035"/>
            <a:ext cx="9003334" cy="6330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21234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685" t="18453" r="19682" b="8928"/>
          <a:stretch/>
        </p:blipFill>
        <p:spPr bwMode="auto">
          <a:xfrm>
            <a:off x="1476226" y="171134"/>
            <a:ext cx="5735390" cy="6554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88011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234" t="17945" r="15005" b="8588"/>
          <a:stretch/>
        </p:blipFill>
        <p:spPr bwMode="auto">
          <a:xfrm>
            <a:off x="1143614" y="219497"/>
            <a:ext cx="6591290" cy="65099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97084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6701" t="22024" r="22247" b="9524"/>
          <a:stretch/>
        </p:blipFill>
        <p:spPr bwMode="auto">
          <a:xfrm>
            <a:off x="1765548" y="174758"/>
            <a:ext cx="5346594" cy="66832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03504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1632" t="18023" r="7416" b="8005"/>
          <a:stretch/>
        </p:blipFill>
        <p:spPr bwMode="auto">
          <a:xfrm>
            <a:off x="732772" y="601249"/>
            <a:ext cx="7158625" cy="5594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90248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pPr marL="0" indent="0">
              <a:buNone/>
            </a:pPr>
            <a:r>
              <a:rPr lang="cs-CZ" dirty="0" smtClean="0"/>
              <a:t>Nestačí konstatovat, že to, co říkají naši respondenti, je zajímavé, ani vlastními slovy opakovat nebo převyprávět datový úryvek.</a:t>
            </a:r>
          </a:p>
          <a:p>
            <a:pPr marL="0" indent="0">
              <a:buNone/>
            </a:pPr>
            <a:endParaRPr lang="cs-CZ" dirty="0"/>
          </a:p>
          <a:p>
            <a:pPr marL="0" indent="0">
              <a:buNone/>
            </a:pPr>
            <a:r>
              <a:rPr lang="cs-CZ" dirty="0" smtClean="0"/>
              <a:t>Proč naši respondenti říkají to, co říkají nebo dělají to, co dělají?</a:t>
            </a:r>
            <a:endParaRPr lang="cs-CZ" dirty="0"/>
          </a:p>
        </p:txBody>
      </p:sp>
    </p:spTree>
    <p:extLst>
      <p:ext uri="{BB962C8B-B14F-4D97-AF65-F5344CB8AC3E}">
        <p14:creationId xmlns:p14="http://schemas.microsoft.com/office/powerpoint/2010/main" val="11964489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Nadpis 1"/>
          <p:cNvSpPr>
            <a:spLocks noGrp="1"/>
          </p:cNvSpPr>
          <p:nvPr>
            <p:ph type="title"/>
          </p:nvPr>
        </p:nvSpPr>
        <p:spPr/>
        <p:txBody>
          <a:bodyPr/>
          <a:lstStyle/>
          <a:p>
            <a:r>
              <a:rPr lang="cs-CZ" sz="3200" smtClean="0"/>
              <a:t>Interpretace dat: hledání indikátorů (datových fragmentů), konceptů a kategorií</a:t>
            </a:r>
          </a:p>
        </p:txBody>
      </p:sp>
      <p:sp>
        <p:nvSpPr>
          <p:cNvPr id="8195" name="Zástupný symbol pro obsah 2"/>
          <p:cNvSpPr>
            <a:spLocks noGrp="1"/>
          </p:cNvSpPr>
          <p:nvPr>
            <p:ph idx="1"/>
          </p:nvPr>
        </p:nvSpPr>
        <p:spPr/>
        <p:txBody>
          <a:bodyPr/>
          <a:lstStyle/>
          <a:p>
            <a:r>
              <a:rPr lang="cs-CZ" dirty="0" smtClean="0"/>
              <a:t>„Co dělám, když se dcera dívá na televizi? Stojím v kuchyni a umývám nádobí, nebo uklízím, vysávám, nebo tak. Abych ji třeba nenudila tím, že já nemám čas, že teď se jí nemůžu věnovat“</a:t>
            </a:r>
          </a:p>
          <a:p>
            <a:r>
              <a:rPr lang="cs-CZ" dirty="0" smtClean="0"/>
              <a:t>Kód/koncept: potřeba získat čas</a:t>
            </a:r>
          </a:p>
          <a:p>
            <a:r>
              <a:rPr lang="cs-CZ" dirty="0" smtClean="0"/>
              <a:t>Kategorie: rodičovské potřeby</a:t>
            </a:r>
          </a:p>
        </p:txBody>
      </p:sp>
    </p:spTree>
    <p:extLst>
      <p:ext uri="{BB962C8B-B14F-4D97-AF65-F5344CB8AC3E}">
        <p14:creationId xmlns:p14="http://schemas.microsoft.com/office/powerpoint/2010/main" val="4104352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Nadpis 2"/>
          <p:cNvSpPr>
            <a:spLocks noGrp="1"/>
          </p:cNvSpPr>
          <p:nvPr>
            <p:ph type="title"/>
          </p:nvPr>
        </p:nvSpPr>
        <p:spPr/>
        <p:txBody>
          <a:bodyPr/>
          <a:lstStyle/>
          <a:p>
            <a:r>
              <a:rPr lang="cs-CZ" smtClean="0"/>
              <a:t>„Čtení“ dat</a:t>
            </a:r>
          </a:p>
        </p:txBody>
      </p:sp>
      <p:sp>
        <p:nvSpPr>
          <p:cNvPr id="70659" name="Rectangle 3"/>
          <p:cNvSpPr>
            <a:spLocks noGrp="1" noChangeArrowheads="1"/>
          </p:cNvSpPr>
          <p:nvPr>
            <p:ph idx="1"/>
          </p:nvPr>
        </p:nvSpPr>
        <p:spPr/>
        <p:txBody>
          <a:bodyPr/>
          <a:lstStyle/>
          <a:p>
            <a:pPr marL="381000" indent="-381000"/>
            <a:r>
              <a:rPr lang="cs-CZ" sz="2000" dirty="0" smtClean="0"/>
              <a:t>Pozor na kritičnost k vlastním „analýzám“ a manifestním motivacím aktérů, informace z rozhovoru neinterpretujeme takto:</a:t>
            </a:r>
          </a:p>
          <a:p>
            <a:pPr marL="381000" indent="-381000">
              <a:buFontTx/>
              <a:buNone/>
            </a:pPr>
            <a:r>
              <a:rPr lang="cs-CZ" sz="2000" dirty="0" smtClean="0"/>
              <a:t>	XY to udělal, proto, že…“ </a:t>
            </a:r>
          </a:p>
          <a:p>
            <a:pPr marL="381000" indent="-381000">
              <a:buFontTx/>
              <a:buNone/>
            </a:pPr>
            <a:r>
              <a:rPr lang="cs-CZ" sz="2000" dirty="0" smtClean="0"/>
              <a:t>	ale „XY popisuje svou motivaci jako ….“ </a:t>
            </a:r>
          </a:p>
          <a:p>
            <a:pPr marL="381000" indent="-381000">
              <a:buFontTx/>
              <a:buNone/>
            </a:pPr>
            <a:endParaRPr lang="cs-CZ" sz="2000" dirty="0" smtClean="0"/>
          </a:p>
          <a:p>
            <a:pPr marL="381000" indent="-381000">
              <a:buFontTx/>
              <a:buNone/>
            </a:pPr>
            <a:r>
              <a:rPr lang="cs-CZ" sz="1800" u="sng" dirty="0" smtClean="0"/>
              <a:t>Příklad: Výzkum rodinné socializace dětského diváctví</a:t>
            </a:r>
          </a:p>
          <a:p>
            <a:pPr marL="381000" indent="-381000">
              <a:buFontTx/>
              <a:buNone/>
            </a:pPr>
            <a:r>
              <a:rPr lang="cs-CZ" sz="1800" i="1" dirty="0" smtClean="0"/>
              <a:t>Jak často se vaše dítě dívá na televizi?</a:t>
            </a:r>
          </a:p>
          <a:p>
            <a:pPr marL="381000" indent="-381000">
              <a:buFontTx/>
              <a:buNone/>
            </a:pPr>
            <a:r>
              <a:rPr lang="cs-CZ" sz="1800" dirty="0" smtClean="0"/>
              <a:t>„Já myslím, že on docela málo. Tak ke svému věku přiměřeně. Že znám hodně </a:t>
            </a:r>
            <a:r>
              <a:rPr lang="cs-CZ" sz="1800" dirty="0" err="1" smtClean="0"/>
              <a:t>známejch</a:t>
            </a:r>
            <a:r>
              <a:rPr lang="cs-CZ" sz="1800" dirty="0" smtClean="0"/>
              <a:t>, že mají tu televizi zapnutou pořád. A pořád to tam hrčí, ať je tam, co chce.“</a:t>
            </a:r>
          </a:p>
          <a:p>
            <a:pPr marL="381000" indent="-381000"/>
            <a:endParaRPr lang="cs-CZ" sz="1800" dirty="0" smtClean="0"/>
          </a:p>
          <a:p>
            <a:pPr marL="381000" indent="-381000">
              <a:buFontTx/>
              <a:buNone/>
            </a:pPr>
            <a:endParaRPr lang="cs-CZ" sz="2000" dirty="0" smtClean="0"/>
          </a:p>
          <a:p>
            <a:pPr marL="381000" indent="-381000">
              <a:buFontTx/>
              <a:buAutoNum type="alphaLcParenR"/>
            </a:pPr>
            <a:endParaRPr lang="cs-CZ" sz="2000" dirty="0" smtClean="0"/>
          </a:p>
          <a:p>
            <a:pPr marL="381000" indent="-381000">
              <a:buFontTx/>
              <a:buAutoNum type="alphaLcParenR"/>
            </a:pPr>
            <a:endParaRPr lang="cs-CZ" dirty="0" smtClean="0"/>
          </a:p>
        </p:txBody>
      </p:sp>
    </p:spTree>
    <p:extLst>
      <p:ext uri="{BB962C8B-B14F-4D97-AF65-F5344CB8AC3E}">
        <p14:creationId xmlns:p14="http://schemas.microsoft.com/office/powerpoint/2010/main" val="346486645"/>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animEffect transition="in" filter="wipe(left)">
                                      <p:cBhvr>
                                        <p:cTn id="7" dur="500"/>
                                        <p:tgtEl>
                                          <p:spTgt spid="706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0659">
                                            <p:txEl>
                                              <p:pRg st="1" end="1"/>
                                            </p:txEl>
                                          </p:spTgt>
                                        </p:tgtEl>
                                        <p:attrNameLst>
                                          <p:attrName>style.visibility</p:attrName>
                                        </p:attrNameLst>
                                      </p:cBhvr>
                                      <p:to>
                                        <p:strVal val="visible"/>
                                      </p:to>
                                    </p:set>
                                    <p:animEffect transition="in" filter="wipe(left)">
                                      <p:cBhvr>
                                        <p:cTn id="12" dur="500"/>
                                        <p:tgtEl>
                                          <p:spTgt spid="7065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0659">
                                            <p:txEl>
                                              <p:pRg st="2" end="2"/>
                                            </p:txEl>
                                          </p:spTgt>
                                        </p:tgtEl>
                                        <p:attrNameLst>
                                          <p:attrName>style.visibility</p:attrName>
                                        </p:attrNameLst>
                                      </p:cBhvr>
                                      <p:to>
                                        <p:strVal val="visible"/>
                                      </p:to>
                                    </p:set>
                                    <p:animEffect transition="in" filter="wipe(left)">
                                      <p:cBhvr>
                                        <p:cTn id="17" dur="500"/>
                                        <p:tgtEl>
                                          <p:spTgt spid="7065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0659">
                                            <p:txEl>
                                              <p:pRg st="4" end="4"/>
                                            </p:txEl>
                                          </p:spTgt>
                                        </p:tgtEl>
                                        <p:attrNameLst>
                                          <p:attrName>style.visibility</p:attrName>
                                        </p:attrNameLst>
                                      </p:cBhvr>
                                      <p:to>
                                        <p:strVal val="visible"/>
                                      </p:to>
                                    </p:set>
                                    <p:animEffect transition="in" filter="wipe(left)">
                                      <p:cBhvr>
                                        <p:cTn id="22" dur="500"/>
                                        <p:tgtEl>
                                          <p:spTgt spid="70659">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0659">
                                            <p:txEl>
                                              <p:pRg st="5" end="5"/>
                                            </p:txEl>
                                          </p:spTgt>
                                        </p:tgtEl>
                                        <p:attrNameLst>
                                          <p:attrName>style.visibility</p:attrName>
                                        </p:attrNameLst>
                                      </p:cBhvr>
                                      <p:to>
                                        <p:strVal val="visible"/>
                                      </p:to>
                                    </p:set>
                                    <p:animEffect transition="in" filter="wipe(left)">
                                      <p:cBhvr>
                                        <p:cTn id="27" dur="500"/>
                                        <p:tgtEl>
                                          <p:spTgt spid="70659">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0659">
                                            <p:txEl>
                                              <p:pRg st="6" end="6"/>
                                            </p:txEl>
                                          </p:spTgt>
                                        </p:tgtEl>
                                        <p:attrNameLst>
                                          <p:attrName>style.visibility</p:attrName>
                                        </p:attrNameLst>
                                      </p:cBhvr>
                                      <p:to>
                                        <p:strVal val="visible"/>
                                      </p:to>
                                    </p:set>
                                    <p:animEffect transition="in" filter="wipe(left)">
                                      <p:cBhvr>
                                        <p:cTn id="32" dur="500"/>
                                        <p:tgtEl>
                                          <p:spTgt spid="7065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457200" y="274638"/>
            <a:ext cx="8229600" cy="417512"/>
          </a:xfrm>
        </p:spPr>
        <p:txBody>
          <a:bodyPr>
            <a:normAutofit fontScale="90000"/>
          </a:bodyPr>
          <a:lstStyle/>
          <a:p>
            <a:r>
              <a:rPr lang="cs-CZ" sz="2400" smtClean="0"/>
              <a:t>Interpretace dat: Příklad výzkumu bezdomovectví (Holpuch, 2011)</a:t>
            </a:r>
          </a:p>
        </p:txBody>
      </p:sp>
      <p:sp>
        <p:nvSpPr>
          <p:cNvPr id="78851" name="Rectangle 3"/>
          <p:cNvSpPr>
            <a:spLocks noGrp="1" noChangeArrowheads="1"/>
          </p:cNvSpPr>
          <p:nvPr>
            <p:ph type="body" idx="1"/>
          </p:nvPr>
        </p:nvSpPr>
        <p:spPr>
          <a:xfrm>
            <a:off x="0" y="1052513"/>
            <a:ext cx="9144000" cy="5805487"/>
          </a:xfrm>
        </p:spPr>
        <p:txBody>
          <a:bodyPr/>
          <a:lstStyle/>
          <a:p>
            <a:pPr>
              <a:lnSpc>
                <a:spcPct val="80000"/>
              </a:lnSpc>
            </a:pPr>
            <a:endParaRPr lang="cs-CZ" sz="800" dirty="0" smtClean="0"/>
          </a:p>
          <a:p>
            <a:pPr>
              <a:lnSpc>
                <a:spcPct val="80000"/>
              </a:lnSpc>
              <a:buNone/>
            </a:pPr>
            <a:r>
              <a:rPr lang="cs-CZ" sz="1400" dirty="0" smtClean="0"/>
              <a:t>	</a:t>
            </a:r>
            <a:r>
              <a:rPr lang="cs-CZ" sz="2000" i="1" dirty="0" smtClean="0"/>
              <a:t>Tak já tomu koši nebo </a:t>
            </a:r>
            <a:r>
              <a:rPr lang="cs-CZ" sz="2000" i="1" dirty="0" err="1" smtClean="0"/>
              <a:t>tý</a:t>
            </a:r>
            <a:r>
              <a:rPr lang="cs-CZ" sz="2000" i="1" dirty="0" smtClean="0"/>
              <a:t> popelnici moc nedám... já se přiznám, já ale načíhnu, to je pravda, načíhnu. Třeba včera sem načíhnul na letišti, jo, tam jsem byl do půlnoci, až po půlnoci </a:t>
            </a:r>
            <a:r>
              <a:rPr lang="cs-CZ" sz="2000" i="1" dirty="0" err="1" smtClean="0"/>
              <a:t>vyhazujou</a:t>
            </a:r>
            <a:r>
              <a:rPr lang="cs-CZ" sz="2000" i="1" dirty="0" smtClean="0"/>
              <a:t>. Tak jsem tam načíhnul, po půlnoci, do koše a teď jsem tam a co to je, něco </a:t>
            </a:r>
            <a:r>
              <a:rPr lang="cs-CZ" sz="2000" i="1" dirty="0" err="1" smtClean="0"/>
              <a:t>koženýho</a:t>
            </a:r>
            <a:r>
              <a:rPr lang="cs-CZ" sz="2000" i="1" dirty="0" smtClean="0"/>
              <a:t> a ona peněženka. Tak jsem nelenil. To jsem </a:t>
            </a:r>
            <a:r>
              <a:rPr lang="cs-CZ" sz="2000" i="1" dirty="0" err="1" smtClean="0"/>
              <a:t>řikal</a:t>
            </a:r>
            <a:r>
              <a:rPr lang="cs-CZ" sz="2000" i="1" dirty="0" smtClean="0"/>
              <a:t>, to už je jedno, že si </a:t>
            </a:r>
            <a:r>
              <a:rPr lang="cs-CZ" sz="2000" i="1" dirty="0" err="1" smtClean="0"/>
              <a:t>ušpinim</a:t>
            </a:r>
            <a:r>
              <a:rPr lang="cs-CZ" sz="2000" i="1" dirty="0" smtClean="0"/>
              <a:t> ruku, ale co když je tam třeba tisíc korun. Tak jsem tam šáhnul, no. </a:t>
            </a:r>
            <a:r>
              <a:rPr lang="cs-CZ" sz="2000" i="1" dirty="0" err="1" smtClean="0"/>
              <a:t>Jináč</a:t>
            </a:r>
            <a:r>
              <a:rPr lang="cs-CZ" sz="2000" i="1" dirty="0" smtClean="0"/>
              <a:t> já tam nešahám takhle jen tak. (Saša)</a:t>
            </a:r>
          </a:p>
          <a:p>
            <a:pPr>
              <a:lnSpc>
                <a:spcPct val="80000"/>
              </a:lnSpc>
            </a:pPr>
            <a:endParaRPr lang="cs-CZ" sz="2000" i="1" dirty="0" smtClean="0"/>
          </a:p>
          <a:p>
            <a:pPr>
              <a:lnSpc>
                <a:spcPct val="80000"/>
              </a:lnSpc>
              <a:buNone/>
            </a:pPr>
            <a:r>
              <a:rPr lang="cs-CZ" sz="2000" dirty="0" smtClean="0"/>
              <a:t>	Saša se vůči pasivním dlouhodobým bezdomovcům vymezuje, avšak sám už zakusil některé z jejich vzorců chování. Přestože si určité bezdomovecké techniky přežití už osvojil, rámec, v němž o nich hovořil, byl prosycen studem a potřebou ospravedlnit se. </a:t>
            </a:r>
          </a:p>
          <a:p>
            <a:pPr>
              <a:lnSpc>
                <a:spcPct val="80000"/>
              </a:lnSpc>
            </a:pPr>
            <a:endParaRPr lang="cs-CZ" sz="2000" dirty="0" smtClean="0"/>
          </a:p>
          <a:p>
            <a:pPr>
              <a:lnSpc>
                <a:spcPct val="80000"/>
              </a:lnSpc>
              <a:buNone/>
            </a:pPr>
            <a:r>
              <a:rPr lang="cs-CZ" sz="2000" dirty="0" smtClean="0"/>
              <a:t>	Symbolické ušpinění ruky, jež je způsobeno sáhnutím do odpadkového koše, přede mnou Saša důrazně ospravedlnil předmětem svého zájmu a naléhavostí situace. Následně celou pasáž uzavřel vymezením se vůči této praktice: "já tam nešahám takhle jen tak". Avšak poté, co jsem vyjádřil tuto pozitivní zpětnou vazbu: "To v podstatě pro ty lidi, když jsou v takovýchto situacích, tak je to nutnost tyhle věci dělat." Saša pokračoval:</a:t>
            </a:r>
          </a:p>
          <a:p>
            <a:pPr>
              <a:lnSpc>
                <a:spcPct val="80000"/>
              </a:lnSpc>
            </a:pPr>
            <a:endParaRPr lang="cs-CZ" sz="1400" dirty="0" smtClean="0"/>
          </a:p>
          <a:p>
            <a:pPr>
              <a:lnSpc>
                <a:spcPct val="80000"/>
              </a:lnSpc>
              <a:buFontTx/>
              <a:buNone/>
            </a:pPr>
            <a:r>
              <a:rPr lang="cs-CZ" sz="1400" dirty="0" smtClean="0"/>
              <a:t>	</a:t>
            </a:r>
          </a:p>
        </p:txBody>
      </p:sp>
    </p:spTree>
    <p:extLst>
      <p:ext uri="{BB962C8B-B14F-4D97-AF65-F5344CB8AC3E}">
        <p14:creationId xmlns:p14="http://schemas.microsoft.com/office/powerpoint/2010/main" val="3608110076"/>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8850"/>
                                        </p:tgtEl>
                                        <p:attrNameLst>
                                          <p:attrName>style.visibility</p:attrName>
                                        </p:attrNameLst>
                                      </p:cBhvr>
                                      <p:to>
                                        <p:strVal val="visible"/>
                                      </p:to>
                                    </p:set>
                                    <p:animEffect transition="in" filter="fade">
                                      <p:cBhvr>
                                        <p:cTn id="7" dur="2000"/>
                                        <p:tgtEl>
                                          <p:spTgt spid="788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8851">
                                            <p:txEl>
                                              <p:pRg st="1" end="1"/>
                                            </p:txEl>
                                          </p:spTgt>
                                        </p:tgtEl>
                                        <p:attrNameLst>
                                          <p:attrName>style.visibility</p:attrName>
                                        </p:attrNameLst>
                                      </p:cBhvr>
                                      <p:to>
                                        <p:strVal val="visible"/>
                                      </p:to>
                                    </p:set>
                                    <p:animEffect transition="in" filter="wipe(left)">
                                      <p:cBhvr>
                                        <p:cTn id="12" dur="500"/>
                                        <p:tgtEl>
                                          <p:spTgt spid="7885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8851">
                                            <p:txEl>
                                              <p:pRg st="3" end="3"/>
                                            </p:txEl>
                                          </p:spTgt>
                                        </p:tgtEl>
                                        <p:attrNameLst>
                                          <p:attrName>style.visibility</p:attrName>
                                        </p:attrNameLst>
                                      </p:cBhvr>
                                      <p:to>
                                        <p:strVal val="visible"/>
                                      </p:to>
                                    </p:set>
                                    <p:animEffect transition="in" filter="wipe(left)">
                                      <p:cBhvr>
                                        <p:cTn id="17" dur="500"/>
                                        <p:tgtEl>
                                          <p:spTgt spid="78851">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8851">
                                            <p:txEl>
                                              <p:pRg st="5" end="5"/>
                                            </p:txEl>
                                          </p:spTgt>
                                        </p:tgtEl>
                                        <p:attrNameLst>
                                          <p:attrName>style.visibility</p:attrName>
                                        </p:attrNameLst>
                                      </p:cBhvr>
                                      <p:to>
                                        <p:strVal val="visible"/>
                                      </p:to>
                                    </p:set>
                                    <p:animEffect transition="in" filter="wipe(left)">
                                      <p:cBhvr>
                                        <p:cTn id="22" dur="500"/>
                                        <p:tgtEl>
                                          <p:spTgt spid="78851">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8851">
                                            <p:txEl>
                                              <p:pRg st="7" end="7"/>
                                            </p:txEl>
                                          </p:spTgt>
                                        </p:tgtEl>
                                        <p:attrNameLst>
                                          <p:attrName>style.visibility</p:attrName>
                                        </p:attrNameLst>
                                      </p:cBhvr>
                                      <p:to>
                                        <p:strVal val="visible"/>
                                      </p:to>
                                    </p:set>
                                    <p:animEffect transition="in" filter="wipe(left)">
                                      <p:cBhvr>
                                        <p:cTn id="27" dur="500"/>
                                        <p:tgtEl>
                                          <p:spTgt spid="7885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0" grpId="0"/>
      <p:bldP spid="78851"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Zástupný symbol pro obsah 2"/>
          <p:cNvSpPr>
            <a:spLocks noGrp="1"/>
          </p:cNvSpPr>
          <p:nvPr>
            <p:ph idx="1"/>
          </p:nvPr>
        </p:nvSpPr>
        <p:spPr>
          <a:xfrm>
            <a:off x="457200" y="476250"/>
            <a:ext cx="8229600" cy="5649913"/>
          </a:xfrm>
        </p:spPr>
        <p:txBody>
          <a:bodyPr/>
          <a:lstStyle/>
          <a:p>
            <a:pPr>
              <a:lnSpc>
                <a:spcPct val="80000"/>
              </a:lnSpc>
              <a:buNone/>
            </a:pPr>
            <a:r>
              <a:rPr lang="cs-CZ" sz="1800" i="1" dirty="0" smtClean="0"/>
              <a:t>	No, třeba ráno mě rozčílil jeden </a:t>
            </a:r>
            <a:r>
              <a:rPr lang="cs-CZ" sz="1800" i="1" dirty="0" err="1" smtClean="0"/>
              <a:t>c</a:t>
            </a:r>
            <a:r>
              <a:rPr lang="cs-CZ" sz="1800" i="1" dirty="0" smtClean="0"/>
              <a:t>... </a:t>
            </a:r>
            <a:r>
              <a:rPr lang="cs-CZ" sz="1800" i="1" dirty="0" err="1" smtClean="0"/>
              <a:t>é</a:t>
            </a:r>
            <a:r>
              <a:rPr lang="cs-CZ" sz="1800" i="1" dirty="0" smtClean="0"/>
              <a:t>... Rom, já byl </a:t>
            </a:r>
            <a:r>
              <a:rPr lang="cs-CZ" sz="1800" i="1" dirty="0" err="1" smtClean="0"/>
              <a:t>unavenej</a:t>
            </a:r>
            <a:r>
              <a:rPr lang="cs-CZ" sz="1800" i="1" dirty="0" smtClean="0"/>
              <a:t> z tramvaje, už bylo světlo, bylo čtvrt na sedm asi a jeden Rom vychází na Václaváku z toho, z metra, a já jsem načíhnul, měl jsem takovou chuť divnou, víte, </a:t>
            </a:r>
            <a:r>
              <a:rPr lang="cs-CZ" sz="1800" i="1" dirty="0" err="1" smtClean="0"/>
              <a:t>takovej</a:t>
            </a:r>
            <a:r>
              <a:rPr lang="cs-CZ" sz="1800" i="1" dirty="0" smtClean="0"/>
              <a:t> </a:t>
            </a:r>
            <a:r>
              <a:rPr lang="cs-CZ" sz="1800" i="1" dirty="0" err="1" smtClean="0"/>
              <a:t>nevyspalej</a:t>
            </a:r>
            <a:r>
              <a:rPr lang="cs-CZ" sz="1800" i="1" dirty="0" smtClean="0"/>
              <a:t>, </a:t>
            </a:r>
            <a:r>
              <a:rPr lang="cs-CZ" sz="1800" i="1" dirty="0" err="1" smtClean="0"/>
              <a:t>nervozní</a:t>
            </a:r>
            <a:r>
              <a:rPr lang="cs-CZ" sz="1800" i="1" dirty="0" smtClean="0"/>
              <a:t>, teď cigaretu jsem neměl, ani </a:t>
            </a:r>
            <a:r>
              <a:rPr lang="cs-CZ" sz="1800" i="1" dirty="0" err="1" smtClean="0"/>
              <a:t>vajgla</a:t>
            </a:r>
            <a:r>
              <a:rPr lang="cs-CZ" sz="1800" i="1" dirty="0" smtClean="0"/>
              <a:t> zrovna. Jsem </a:t>
            </a:r>
            <a:r>
              <a:rPr lang="cs-CZ" sz="1800" i="1" dirty="0" err="1" smtClean="0"/>
              <a:t>řikal</a:t>
            </a:r>
            <a:r>
              <a:rPr lang="cs-CZ" sz="1800" i="1" dirty="0" smtClean="0"/>
              <a:t>, </a:t>
            </a:r>
            <a:r>
              <a:rPr lang="cs-CZ" sz="1800" i="1" dirty="0" err="1" smtClean="0"/>
              <a:t>Ježiši</a:t>
            </a:r>
            <a:r>
              <a:rPr lang="cs-CZ" sz="1800" i="1" dirty="0" smtClean="0"/>
              <a:t> Kriste, kdyby aspoň v tom koši byl buřt, bych si rád </a:t>
            </a:r>
            <a:r>
              <a:rPr lang="cs-CZ" sz="1800" i="1" dirty="0" err="1" smtClean="0"/>
              <a:t>zakous</a:t>
            </a:r>
            <a:r>
              <a:rPr lang="cs-CZ" sz="1800" i="1" dirty="0" smtClean="0"/>
              <a:t>, mně by to už bylo jedno, jsem takhle načíhnul a </a:t>
            </a:r>
            <a:r>
              <a:rPr lang="cs-CZ" sz="1800" i="1" dirty="0" err="1" smtClean="0"/>
              <a:t>von</a:t>
            </a:r>
            <a:r>
              <a:rPr lang="cs-CZ" sz="1800" i="1" dirty="0" smtClean="0"/>
              <a:t>, šla parta tři, jo, tři Romové šli, z metra vycházeli. A jak </a:t>
            </a:r>
            <a:r>
              <a:rPr lang="cs-CZ" sz="1800" i="1" dirty="0" err="1" smtClean="0"/>
              <a:t>von</a:t>
            </a:r>
            <a:r>
              <a:rPr lang="cs-CZ" sz="1800" i="1" dirty="0" smtClean="0"/>
              <a:t> to řek ten jeden, já byl </a:t>
            </a:r>
            <a:r>
              <a:rPr lang="cs-CZ" sz="1800" i="1" dirty="0" err="1" smtClean="0"/>
              <a:t>rozčilenej</a:t>
            </a:r>
            <a:r>
              <a:rPr lang="cs-CZ" sz="1800" i="1" dirty="0" smtClean="0"/>
              <a:t>, víte, nervózní jsem byl, </a:t>
            </a:r>
            <a:r>
              <a:rPr lang="cs-CZ" sz="1800" i="1" dirty="0" err="1" smtClean="0"/>
              <a:t>nevyspalej</a:t>
            </a:r>
            <a:r>
              <a:rPr lang="cs-CZ" sz="1800" i="1" dirty="0" smtClean="0"/>
              <a:t>. A </a:t>
            </a:r>
            <a:r>
              <a:rPr lang="cs-CZ" sz="1800" i="1" dirty="0" err="1" smtClean="0"/>
              <a:t>von</a:t>
            </a:r>
            <a:r>
              <a:rPr lang="cs-CZ" sz="1800" i="1" dirty="0" smtClean="0"/>
              <a:t> řek, co vidíš...tak nebo co tam hledáš tak </a:t>
            </a:r>
            <a:r>
              <a:rPr lang="cs-CZ" sz="1800" i="1" dirty="0" err="1" smtClean="0"/>
              <a:t>hezkýho</a:t>
            </a:r>
            <a:r>
              <a:rPr lang="cs-CZ" sz="1800" i="1" dirty="0" smtClean="0"/>
              <a:t>. Já jsem se naštval a řek jsem mu, to víš, koukám, jak je tam nasráno a šel jsem pryč [smích] ne, s </a:t>
            </a:r>
            <a:r>
              <a:rPr lang="cs-CZ" sz="1800" i="1" dirty="0" err="1" smtClean="0"/>
              <a:t>prominutim</a:t>
            </a:r>
            <a:r>
              <a:rPr lang="cs-CZ" sz="1800" i="1" dirty="0" smtClean="0"/>
              <a:t>, jsem byl </a:t>
            </a:r>
            <a:r>
              <a:rPr lang="cs-CZ" sz="1800" i="1" dirty="0" err="1" smtClean="0"/>
              <a:t>rozčilenej</a:t>
            </a:r>
            <a:r>
              <a:rPr lang="cs-CZ" sz="1800" i="1" dirty="0" smtClean="0"/>
              <a:t>, tak jsem mu řek, koukám, jak je tam nasráno. (Saša)</a:t>
            </a:r>
          </a:p>
          <a:p>
            <a:pPr>
              <a:lnSpc>
                <a:spcPct val="80000"/>
              </a:lnSpc>
            </a:pPr>
            <a:endParaRPr lang="cs-CZ" sz="1800" i="1" dirty="0" smtClean="0"/>
          </a:p>
          <a:p>
            <a:pPr>
              <a:lnSpc>
                <a:spcPct val="80000"/>
              </a:lnSpc>
              <a:buNone/>
            </a:pPr>
            <a:r>
              <a:rPr lang="cs-CZ" sz="1800" dirty="0" smtClean="0"/>
              <a:t>	Saša při vyprávění o hledání jídla v koši opět zdůrazňuje výjimečnost situace. Když říká, "mně už to bylo jedno", vyjadřuje odhodlání prolomit normu, kterou běžně ctí. Tento počin ospravedlňuje svou špatnou psychickou kondicí. Nicméně svůj záměr nedokončil, díky náhodnému </a:t>
            </a:r>
            <a:r>
              <a:rPr lang="cs-CZ" sz="1800" i="1" dirty="0" smtClean="0"/>
              <a:t>strážci</a:t>
            </a:r>
            <a:r>
              <a:rPr lang="cs-CZ" sz="1800" dirty="0" smtClean="0"/>
              <a:t> společenských norem - zmíněnému Romovi, který jej sarkastickou poznámkou upozornil, že se chystá udělat něco </a:t>
            </a:r>
            <a:r>
              <a:rPr lang="cs-CZ" sz="1800" i="1" dirty="0" smtClean="0"/>
              <a:t>zakázaného</a:t>
            </a:r>
            <a:r>
              <a:rPr lang="cs-CZ" sz="1800" dirty="0" smtClean="0"/>
              <a:t>. Jelikož zdroje Sašovy sebeúcty byly v ten moment stále v souladu s jeho dřívějším životem a hledání jídla v koši bylo s jeho hodnotami v rozporu, musel volit mezi nasycením se a sebeúctou. Tím, že Saša dotyčnému řekl: "To víš, koukám, jak je tam nasráno", a šel pryč, přede mnou hrdě potvrdil, že si tenkrát zvolil druhou možnost. </a:t>
            </a:r>
          </a:p>
          <a:p>
            <a:endParaRPr lang="cs-CZ" sz="1800" dirty="0" smtClean="0"/>
          </a:p>
        </p:txBody>
      </p:sp>
    </p:spTree>
    <p:extLst>
      <p:ext uri="{BB962C8B-B14F-4D97-AF65-F5344CB8AC3E}">
        <p14:creationId xmlns:p14="http://schemas.microsoft.com/office/powerpoint/2010/main" val="3319053917"/>
      </p:ext>
    </p:extLst>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Nadpis 1"/>
          <p:cNvSpPr>
            <a:spLocks noGrp="1"/>
          </p:cNvSpPr>
          <p:nvPr>
            <p:ph type="title"/>
          </p:nvPr>
        </p:nvSpPr>
        <p:spPr/>
        <p:txBody>
          <a:bodyPr/>
          <a:lstStyle/>
          <a:p>
            <a:r>
              <a:rPr lang="cs-CZ" smtClean="0"/>
              <a:t>Charakteristiky kvalitativní analýzy</a:t>
            </a:r>
          </a:p>
        </p:txBody>
      </p:sp>
      <p:pic>
        <p:nvPicPr>
          <p:cNvPr id="3075" name="Picture 11"/>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1187450" y="2060575"/>
            <a:ext cx="6985000" cy="3960813"/>
          </a:xfrm>
          <a:noFill/>
        </p:spPr>
      </p:pic>
    </p:spTree>
    <p:extLst>
      <p:ext uri="{BB962C8B-B14F-4D97-AF65-F5344CB8AC3E}">
        <p14:creationId xmlns:p14="http://schemas.microsoft.com/office/powerpoint/2010/main" val="1666373315"/>
      </p:ext>
    </p:extLst>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Příklady kvalitativního výzkumu</a:t>
            </a:r>
            <a:endParaRPr lang="cs-CZ" dirty="0"/>
          </a:p>
        </p:txBody>
      </p:sp>
      <p:pic>
        <p:nvPicPr>
          <p:cNvPr id="3074" name="Picture 2"/>
          <p:cNvPicPr>
            <a:picLocks noChangeAspect="1" noChangeArrowheads="1"/>
          </p:cNvPicPr>
          <p:nvPr/>
        </p:nvPicPr>
        <p:blipFill>
          <a:blip r:embed="rId2"/>
          <a:srcRect l="30804" t="7143" r="31696" b="7857"/>
          <a:stretch>
            <a:fillRect/>
          </a:stretch>
        </p:blipFill>
        <p:spPr bwMode="auto">
          <a:xfrm>
            <a:off x="2748856" y="1641762"/>
            <a:ext cx="3429024" cy="4857785"/>
          </a:xfrm>
          <a:prstGeom prst="rect">
            <a:avLst/>
          </a:prstGeom>
          <a:noFill/>
          <a:ln w="9525">
            <a:noFill/>
            <a:miter lim="800000"/>
            <a:headEnd/>
            <a:tailEnd/>
          </a:ln>
          <a:effectLst/>
        </p:spPr>
      </p:pic>
    </p:spTree>
    <p:extLst>
      <p:ext uri="{BB962C8B-B14F-4D97-AF65-F5344CB8AC3E}">
        <p14:creationId xmlns:p14="http://schemas.microsoft.com/office/powerpoint/2010/main" val="20548272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Příklad analýzy v </a:t>
            </a:r>
            <a:r>
              <a:rPr lang="cs-CZ" dirty="0" err="1" smtClean="0"/>
              <a:t>diskurzivní</a:t>
            </a:r>
            <a:r>
              <a:rPr lang="cs-CZ" dirty="0" smtClean="0"/>
              <a:t> analýze (Řiháček a kol. 2013)</a:t>
            </a:r>
            <a:endParaRPr lang="cs-CZ" dirty="0"/>
          </a:p>
        </p:txBody>
      </p:sp>
      <p:sp>
        <p:nvSpPr>
          <p:cNvPr id="3" name="Zástupný symbol pro obsah 2"/>
          <p:cNvSpPr>
            <a:spLocks noGrp="1"/>
          </p:cNvSpPr>
          <p:nvPr>
            <p:ph idx="1"/>
          </p:nvPr>
        </p:nvSpPr>
        <p:spPr/>
        <p:txBody>
          <a:bodyPr>
            <a:normAutofit fontScale="92500" lnSpcReduction="10000"/>
          </a:bodyPr>
          <a:lstStyle/>
          <a:p>
            <a:pPr marL="0" indent="0">
              <a:buNone/>
            </a:pPr>
            <a:r>
              <a:rPr lang="cs-CZ" dirty="0" smtClean="0"/>
              <a:t>Hlavní  výzkumná otázka:</a:t>
            </a:r>
          </a:p>
          <a:p>
            <a:pPr marL="0" indent="0">
              <a:buNone/>
            </a:pPr>
            <a:r>
              <a:rPr lang="cs-CZ" dirty="0" smtClean="0"/>
              <a:t>Jak ženy s diagnózou rakoviny prsu konstruují </a:t>
            </a:r>
            <a:r>
              <a:rPr lang="cs-CZ" b="1" u="sng" dirty="0" smtClean="0"/>
              <a:t>význam rakoviny</a:t>
            </a:r>
            <a:r>
              <a:rPr lang="cs-CZ" dirty="0" smtClean="0"/>
              <a:t>?</a:t>
            </a:r>
          </a:p>
          <a:p>
            <a:pPr marL="0" indent="0">
              <a:buNone/>
            </a:pPr>
            <a:r>
              <a:rPr lang="cs-CZ" dirty="0" smtClean="0"/>
              <a:t>Dílčí otázky:</a:t>
            </a:r>
          </a:p>
          <a:p>
            <a:pPr marL="0" indent="0">
              <a:buNone/>
            </a:pPr>
            <a:r>
              <a:rPr lang="cs-CZ" dirty="0" smtClean="0"/>
              <a:t>Jaké interpretační repertoáry ženy používají, když hovoří o rakovině prsu? </a:t>
            </a:r>
          </a:p>
          <a:p>
            <a:pPr marL="0" indent="0">
              <a:buNone/>
            </a:pPr>
            <a:r>
              <a:rPr lang="cs-CZ" dirty="0" smtClean="0"/>
              <a:t>S jakými důsledky pro své jednání a identitu? </a:t>
            </a:r>
          </a:p>
          <a:p>
            <a:pPr marL="0" indent="0">
              <a:buNone/>
            </a:pPr>
            <a:r>
              <a:rPr lang="cs-CZ" dirty="0" smtClean="0"/>
              <a:t>Jak se tyto repertoáry vztahují ke globálním diskurzům o nemoci a zdraví?</a:t>
            </a:r>
            <a:endParaRPr lang="cs-CZ" dirty="0"/>
          </a:p>
        </p:txBody>
      </p:sp>
    </p:spTree>
    <p:extLst>
      <p:ext uri="{BB962C8B-B14F-4D97-AF65-F5344CB8AC3E}">
        <p14:creationId xmlns:p14="http://schemas.microsoft.com/office/powerpoint/2010/main" val="26287999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338" t="32706" r="21324" b="51942"/>
          <a:stretch/>
        </p:blipFill>
        <p:spPr bwMode="auto">
          <a:xfrm>
            <a:off x="428596" y="0"/>
            <a:ext cx="8331497" cy="1347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9779" t="58941" r="21985" b="30353"/>
          <a:stretch/>
        </p:blipFill>
        <p:spPr bwMode="auto">
          <a:xfrm>
            <a:off x="0" y="3714752"/>
            <a:ext cx="8723729" cy="1002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a:srcRect l="19643" t="20000" r="21428" b="60714"/>
          <a:stretch>
            <a:fillRect/>
          </a:stretch>
        </p:blipFill>
        <p:spPr bwMode="auto">
          <a:xfrm>
            <a:off x="0" y="1571612"/>
            <a:ext cx="8858280" cy="1811921"/>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a:srcRect l="21429" t="30714" r="20089" b="50000"/>
          <a:stretch>
            <a:fillRect/>
          </a:stretch>
        </p:blipFill>
        <p:spPr bwMode="auto">
          <a:xfrm>
            <a:off x="0" y="5017517"/>
            <a:ext cx="8929718" cy="1840483"/>
          </a:xfrm>
          <a:prstGeom prst="rect">
            <a:avLst/>
          </a:prstGeom>
          <a:noFill/>
          <a:ln w="9525">
            <a:noFill/>
            <a:miter lim="800000"/>
            <a:headEnd/>
            <a:tailEnd/>
          </a:ln>
          <a:effectLst/>
        </p:spPr>
      </p:pic>
    </p:spTree>
    <p:extLst>
      <p:ext uri="{BB962C8B-B14F-4D97-AF65-F5344CB8AC3E}">
        <p14:creationId xmlns:p14="http://schemas.microsoft.com/office/powerpoint/2010/main" val="1090377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Rakovina jako</a:t>
            </a:r>
            <a:endParaRPr lang="cs-CZ" dirty="0"/>
          </a:p>
        </p:txBody>
      </p:sp>
      <p:sp>
        <p:nvSpPr>
          <p:cNvPr id="3" name="Zástupný symbol pro obsah 2"/>
          <p:cNvSpPr>
            <a:spLocks noGrp="1"/>
          </p:cNvSpPr>
          <p:nvPr>
            <p:ph idx="1"/>
          </p:nvPr>
        </p:nvSpPr>
        <p:spPr/>
        <p:txBody>
          <a:bodyPr>
            <a:normAutofit fontScale="92500"/>
          </a:bodyPr>
          <a:lstStyle/>
          <a:p>
            <a:pPr marL="514350" indent="-514350">
              <a:buAutoNum type="arabicPeriod"/>
            </a:pPr>
            <a:r>
              <a:rPr lang="cs-CZ" dirty="0" smtClean="0"/>
              <a:t>Smrt – </a:t>
            </a:r>
            <a:r>
              <a:rPr lang="cs-CZ" i="1" dirty="0" smtClean="0"/>
              <a:t>bezmoc, očekávání péče</a:t>
            </a:r>
          </a:p>
          <a:p>
            <a:pPr marL="514350" indent="-514350">
              <a:buAutoNum type="arabicPeriod"/>
            </a:pPr>
            <a:r>
              <a:rPr lang="cs-CZ" dirty="0" smtClean="0"/>
              <a:t>Biomedicínský problém vyžadující zásah – </a:t>
            </a:r>
            <a:r>
              <a:rPr lang="cs-CZ" i="1" dirty="0" smtClean="0"/>
              <a:t>žena jako objekt, omezení autonomie, lékař je aktérem, žena pasivní, odcizující pozice objektu</a:t>
            </a:r>
          </a:p>
          <a:p>
            <a:pPr marL="514350" indent="-514350">
              <a:buAutoNum type="arabicPeriod"/>
            </a:pPr>
            <a:r>
              <a:rPr lang="cs-CZ" dirty="0" smtClean="0"/>
              <a:t>Příležitost – </a:t>
            </a:r>
            <a:r>
              <a:rPr lang="cs-CZ" i="1" dirty="0" smtClean="0"/>
              <a:t>osvobození od norem a očekávání, žena jako aktér, pocit kontroly nad vlastním životem</a:t>
            </a:r>
          </a:p>
          <a:p>
            <a:pPr marL="514350" indent="-514350">
              <a:buAutoNum type="arabicPeriod"/>
            </a:pPr>
            <a:r>
              <a:rPr lang="cs-CZ" dirty="0" smtClean="0"/>
              <a:t>Běžná záležitost – </a:t>
            </a:r>
            <a:r>
              <a:rPr lang="cs-CZ" i="1" dirty="0" smtClean="0"/>
              <a:t>nemoc jako stav „normality“</a:t>
            </a:r>
          </a:p>
          <a:p>
            <a:pPr marL="514350" indent="-514350">
              <a:buAutoNum type="arabicPeriod"/>
            </a:pPr>
            <a:endParaRPr lang="cs-CZ" dirty="0"/>
          </a:p>
        </p:txBody>
      </p:sp>
    </p:spTree>
    <p:extLst>
      <p:ext uri="{BB962C8B-B14F-4D97-AF65-F5344CB8AC3E}">
        <p14:creationId xmlns:p14="http://schemas.microsoft.com/office/powerpoint/2010/main" val="16114678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Psaní poznámek: Procedurální</a:t>
            </a:r>
            <a:endParaRPr lang="cs-CZ" dirty="0"/>
          </a:p>
        </p:txBody>
      </p:sp>
      <p:sp>
        <p:nvSpPr>
          <p:cNvPr id="3" name="Zástupný symbol pro obsah 2"/>
          <p:cNvSpPr>
            <a:spLocks noGrp="1"/>
          </p:cNvSpPr>
          <p:nvPr>
            <p:ph idx="1"/>
          </p:nvPr>
        </p:nvSpPr>
        <p:spPr/>
        <p:txBody>
          <a:bodyPr>
            <a:normAutofit fontScale="77500" lnSpcReduction="20000"/>
          </a:bodyPr>
          <a:lstStyle/>
          <a:p>
            <a:pPr marL="0" indent="0">
              <a:buNone/>
            </a:pPr>
            <a:r>
              <a:rPr lang="cs-CZ" dirty="0" smtClean="0"/>
              <a:t>Kód „pocity týkající se pečovatelek“ zahrnuje všechny typy emocí nebo hodnocení, které </a:t>
            </a:r>
            <a:r>
              <a:rPr lang="cs-CZ" dirty="0" err="1" smtClean="0"/>
              <a:t>informantky</a:t>
            </a:r>
            <a:r>
              <a:rPr lang="cs-CZ" dirty="0" smtClean="0"/>
              <a:t> používají ve vztahu k těm, kdo pečují o dítě. To znamená hodnocení, že chůva je „milá“ nebo že ji </a:t>
            </a:r>
            <a:r>
              <a:rPr lang="cs-CZ" dirty="0" err="1" smtClean="0"/>
              <a:t>informantka</a:t>
            </a:r>
            <a:r>
              <a:rPr lang="cs-CZ" dirty="0" smtClean="0"/>
              <a:t> „má ráda“ atd. Týká se to také pocitů ohledně pečovatele/</a:t>
            </a:r>
            <a:r>
              <a:rPr lang="cs-CZ" dirty="0" err="1" smtClean="0"/>
              <a:t>ky</a:t>
            </a:r>
            <a:r>
              <a:rPr lang="cs-CZ" dirty="0" smtClean="0"/>
              <a:t> jako osoby. Nezahrnuje to pocity, které </a:t>
            </a:r>
            <a:r>
              <a:rPr lang="cs-CZ" dirty="0" err="1" smtClean="0"/>
              <a:t>informantka</a:t>
            </a:r>
            <a:r>
              <a:rPr lang="cs-CZ" dirty="0" smtClean="0"/>
              <a:t> má ohledně umístění svého dítěte do instituce nebo pocitů kolem odvádění a vyzvedávání dítěte.</a:t>
            </a:r>
          </a:p>
          <a:p>
            <a:pPr marL="0" indent="0">
              <a:buNone/>
            </a:pPr>
            <a:r>
              <a:rPr lang="cs-CZ" dirty="0" smtClean="0"/>
              <a:t>Kód „odvádění a vyzvedávání“ zahrnují cokoli, co </a:t>
            </a:r>
            <a:r>
              <a:rPr lang="cs-CZ" dirty="0" err="1" smtClean="0"/>
              <a:t>informantky</a:t>
            </a:r>
            <a:r>
              <a:rPr lang="cs-CZ" dirty="0" smtClean="0"/>
              <a:t> říkají ohledně každodenního dávání dítěte do zařízení a vyzvedávání jej. Například: „Vyzvedávání jsem ráda nechala na partnerovi“ nebo „Ráda chodím trochu dřív, abych se mohla podívat, jak si dcera hraje s ostatními“.</a:t>
            </a:r>
            <a:endParaRPr lang="cs-CZ" dirty="0"/>
          </a:p>
        </p:txBody>
      </p:sp>
      <p:sp>
        <p:nvSpPr>
          <p:cNvPr id="4" name="Obdélník 3"/>
          <p:cNvSpPr/>
          <p:nvPr/>
        </p:nvSpPr>
        <p:spPr>
          <a:xfrm>
            <a:off x="2286000" y="5691157"/>
            <a:ext cx="5500710" cy="646331"/>
          </a:xfrm>
          <a:prstGeom prst="rect">
            <a:avLst/>
          </a:prstGeom>
        </p:spPr>
        <p:txBody>
          <a:bodyPr wrap="square">
            <a:spAutoFit/>
          </a:bodyPr>
          <a:lstStyle/>
          <a:p>
            <a:r>
              <a:rPr lang="en-US" dirty="0" smtClean="0"/>
              <a:t>ESTERBERG, Kristin G. </a:t>
            </a:r>
            <a:r>
              <a:rPr lang="en-US" i="1" dirty="0" smtClean="0"/>
              <a:t>Qualitative methods in social research</a:t>
            </a:r>
            <a:r>
              <a:rPr lang="en-US" dirty="0" smtClean="0"/>
              <a:t>. Boston: McGraw-Hill, 2002.</a:t>
            </a:r>
            <a:endParaRPr lang="cs-CZ" dirty="0"/>
          </a:p>
        </p:txBody>
      </p:sp>
    </p:spTree>
    <p:extLst>
      <p:ext uri="{BB962C8B-B14F-4D97-AF65-F5344CB8AC3E}">
        <p14:creationId xmlns:p14="http://schemas.microsoft.com/office/powerpoint/2010/main" val="37532397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Psaní poznámek: Analytické</a:t>
            </a:r>
            <a:endParaRPr lang="cs-CZ" dirty="0"/>
          </a:p>
        </p:txBody>
      </p:sp>
      <p:sp>
        <p:nvSpPr>
          <p:cNvPr id="3" name="Zástupný symbol pro obsah 2"/>
          <p:cNvSpPr>
            <a:spLocks noGrp="1"/>
          </p:cNvSpPr>
          <p:nvPr>
            <p:ph idx="1"/>
          </p:nvPr>
        </p:nvSpPr>
        <p:spPr/>
        <p:txBody>
          <a:bodyPr>
            <a:normAutofit fontScale="85000" lnSpcReduction="20000"/>
          </a:bodyPr>
          <a:lstStyle/>
          <a:p>
            <a:pPr marL="0" indent="0">
              <a:buNone/>
            </a:pPr>
            <a:r>
              <a:rPr lang="cs-CZ" dirty="0" smtClean="0"/>
              <a:t>Předávání dětí do péče: Zdá se, že moment „odevzdávání“  dětí představuje pro matky, se kterými jsem mluvila, velký problém. Někteří z rodičů se nejspíše cítí špatně, protože nechávají dítě celý den v zařízení (cítí se jako špatné matky?) a odevzdávání je těžké. To je zřejmé například u Roz („Nezvládám to, když pláče a křičí, ať nikam nechodím). Ale například Lea říká „Je skvělé vidět, jak se dcera vrhá učitelce do náruče, má ji hrozně moc ráda“. Souvisí to nějak s kvalitou zařízení? Nebo s pocity rodičů ohledně rodičovství obecně? Nebo s pocity rodičů týkající se práce – matky, které si práci užívají víc (nebo víc potřebují peníze?). Tohle je třeba ještě zkontrolovat v terénních poznámkách.</a:t>
            </a:r>
            <a:endParaRPr lang="cs-CZ" dirty="0"/>
          </a:p>
        </p:txBody>
      </p:sp>
      <p:sp>
        <p:nvSpPr>
          <p:cNvPr id="4" name="Obdélník 3"/>
          <p:cNvSpPr/>
          <p:nvPr/>
        </p:nvSpPr>
        <p:spPr>
          <a:xfrm>
            <a:off x="2286000" y="6215082"/>
            <a:ext cx="5143520" cy="646331"/>
          </a:xfrm>
          <a:prstGeom prst="rect">
            <a:avLst/>
          </a:prstGeom>
        </p:spPr>
        <p:txBody>
          <a:bodyPr wrap="square">
            <a:spAutoFit/>
          </a:bodyPr>
          <a:lstStyle/>
          <a:p>
            <a:r>
              <a:rPr lang="en-US" dirty="0" smtClean="0"/>
              <a:t>ESTERBERG, Kristin G. </a:t>
            </a:r>
            <a:r>
              <a:rPr lang="en-US" i="1" dirty="0" smtClean="0"/>
              <a:t>Qualitative methods in social research</a:t>
            </a:r>
            <a:r>
              <a:rPr lang="en-US" dirty="0" smtClean="0"/>
              <a:t>. Boston: McGraw-Hill, 2002.</a:t>
            </a:r>
            <a:endParaRPr lang="cs-CZ" dirty="0"/>
          </a:p>
        </p:txBody>
      </p:sp>
    </p:spTree>
    <p:extLst>
      <p:ext uri="{BB962C8B-B14F-4D97-AF65-F5344CB8AC3E}">
        <p14:creationId xmlns:p14="http://schemas.microsoft.com/office/powerpoint/2010/main" val="13049505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Nadpis 1"/>
          <p:cNvSpPr>
            <a:spLocks noGrp="1"/>
          </p:cNvSpPr>
          <p:nvPr>
            <p:ph type="title"/>
          </p:nvPr>
        </p:nvSpPr>
        <p:spPr/>
        <p:txBody>
          <a:bodyPr/>
          <a:lstStyle/>
          <a:p>
            <a:r>
              <a:rPr lang="cs-CZ" sz="3200" dirty="0" smtClean="0"/>
              <a:t>Vizualizace dat: Výzkumné příležitosti mladých vědců v různých oborech</a:t>
            </a:r>
          </a:p>
        </p:txBody>
      </p:sp>
      <p:pic>
        <p:nvPicPr>
          <p:cNvPr id="21507"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2124075" y="1600200"/>
            <a:ext cx="4895850" cy="4525963"/>
          </a:xfrm>
          <a:noFill/>
        </p:spPr>
      </p:pic>
    </p:spTree>
    <p:extLst>
      <p:ext uri="{BB962C8B-B14F-4D97-AF65-F5344CB8AC3E}">
        <p14:creationId xmlns:p14="http://schemas.microsoft.com/office/powerpoint/2010/main" val="3996926648"/>
      </p:ext>
    </p:extLst>
  </p:cSld>
  <p:clrMapOvr>
    <a:masterClrMapping/>
  </p:clrMapOvr>
  <p:transition>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Organizace dat pomáhající vzniku typologie</a:t>
            </a:r>
            <a:endParaRPr lang="cs-CZ" dirty="0"/>
          </a:p>
        </p:txBody>
      </p:sp>
      <p:graphicFrame>
        <p:nvGraphicFramePr>
          <p:cNvPr id="4" name="Tabulka 3"/>
          <p:cNvGraphicFramePr>
            <a:graphicFrameLocks noGrp="1"/>
          </p:cNvGraphicFramePr>
          <p:nvPr>
            <p:extLst>
              <p:ext uri="{D42A27DB-BD31-4B8C-83A1-F6EECF244321}">
                <p14:modId xmlns:p14="http://schemas.microsoft.com/office/powerpoint/2010/main" val="3741725161"/>
              </p:ext>
            </p:extLst>
          </p:nvPr>
        </p:nvGraphicFramePr>
        <p:xfrm>
          <a:off x="1428728" y="2428868"/>
          <a:ext cx="4968552" cy="3106840"/>
        </p:xfrm>
        <a:graphic>
          <a:graphicData uri="http://schemas.openxmlformats.org/drawingml/2006/table">
            <a:tbl>
              <a:tblPr>
                <a:tableStyleId>{5C22544A-7EE6-4342-B048-85BDC9FD1C3A}</a:tableStyleId>
              </a:tblPr>
              <a:tblGrid>
                <a:gridCol w="1895517"/>
                <a:gridCol w="1249317"/>
                <a:gridCol w="1823718"/>
              </a:tblGrid>
              <a:tr h="240027">
                <a:tc>
                  <a:txBody>
                    <a:bodyPr/>
                    <a:lstStyle/>
                    <a:p>
                      <a:pPr algn="l" fontAlgn="b"/>
                      <a:r>
                        <a:rPr lang="cs-CZ" sz="1800" u="none" strike="noStrike" dirty="0">
                          <a:effectLst/>
                        </a:rPr>
                        <a:t> </a:t>
                      </a:r>
                      <a:endParaRPr lang="cs-CZ" sz="1800" b="0" i="0" u="none" strike="noStrike" dirty="0">
                        <a:solidFill>
                          <a:srgbClr val="000000"/>
                        </a:solidFill>
                        <a:effectLst/>
                        <a:latin typeface="Calibri"/>
                      </a:endParaRPr>
                    </a:p>
                  </a:txBody>
                  <a:tcPr marL="9525" marR="9525" marT="9525" marB="0" anchor="b"/>
                </a:tc>
                <a:tc>
                  <a:txBody>
                    <a:bodyPr/>
                    <a:lstStyle/>
                    <a:p>
                      <a:pPr algn="l" fontAlgn="b"/>
                      <a:r>
                        <a:rPr lang="cs-CZ" sz="1800" u="none" strike="noStrike">
                          <a:effectLst/>
                        </a:rPr>
                        <a:t>Vodí </a:t>
                      </a:r>
                      <a:endParaRPr lang="cs-CZ" sz="1800" b="0" i="0" u="none" strike="noStrike">
                        <a:solidFill>
                          <a:srgbClr val="000000"/>
                        </a:solidFill>
                        <a:effectLst/>
                        <a:latin typeface="Calibri"/>
                      </a:endParaRPr>
                    </a:p>
                  </a:txBody>
                  <a:tcPr marL="9525" marR="9525" marT="9525" marB="0" anchor="b"/>
                </a:tc>
                <a:tc>
                  <a:txBody>
                    <a:bodyPr/>
                    <a:lstStyle/>
                    <a:p>
                      <a:pPr algn="l" fontAlgn="b"/>
                      <a:r>
                        <a:rPr lang="cs-CZ" sz="1800" u="none" strike="noStrike">
                          <a:effectLst/>
                        </a:rPr>
                        <a:t>Vyzvedává</a:t>
                      </a:r>
                      <a:endParaRPr lang="cs-CZ" sz="1800" b="0" i="0" u="none" strike="noStrike">
                        <a:solidFill>
                          <a:srgbClr val="000000"/>
                        </a:solidFill>
                        <a:effectLst/>
                        <a:latin typeface="Calibri"/>
                      </a:endParaRPr>
                    </a:p>
                  </a:txBody>
                  <a:tcPr marL="9525" marR="9525" marT="9525" marB="0" anchor="b"/>
                </a:tc>
              </a:tr>
              <a:tr h="924103">
                <a:tc>
                  <a:txBody>
                    <a:bodyPr/>
                    <a:lstStyle/>
                    <a:p>
                      <a:pPr algn="l" fontAlgn="t"/>
                      <a:r>
                        <a:rPr lang="cs-CZ" sz="1800" u="none" strike="noStrike" dirty="0" err="1">
                          <a:effectLst/>
                        </a:rPr>
                        <a:t>Informantka</a:t>
                      </a:r>
                      <a:endParaRPr lang="cs-CZ" sz="1800" b="0" i="0" u="none" strike="noStrike" dirty="0">
                        <a:solidFill>
                          <a:srgbClr val="000000"/>
                        </a:solidFill>
                        <a:effectLst/>
                        <a:latin typeface="Calibri"/>
                      </a:endParaRPr>
                    </a:p>
                  </a:txBody>
                  <a:tcPr marL="9525" marR="9525" marT="9525" marB="0"/>
                </a:tc>
                <a:tc>
                  <a:txBody>
                    <a:bodyPr/>
                    <a:lstStyle/>
                    <a:p>
                      <a:pPr algn="l" fontAlgn="ctr"/>
                      <a:r>
                        <a:rPr lang="cs-CZ" sz="1800" u="none" strike="noStrike" dirty="0">
                          <a:effectLst/>
                        </a:rPr>
                        <a:t>001, 002, 007, 008, 012, 013, 014</a:t>
                      </a:r>
                      <a:endParaRPr lang="cs-CZ" sz="1800" b="0" i="0" u="none" strike="noStrike" dirty="0">
                        <a:solidFill>
                          <a:srgbClr val="000000"/>
                        </a:solidFill>
                        <a:effectLst/>
                        <a:latin typeface="Calibri"/>
                      </a:endParaRPr>
                    </a:p>
                  </a:txBody>
                  <a:tcPr marL="9525" marR="9525" marT="9525" marB="0" anchor="ctr"/>
                </a:tc>
                <a:tc>
                  <a:txBody>
                    <a:bodyPr/>
                    <a:lstStyle/>
                    <a:p>
                      <a:pPr algn="l" fontAlgn="ctr"/>
                      <a:r>
                        <a:rPr lang="cs-CZ" sz="1800" u="none" strike="noStrike">
                          <a:effectLst/>
                        </a:rPr>
                        <a:t>001, 002, 005, 006, 008, 011, 015</a:t>
                      </a:r>
                      <a:endParaRPr lang="cs-CZ" sz="1800" b="0" i="0" u="none" strike="noStrike">
                        <a:solidFill>
                          <a:srgbClr val="000000"/>
                        </a:solidFill>
                        <a:effectLst/>
                        <a:latin typeface="Calibri"/>
                      </a:endParaRPr>
                    </a:p>
                  </a:txBody>
                  <a:tcPr marL="9525" marR="9525" marT="9525" marB="0" anchor="ctr"/>
                </a:tc>
              </a:tr>
              <a:tr h="948105">
                <a:tc>
                  <a:txBody>
                    <a:bodyPr/>
                    <a:lstStyle/>
                    <a:p>
                      <a:pPr algn="l" fontAlgn="t"/>
                      <a:r>
                        <a:rPr lang="cs-CZ" sz="1800" u="none" strike="noStrike" dirty="0">
                          <a:effectLst/>
                        </a:rPr>
                        <a:t>Partner</a:t>
                      </a:r>
                      <a:endParaRPr lang="cs-CZ" sz="1800" b="0" i="0" u="none" strike="noStrike" dirty="0">
                        <a:solidFill>
                          <a:srgbClr val="000000"/>
                        </a:solidFill>
                        <a:effectLst/>
                        <a:latin typeface="Calibri"/>
                      </a:endParaRPr>
                    </a:p>
                  </a:txBody>
                  <a:tcPr marL="9525" marR="9525" marT="9525" marB="0"/>
                </a:tc>
                <a:tc>
                  <a:txBody>
                    <a:bodyPr/>
                    <a:lstStyle/>
                    <a:p>
                      <a:pPr algn="l" fontAlgn="ctr"/>
                      <a:r>
                        <a:rPr lang="cs-CZ" sz="1800" u="none" strike="noStrike" dirty="0">
                          <a:effectLst/>
                        </a:rPr>
                        <a:t>003, 005, 006, 011</a:t>
                      </a:r>
                      <a:endParaRPr lang="cs-CZ" sz="1800" b="0" i="0" u="none" strike="noStrike" dirty="0">
                        <a:solidFill>
                          <a:srgbClr val="000000"/>
                        </a:solidFill>
                        <a:effectLst/>
                        <a:latin typeface="Calibri"/>
                      </a:endParaRPr>
                    </a:p>
                  </a:txBody>
                  <a:tcPr marL="9525" marR="9525" marT="9525" marB="0" anchor="ctr"/>
                </a:tc>
                <a:tc>
                  <a:txBody>
                    <a:bodyPr/>
                    <a:lstStyle/>
                    <a:p>
                      <a:pPr algn="l" fontAlgn="ctr"/>
                      <a:r>
                        <a:rPr lang="cs-CZ" sz="1800" u="none" strike="noStrike" dirty="0">
                          <a:effectLst/>
                        </a:rPr>
                        <a:t>003, 007, 012, 013, 014</a:t>
                      </a:r>
                      <a:endParaRPr lang="cs-CZ" sz="1800" b="0" i="0" u="none" strike="noStrike" dirty="0">
                        <a:solidFill>
                          <a:srgbClr val="000000"/>
                        </a:solidFill>
                        <a:effectLst/>
                        <a:latin typeface="Calibri"/>
                      </a:endParaRPr>
                    </a:p>
                  </a:txBody>
                  <a:tcPr marL="9525" marR="9525" marT="9525" marB="0" anchor="ctr"/>
                </a:tc>
              </a:tr>
              <a:tr h="768085">
                <a:tc>
                  <a:txBody>
                    <a:bodyPr/>
                    <a:lstStyle/>
                    <a:p>
                      <a:pPr algn="l" fontAlgn="t"/>
                      <a:r>
                        <a:rPr lang="cs-CZ" sz="1800" u="none" strike="noStrike">
                          <a:effectLst/>
                        </a:rPr>
                        <a:t>Bez partnera</a:t>
                      </a:r>
                      <a:endParaRPr lang="cs-CZ" sz="1800" b="0" i="0" u="none" strike="noStrike">
                        <a:solidFill>
                          <a:srgbClr val="000000"/>
                        </a:solidFill>
                        <a:effectLst/>
                        <a:latin typeface="Calibri"/>
                      </a:endParaRPr>
                    </a:p>
                  </a:txBody>
                  <a:tcPr marL="9525" marR="9525" marT="9525" marB="0"/>
                </a:tc>
                <a:tc>
                  <a:txBody>
                    <a:bodyPr/>
                    <a:lstStyle/>
                    <a:p>
                      <a:pPr algn="l" fontAlgn="ctr"/>
                      <a:r>
                        <a:rPr lang="cs-CZ" sz="1800" u="none" strike="noStrike">
                          <a:effectLst/>
                        </a:rPr>
                        <a:t>004, 009, 010</a:t>
                      </a:r>
                      <a:endParaRPr lang="cs-CZ" sz="1800" b="0" i="0" u="none" strike="noStrike">
                        <a:solidFill>
                          <a:srgbClr val="000000"/>
                        </a:solidFill>
                        <a:effectLst/>
                        <a:latin typeface="Calibri"/>
                      </a:endParaRPr>
                    </a:p>
                  </a:txBody>
                  <a:tcPr marL="9525" marR="9525" marT="9525" marB="0" anchor="ctr"/>
                </a:tc>
                <a:tc>
                  <a:txBody>
                    <a:bodyPr/>
                    <a:lstStyle/>
                    <a:p>
                      <a:pPr algn="l" fontAlgn="ctr"/>
                      <a:r>
                        <a:rPr lang="cs-CZ" sz="1800" u="none" strike="noStrike" dirty="0">
                          <a:effectLst/>
                        </a:rPr>
                        <a:t>004, 009, 010</a:t>
                      </a:r>
                      <a:endParaRPr lang="cs-CZ" sz="1800" b="0" i="0" u="none" strike="noStrike" dirty="0">
                        <a:solidFill>
                          <a:srgbClr val="000000"/>
                        </a:solidFill>
                        <a:effectLst/>
                        <a:latin typeface="Calibri"/>
                      </a:endParaRPr>
                    </a:p>
                  </a:txBody>
                  <a:tcPr marL="9525" marR="9525" marT="9525" marB="0" anchor="ctr"/>
                </a:tc>
              </a:tr>
            </a:tbl>
          </a:graphicData>
        </a:graphic>
      </p:graphicFrame>
    </p:spTree>
    <p:extLst>
      <p:ext uri="{BB962C8B-B14F-4D97-AF65-F5344CB8AC3E}">
        <p14:creationId xmlns:p14="http://schemas.microsoft.com/office/powerpoint/2010/main" val="14254772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388" y="0"/>
            <a:ext cx="8785225" cy="364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1"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388" y="3500438"/>
            <a:ext cx="8785225" cy="3357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57830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2" descr="https://mail-attachment.googleusercontent.com/attachment/u/0/?ui=2&amp;ik=17b6adc535&amp;view=att&amp;th=13cb5c29f819ecde&amp;attid=0.4&amp;disp=inline&amp;safe=1&amp;zw&amp;saduie=AG9B_P_4ZsHaT32uXe9PejT2li5d&amp;sadet=1360259796559&amp;sads=9jXgO-WhG8FLPypHdoiWwaxyo10"/>
          <p:cNvSpPr>
            <a:spLocks noChangeAspect="1" noChangeArrowheads="1"/>
          </p:cNvSpPr>
          <p:nvPr/>
        </p:nvSpPr>
        <p:spPr bwMode="auto">
          <a:xfrm>
            <a:off x="155575" y="-4922838"/>
            <a:ext cx="10763250" cy="10258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p>
        </p:txBody>
      </p:sp>
      <p:sp>
        <p:nvSpPr>
          <p:cNvPr id="23555" name="AutoShape 4" descr="https://mail-attachment.googleusercontent.com/attachment/u/0/?ui=2&amp;ik=17b6adc535&amp;view=att&amp;th=13cb5c29f819ecde&amp;attid=0.4&amp;disp=inline&amp;safe=1&amp;zw&amp;saduie=AG9B_P_4ZsHaT32uXe9PejT2li5d&amp;sadet=1360259796559&amp;sads=9jXgO-WhG8FLPypHdoiWwaxyo10"/>
          <p:cNvSpPr>
            <a:spLocks noChangeAspect="1" noChangeArrowheads="1"/>
          </p:cNvSpPr>
          <p:nvPr/>
        </p:nvSpPr>
        <p:spPr bwMode="auto">
          <a:xfrm>
            <a:off x="307975" y="-4770438"/>
            <a:ext cx="10763250" cy="10258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p>
        </p:txBody>
      </p:sp>
      <p:pic>
        <p:nvPicPr>
          <p:cNvPr id="23556" name="Obrázek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288" y="206375"/>
            <a:ext cx="7489825" cy="643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99344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cs-CZ" smtClean="0"/>
              <a:t>Analýza dat</a:t>
            </a:r>
          </a:p>
        </p:txBody>
      </p:sp>
      <p:sp>
        <p:nvSpPr>
          <p:cNvPr id="64515" name="Rectangle 3"/>
          <p:cNvSpPr>
            <a:spLocks noGrp="1" noChangeArrowheads="1"/>
          </p:cNvSpPr>
          <p:nvPr>
            <p:ph type="body" idx="1"/>
          </p:nvPr>
        </p:nvSpPr>
        <p:spPr/>
        <p:txBody>
          <a:bodyPr/>
          <a:lstStyle/>
          <a:p>
            <a:pPr>
              <a:lnSpc>
                <a:spcPct val="90000"/>
              </a:lnSpc>
              <a:buFontTx/>
              <a:buNone/>
            </a:pPr>
            <a:r>
              <a:rPr lang="cs-CZ" sz="2800" smtClean="0"/>
              <a:t>„Teorie je (…) </a:t>
            </a:r>
            <a:r>
              <a:rPr lang="cs-CZ" sz="2800" b="1" u="sng" smtClean="0"/>
              <a:t>induktivně odvozována</a:t>
            </a:r>
            <a:r>
              <a:rPr lang="cs-CZ" sz="2800" smtClean="0"/>
              <a:t> v procesu zkoumání fenoménu. To znamená, že je objevována, rozvíjena a provizorně verifikována prostřednictvím systematického sběru dat, které se týkají fenoménu, a jejich analýzou. Proto </a:t>
            </a:r>
            <a:r>
              <a:rPr lang="cs-CZ" sz="2800" b="1" u="sng" smtClean="0"/>
              <a:t>sběr dat, analýza a teorie</a:t>
            </a:r>
            <a:r>
              <a:rPr lang="cs-CZ" sz="2800" smtClean="0"/>
              <a:t> mají stát ve vzájemném recipročním vztahu. </a:t>
            </a:r>
            <a:r>
              <a:rPr lang="cs-CZ" sz="2800" b="1" u="sng" smtClean="0"/>
              <a:t>Nezačíná se s teorií, která se dokazuje.</a:t>
            </a:r>
            <a:r>
              <a:rPr lang="cs-CZ" sz="2800" smtClean="0"/>
              <a:t> Spíše se začíná s oblastí studia a zkoumá se vše, co se v této oblasti </a:t>
            </a:r>
            <a:r>
              <a:rPr lang="cs-CZ" sz="2800" b="1" u="sng" smtClean="0"/>
              <a:t>vynořuje</a:t>
            </a:r>
            <a:r>
              <a:rPr lang="cs-CZ" sz="2800" smtClean="0"/>
              <a:t>.“ </a:t>
            </a:r>
          </a:p>
          <a:p>
            <a:pPr>
              <a:lnSpc>
                <a:spcPct val="90000"/>
              </a:lnSpc>
              <a:buFontTx/>
              <a:buNone/>
            </a:pPr>
            <a:r>
              <a:rPr lang="cs-CZ" sz="2800" smtClean="0"/>
              <a:t>(Glaser, Strauss: Grounded theory) </a:t>
            </a:r>
          </a:p>
        </p:txBody>
      </p:sp>
    </p:spTree>
    <p:extLst>
      <p:ext uri="{BB962C8B-B14F-4D97-AF65-F5344CB8AC3E}">
        <p14:creationId xmlns:p14="http://schemas.microsoft.com/office/powerpoint/2010/main" val="1784031497"/>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4514"/>
                                        </p:tgtEl>
                                        <p:attrNameLst>
                                          <p:attrName>style.visibility</p:attrName>
                                        </p:attrNameLst>
                                      </p:cBhvr>
                                      <p:to>
                                        <p:strVal val="visible"/>
                                      </p:to>
                                    </p:set>
                                    <p:animEffect transition="in" filter="fade">
                                      <p:cBhvr>
                                        <p:cTn id="7" dur="2000"/>
                                        <p:tgtEl>
                                          <p:spTgt spid="645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4515">
                                            <p:txEl>
                                              <p:pRg st="0" end="0"/>
                                            </p:txEl>
                                          </p:spTgt>
                                        </p:tgtEl>
                                        <p:attrNameLst>
                                          <p:attrName>style.visibility</p:attrName>
                                        </p:attrNameLst>
                                      </p:cBhvr>
                                      <p:to>
                                        <p:strVal val="visible"/>
                                      </p:to>
                                    </p:set>
                                    <p:animEffect transition="in" filter="wipe(left)">
                                      <p:cBhvr>
                                        <p:cTn id="12" dur="500"/>
                                        <p:tgtEl>
                                          <p:spTgt spid="6451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4515">
                                            <p:txEl>
                                              <p:pRg st="1" end="1"/>
                                            </p:txEl>
                                          </p:spTgt>
                                        </p:tgtEl>
                                        <p:attrNameLst>
                                          <p:attrName>style.visibility</p:attrName>
                                        </p:attrNameLst>
                                      </p:cBhvr>
                                      <p:to>
                                        <p:strVal val="visible"/>
                                      </p:to>
                                    </p:set>
                                    <p:animEffect transition="in" filter="wipe(left)">
                                      <p:cBhvr>
                                        <p:cTn id="17" dur="500"/>
                                        <p:tgtEl>
                                          <p:spTgt spid="645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p:bldP spid="6451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obsah 3"/>
          <p:cNvSpPr>
            <a:spLocks noGrp="1"/>
          </p:cNvSpPr>
          <p:nvPr>
            <p:ph idx="1"/>
          </p:nvPr>
        </p:nvSpPr>
        <p:spPr>
          <a:xfrm>
            <a:off x="539552" y="764704"/>
            <a:ext cx="8147248" cy="5361459"/>
          </a:xfrm>
        </p:spPr>
        <p:txBody>
          <a:bodyPr>
            <a:normAutofit fontScale="62500" lnSpcReduction="20000"/>
          </a:bodyPr>
          <a:lstStyle/>
          <a:p>
            <a:pPr marL="0" indent="0">
              <a:buNone/>
            </a:pPr>
            <a:r>
              <a:rPr lang="cs-CZ" dirty="0"/>
              <a:t>Dobrý den,</a:t>
            </a:r>
            <a:br>
              <a:rPr lang="cs-CZ" dirty="0"/>
            </a:br>
            <a:r>
              <a:rPr lang="cs-CZ" dirty="0"/>
              <a:t> </a:t>
            </a:r>
            <a:br>
              <a:rPr lang="cs-CZ" dirty="0"/>
            </a:br>
            <a:r>
              <a:rPr lang="cs-CZ" dirty="0"/>
              <a:t>omlouvám se za zpoždění. Vím, že jsme byly předběžně domluvené, že se ozvu </a:t>
            </a:r>
            <a:r>
              <a:rPr lang="cs-CZ" dirty="0" smtClean="0"/>
              <a:t>v polovině </a:t>
            </a:r>
            <a:r>
              <a:rPr lang="cs-CZ" dirty="0"/>
              <a:t>ledna, ale bohužel jsem nestihla vše podle svých představ.</a:t>
            </a:r>
            <a:br>
              <a:rPr lang="cs-CZ" dirty="0"/>
            </a:br>
            <a:r>
              <a:rPr lang="cs-CZ" dirty="0"/>
              <a:t> </a:t>
            </a:r>
            <a:br>
              <a:rPr lang="cs-CZ" dirty="0"/>
            </a:br>
            <a:r>
              <a:rPr lang="cs-CZ" dirty="0"/>
              <a:t>Dokončuji momentálně další rozhovory. Mám jich zatím za sebou 8, jeden další si</a:t>
            </a:r>
            <a:br>
              <a:rPr lang="cs-CZ" dirty="0"/>
            </a:br>
            <a:r>
              <a:rPr lang="cs-CZ" dirty="0"/>
              <a:t>nechávám na co nejpozději.  Poslední dva mám jen předběžně</a:t>
            </a:r>
            <a:br>
              <a:rPr lang="cs-CZ" dirty="0"/>
            </a:br>
            <a:r>
              <a:rPr lang="cs-CZ" dirty="0"/>
              <a:t>domluvené až za měsíc.</a:t>
            </a:r>
            <a:br>
              <a:rPr lang="cs-CZ" dirty="0"/>
            </a:br>
            <a:r>
              <a:rPr lang="cs-CZ" dirty="0"/>
              <a:t> </a:t>
            </a:r>
            <a:br>
              <a:rPr lang="cs-CZ" dirty="0"/>
            </a:br>
            <a:r>
              <a:rPr lang="cs-CZ" dirty="0"/>
              <a:t>Se zpracováním jsem pořád čekala, až se mi jich podaří sesbírat co nejvíc,</a:t>
            </a:r>
            <a:br>
              <a:rPr lang="cs-CZ" dirty="0"/>
            </a:br>
            <a:r>
              <a:rPr lang="cs-CZ" dirty="0"/>
              <a:t>abych je mohla porovnávat či konfrontovat. Ráda bych se na to vrhla od příštího týdne, snad i dříve.</a:t>
            </a:r>
            <a:br>
              <a:rPr lang="cs-CZ" dirty="0"/>
            </a:br>
            <a:r>
              <a:rPr lang="cs-CZ" dirty="0"/>
              <a:t> </a:t>
            </a:r>
            <a:br>
              <a:rPr lang="cs-CZ" dirty="0"/>
            </a:br>
            <a:r>
              <a:rPr lang="cs-CZ" dirty="0"/>
              <a:t>Vlastně nevím, jak by měla výzkumná část vypadat, tak nevím, zda se do ní pouštět. </a:t>
            </a:r>
          </a:p>
          <a:p>
            <a:endParaRPr lang="cs-CZ" dirty="0"/>
          </a:p>
          <a:p>
            <a:pPr marL="0" indent="0">
              <a:buNone/>
            </a:pPr>
            <a:r>
              <a:rPr lang="cs-CZ" dirty="0" smtClean="0"/>
              <a:t>Děkuji </a:t>
            </a:r>
            <a:r>
              <a:rPr lang="cs-CZ" dirty="0"/>
              <a:t>moc za vedení. </a:t>
            </a:r>
          </a:p>
          <a:p>
            <a:pPr marL="0" indent="0">
              <a:buNone/>
            </a:pPr>
            <a:endParaRPr lang="cs-CZ" dirty="0"/>
          </a:p>
        </p:txBody>
      </p:sp>
    </p:spTree>
    <p:extLst>
      <p:ext uri="{BB962C8B-B14F-4D97-AF65-F5344CB8AC3E}">
        <p14:creationId xmlns:p14="http://schemas.microsoft.com/office/powerpoint/2010/main" val="26066467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rmAutofit fontScale="85000" lnSpcReduction="20000"/>
          </a:bodyPr>
          <a:lstStyle/>
          <a:p>
            <a:pPr marL="0" indent="0">
              <a:buNone/>
            </a:pPr>
            <a:r>
              <a:rPr lang="cs-CZ" dirty="0"/>
              <a:t>Každý rozhovor</a:t>
            </a:r>
            <a:br>
              <a:rPr lang="cs-CZ" dirty="0"/>
            </a:br>
            <a:r>
              <a:rPr lang="cs-CZ" dirty="0"/>
              <a:t>svými slovy shrňte na 1-2 strany. Volný text, jak vás to bude napadat, ale </a:t>
            </a:r>
            <a:r>
              <a:rPr lang="cs-CZ" dirty="0" smtClean="0"/>
              <a:t>celé věty </a:t>
            </a:r>
            <a:r>
              <a:rPr lang="cs-CZ" dirty="0"/>
              <a:t>(předtím, než začnete psát, přečtěte si prosím výzkumné otázky). Když</a:t>
            </a:r>
            <a:br>
              <a:rPr lang="cs-CZ" dirty="0"/>
            </a:br>
            <a:r>
              <a:rPr lang="cs-CZ" dirty="0"/>
              <a:t>budete mít po ruce výstižnou citaci třeba z rozhovoru, přidejte ji do textu.</a:t>
            </a:r>
            <a:br>
              <a:rPr lang="cs-CZ" dirty="0"/>
            </a:br>
            <a:r>
              <a:rPr lang="cs-CZ" dirty="0"/>
              <a:t>Ale omezte si čas (řekněte si třeba, že víc než hodinu jednomu rozhovoru</a:t>
            </a:r>
            <a:br>
              <a:rPr lang="cs-CZ" dirty="0"/>
            </a:br>
            <a:r>
              <a:rPr lang="cs-CZ" dirty="0"/>
              <a:t>nevěnujete). A to mi pošlete. Uvidíte, že je to teď dost otravné, ale pak </a:t>
            </a:r>
            <a:r>
              <a:rPr lang="cs-CZ" dirty="0" smtClean="0"/>
              <a:t>vám to </a:t>
            </a:r>
            <a:r>
              <a:rPr lang="cs-CZ" dirty="0"/>
              <a:t>velmi pomůže. </a:t>
            </a:r>
            <a:br>
              <a:rPr lang="cs-CZ" dirty="0"/>
            </a:br>
            <a:r>
              <a:rPr lang="cs-CZ" dirty="0"/>
              <a:t>Pak </a:t>
            </a:r>
            <a:r>
              <a:rPr lang="cs-CZ" dirty="0" smtClean="0"/>
              <a:t>se </a:t>
            </a:r>
            <a:r>
              <a:rPr lang="cs-CZ" dirty="0"/>
              <a:t>sejděme a proberme, jak bude vypadat text </a:t>
            </a:r>
            <a:r>
              <a:rPr lang="cs-CZ" dirty="0" smtClean="0"/>
              <a:t>přímo v práci</a:t>
            </a:r>
            <a:r>
              <a:rPr lang="cs-CZ" dirty="0"/>
              <a:t>. Co si o tom myslíte?</a:t>
            </a:r>
          </a:p>
        </p:txBody>
      </p:sp>
    </p:spTree>
    <p:extLst>
      <p:ext uri="{BB962C8B-B14F-4D97-AF65-F5344CB8AC3E}">
        <p14:creationId xmlns:p14="http://schemas.microsoft.com/office/powerpoint/2010/main" val="15830366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Nadpis 1"/>
          <p:cNvSpPr>
            <a:spLocks noGrp="1"/>
          </p:cNvSpPr>
          <p:nvPr>
            <p:ph type="title"/>
          </p:nvPr>
        </p:nvSpPr>
        <p:spPr>
          <a:xfrm>
            <a:off x="457200" y="274638"/>
            <a:ext cx="8229600" cy="993775"/>
          </a:xfrm>
        </p:spPr>
        <p:txBody>
          <a:bodyPr>
            <a:normAutofit fontScale="90000"/>
          </a:bodyPr>
          <a:lstStyle/>
          <a:p>
            <a:r>
              <a:rPr lang="cs-CZ" smtClean="0"/>
              <a:t>Co se vlastně čeká? Výstupy z kvalitativního výzkumu</a:t>
            </a:r>
          </a:p>
        </p:txBody>
      </p:sp>
      <p:sp>
        <p:nvSpPr>
          <p:cNvPr id="24579" name="Zástupný symbol pro obsah 2"/>
          <p:cNvSpPr>
            <a:spLocks noGrp="1"/>
          </p:cNvSpPr>
          <p:nvPr>
            <p:ph idx="1"/>
          </p:nvPr>
        </p:nvSpPr>
        <p:spPr>
          <a:xfrm>
            <a:off x="457200" y="2708275"/>
            <a:ext cx="8229600" cy="3417888"/>
          </a:xfrm>
        </p:spPr>
        <p:txBody>
          <a:bodyPr>
            <a:normAutofit lnSpcReduction="10000"/>
          </a:bodyPr>
          <a:lstStyle/>
          <a:p>
            <a:r>
              <a:rPr lang="cs-CZ" dirty="0" smtClean="0"/>
              <a:t>Seznam a podrobný popis klíčových témat</a:t>
            </a:r>
          </a:p>
          <a:p>
            <a:r>
              <a:rPr lang="cs-CZ" dirty="0" smtClean="0"/>
              <a:t>Hustý popis (?)</a:t>
            </a:r>
          </a:p>
          <a:p>
            <a:r>
              <a:rPr lang="cs-CZ" dirty="0" smtClean="0"/>
              <a:t>Teorie, hypotézy k dalšímu ověřování</a:t>
            </a:r>
          </a:p>
          <a:p>
            <a:r>
              <a:rPr lang="cs-CZ" dirty="0" smtClean="0"/>
              <a:t>Chronologie, sekvence</a:t>
            </a:r>
          </a:p>
          <a:p>
            <a:r>
              <a:rPr lang="cs-CZ" dirty="0" smtClean="0"/>
              <a:t>Schéma, model</a:t>
            </a:r>
          </a:p>
          <a:p>
            <a:r>
              <a:rPr lang="cs-CZ" dirty="0" smtClean="0"/>
              <a:t>Typologie, kategorizace</a:t>
            </a:r>
          </a:p>
          <a:p>
            <a:pPr>
              <a:buFontTx/>
              <a:buNone/>
            </a:pPr>
            <a:endParaRPr lang="cs-CZ" dirty="0" smtClean="0"/>
          </a:p>
        </p:txBody>
      </p:sp>
    </p:spTree>
    <p:extLst>
      <p:ext uri="{BB962C8B-B14F-4D97-AF65-F5344CB8AC3E}">
        <p14:creationId xmlns:p14="http://schemas.microsoft.com/office/powerpoint/2010/main" val="4099561500"/>
      </p:ext>
    </p:extLst>
  </p:cSld>
  <p:clrMapOvr>
    <a:masterClrMapping/>
  </p:clrMapOvr>
  <p:transition>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Závěr</a:t>
            </a:r>
            <a:endParaRPr lang="cs-CZ" dirty="0"/>
          </a:p>
        </p:txBody>
      </p:sp>
      <p:sp>
        <p:nvSpPr>
          <p:cNvPr id="3" name="Zástupný symbol pro obsah 2"/>
          <p:cNvSpPr>
            <a:spLocks noGrp="1"/>
          </p:cNvSpPr>
          <p:nvPr>
            <p:ph idx="1"/>
          </p:nvPr>
        </p:nvSpPr>
        <p:spPr/>
        <p:txBody>
          <a:bodyPr/>
          <a:lstStyle/>
          <a:p>
            <a:pPr marL="0" indent="0">
              <a:buNone/>
            </a:pPr>
            <a:r>
              <a:rPr lang="cs-CZ" dirty="0" smtClean="0"/>
              <a:t>Zobecnění – ve vztahu k případům (empirická generalizace) a k teorii (teoretická generalizace)</a:t>
            </a:r>
          </a:p>
          <a:p>
            <a:pPr marL="0" indent="0">
              <a:buNone/>
            </a:pPr>
            <a:endParaRPr lang="cs-CZ" dirty="0" smtClean="0"/>
          </a:p>
          <a:p>
            <a:pPr marL="0" indent="0">
              <a:buNone/>
            </a:pPr>
            <a:r>
              <a:rPr lang="cs-CZ" dirty="0" smtClean="0"/>
              <a:t>Naše nálezy by měly vypovídat o obecnějších procesech, než byly původně studovány.</a:t>
            </a:r>
          </a:p>
          <a:p>
            <a:pPr marL="0" indent="0">
              <a:buNone/>
            </a:pPr>
            <a:endParaRPr lang="cs-CZ" dirty="0" smtClean="0"/>
          </a:p>
          <a:p>
            <a:pPr marL="0" indent="0">
              <a:buNone/>
            </a:pPr>
            <a:r>
              <a:rPr lang="cs-CZ" dirty="0" smtClean="0"/>
              <a:t>Nově vzniklé koncepty jsou napojeny na jiné koncepty, které již byly vyvinuty.</a:t>
            </a:r>
          </a:p>
          <a:p>
            <a:pPr>
              <a:buNone/>
            </a:pPr>
            <a:endParaRPr lang="cs-CZ" dirty="0"/>
          </a:p>
        </p:txBody>
      </p:sp>
    </p:spTree>
    <p:extLst>
      <p:ext uri="{BB962C8B-B14F-4D97-AF65-F5344CB8AC3E}">
        <p14:creationId xmlns:p14="http://schemas.microsoft.com/office/powerpoint/2010/main" val="14288088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cs-CZ" sz="3200" smtClean="0"/>
              <a:t>Typický výstup: model, schéma </a:t>
            </a:r>
            <a:r>
              <a:rPr lang="cs-CZ" smtClean="0"/>
              <a:t> </a:t>
            </a:r>
            <a:br>
              <a:rPr lang="cs-CZ" smtClean="0"/>
            </a:br>
            <a:r>
              <a:rPr lang="cs-CZ" sz="1600" smtClean="0"/>
              <a:t>(Švaříček, Šeďová, 2007: 95, 284, 309)</a:t>
            </a:r>
          </a:p>
        </p:txBody>
      </p:sp>
      <p:pic>
        <p:nvPicPr>
          <p:cNvPr id="25603" name="Picture 4"/>
          <p:cNvPicPr>
            <a:picLocks noGrp="1" noChangeAspect="1" noChangeArrowheads="1"/>
          </p:cNvPicPr>
          <p:nvPr>
            <p:ph type="body" idx="1"/>
          </p:nvPr>
        </p:nvPicPr>
        <p:blipFill>
          <a:blip r:embed="rId3" cstate="print">
            <a:extLst>
              <a:ext uri="{28A0092B-C50C-407E-A947-70E740481C1C}">
                <a14:useLocalDpi xmlns:a14="http://schemas.microsoft.com/office/drawing/2010/main" val="0"/>
              </a:ext>
            </a:extLst>
          </a:blip>
          <a:srcRect/>
          <a:stretch>
            <a:fillRect/>
          </a:stretch>
        </p:blipFill>
        <p:spPr>
          <a:xfrm>
            <a:off x="611188" y="1700213"/>
            <a:ext cx="3073400" cy="4525962"/>
          </a:xfrm>
          <a:noFill/>
        </p:spPr>
      </p:pic>
      <p:pic>
        <p:nvPicPr>
          <p:cNvPr id="25604"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95738" y="1484313"/>
            <a:ext cx="4608512"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56100" y="3860800"/>
            <a:ext cx="3887788" cy="259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3990750"/>
      </p:ext>
    </p:extLst>
  </p:cSld>
  <p:clrMapOvr>
    <a:masterClrMapping/>
  </p:clrMapOvr>
  <p:transition>
    <p:wipe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l="20467" t="14951" r="15993" b="7091"/>
          <a:stretch>
            <a:fillRect/>
          </a:stretch>
        </p:blipFill>
        <p:spPr>
          <a:xfrm>
            <a:off x="684213" y="620713"/>
            <a:ext cx="7570787" cy="5184775"/>
          </a:xfrm>
          <a:noFill/>
        </p:spPr>
      </p:pic>
    </p:spTree>
    <p:extLst>
      <p:ext uri="{BB962C8B-B14F-4D97-AF65-F5344CB8AC3E}">
        <p14:creationId xmlns:p14="http://schemas.microsoft.com/office/powerpoint/2010/main" val="1563547896"/>
      </p:ext>
    </p:extLst>
  </p:cSld>
  <p:clrMapOvr>
    <a:masterClrMapping/>
  </p:clrMapOvr>
  <p:transition>
    <p:wipe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229" t="10666" r="12604" b="18999"/>
          <a:stretch/>
        </p:blipFill>
        <p:spPr bwMode="auto">
          <a:xfrm>
            <a:off x="387014" y="692696"/>
            <a:ext cx="8747436" cy="518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975718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endParaRPr lang="cs-CZ" b="1" dirty="0"/>
          </a:p>
        </p:txBody>
      </p:sp>
      <p:pic>
        <p:nvPicPr>
          <p:cNvPr id="4" name="Zástupný symbol pro obsah 3" descr="HEJNAL-bezdomovci-domov.emf"/>
          <p:cNvPicPr>
            <a:picLocks noGrp="1" noChangeAspect="1"/>
          </p:cNvPicPr>
          <p:nvPr>
            <p:ph idx="1"/>
          </p:nvPr>
        </p:nvPicPr>
        <p:blipFill>
          <a:blip r:embed="rId2" cstate="print"/>
          <a:stretch>
            <a:fillRect/>
          </a:stretch>
        </p:blipFill>
        <p:spPr>
          <a:xfrm>
            <a:off x="0" y="0"/>
            <a:ext cx="9144000" cy="6832948"/>
          </a:xfrm>
        </p:spPr>
      </p:pic>
      <p:sp>
        <p:nvSpPr>
          <p:cNvPr id="5" name="TextovéPole 4"/>
          <p:cNvSpPr txBox="1"/>
          <p:nvPr/>
        </p:nvSpPr>
        <p:spPr>
          <a:xfrm>
            <a:off x="251520" y="188640"/>
            <a:ext cx="3384376" cy="646331"/>
          </a:xfrm>
          <a:prstGeom prst="rect">
            <a:avLst/>
          </a:prstGeom>
          <a:noFill/>
        </p:spPr>
        <p:txBody>
          <a:bodyPr wrap="square" rtlCol="0">
            <a:spAutoFit/>
          </a:bodyPr>
          <a:lstStyle/>
          <a:p>
            <a:r>
              <a:rPr lang="cs-CZ" b="1" dirty="0" smtClean="0"/>
              <a:t>Sociální struktura/organizace a morální ekonomie</a:t>
            </a:r>
            <a:endParaRPr lang="cs-CZ" b="1" dirty="0"/>
          </a:p>
        </p:txBody>
      </p:sp>
    </p:spTree>
    <p:extLst>
      <p:ext uri="{BB962C8B-B14F-4D97-AF65-F5344CB8AC3E}">
        <p14:creationId xmlns:p14="http://schemas.microsoft.com/office/powerpoint/2010/main" val="41515052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Sociální struktura a domov</a:t>
            </a:r>
            <a:endParaRPr lang="cs-CZ" b="1" dirty="0"/>
          </a:p>
        </p:txBody>
      </p:sp>
      <p:graphicFrame>
        <p:nvGraphicFramePr>
          <p:cNvPr id="4" name="Zástupný symbol pro obsah 3"/>
          <p:cNvGraphicFramePr>
            <a:graphicFrameLocks noGrp="1"/>
          </p:cNvGraphicFramePr>
          <p:nvPr>
            <p:ph idx="1"/>
          </p:nvPr>
        </p:nvGraphicFramePr>
        <p:xfrm>
          <a:off x="467546" y="1484784"/>
          <a:ext cx="8208911" cy="4464497"/>
        </p:xfrm>
        <a:graphic>
          <a:graphicData uri="http://schemas.openxmlformats.org/drawingml/2006/table">
            <a:tbl>
              <a:tblPr/>
              <a:tblGrid>
                <a:gridCol w="1296142"/>
                <a:gridCol w="1800200"/>
                <a:gridCol w="1728192"/>
                <a:gridCol w="1728192"/>
                <a:gridCol w="1656185"/>
              </a:tblGrid>
              <a:tr h="678326">
                <a:tc rowSpan="2">
                  <a:txBody>
                    <a:bodyPr/>
                    <a:lstStyle/>
                    <a:p>
                      <a:pPr algn="ctr" fontAlgn="ctr"/>
                      <a:r>
                        <a:rPr lang="cs-CZ" sz="1800" b="1" i="0" u="none" strike="noStrike" dirty="0">
                          <a:solidFill>
                            <a:srgbClr val="000000"/>
                          </a:solidFill>
                          <a:latin typeface="+mj-lt"/>
                        </a:rPr>
                        <a:t>Atributy domova</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cs-CZ" sz="1800" b="1" i="0" u="none" strike="noStrike" dirty="0">
                          <a:solidFill>
                            <a:srgbClr val="000000"/>
                          </a:solidFill>
                          <a:latin typeface="+mj-lt"/>
                        </a:rPr>
                        <a:t>Typy jednotek sociální struktury</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cs-CZ"/>
                    </a:p>
                  </a:txBody>
                  <a:tcPr/>
                </a:tc>
                <a:tc hMerge="1">
                  <a:txBody>
                    <a:bodyPr/>
                    <a:lstStyle/>
                    <a:p>
                      <a:endParaRPr lang="cs-CZ"/>
                    </a:p>
                  </a:txBody>
                  <a:tcPr/>
                </a:tc>
                <a:tc hMerge="1">
                  <a:txBody>
                    <a:bodyPr/>
                    <a:lstStyle/>
                    <a:p>
                      <a:endParaRPr lang="cs-CZ"/>
                    </a:p>
                  </a:txBody>
                  <a:tcPr/>
                </a:tc>
              </a:tr>
              <a:tr h="768765">
                <a:tc vMerge="1">
                  <a:txBody>
                    <a:bodyPr/>
                    <a:lstStyle/>
                    <a:p>
                      <a:endParaRPr lang="cs-CZ"/>
                    </a:p>
                  </a:txBody>
                  <a:tcPr/>
                </a:tc>
                <a:tc>
                  <a:txBody>
                    <a:bodyPr/>
                    <a:lstStyle/>
                    <a:p>
                      <a:pPr algn="ctr" fontAlgn="ctr"/>
                      <a:r>
                        <a:rPr lang="cs-CZ" sz="1800" b="1" i="0" u="none" strike="noStrike" dirty="0">
                          <a:solidFill>
                            <a:srgbClr val="000000"/>
                          </a:solidFill>
                          <a:latin typeface="+mj-lt"/>
                        </a:rPr>
                        <a:t>Submisivní </a:t>
                      </a:r>
                      <a:r>
                        <a:rPr lang="cs-CZ" sz="1800" b="1" i="0" u="none" strike="noStrike" dirty="0" err="1">
                          <a:solidFill>
                            <a:srgbClr val="000000"/>
                          </a:solidFill>
                          <a:latin typeface="+mj-lt"/>
                        </a:rPr>
                        <a:t>solitéři</a:t>
                      </a:r>
                      <a:endParaRPr lang="cs-CZ" sz="1800" b="1" i="0" u="none" strike="noStrike" dirty="0">
                        <a:solidFill>
                          <a:srgbClr val="000000"/>
                        </a:solidFill>
                        <a:latin typeface="+mj-lt"/>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800" b="1" i="0" u="none" strike="noStrike" dirty="0">
                          <a:solidFill>
                            <a:srgbClr val="000000"/>
                          </a:solidFill>
                          <a:latin typeface="+mj-lt"/>
                        </a:rPr>
                        <a:t>Agresivní </a:t>
                      </a:r>
                      <a:r>
                        <a:rPr lang="cs-CZ" sz="1800" b="1" i="0" u="none" strike="noStrike" dirty="0" err="1">
                          <a:solidFill>
                            <a:srgbClr val="000000"/>
                          </a:solidFill>
                          <a:latin typeface="+mj-lt"/>
                        </a:rPr>
                        <a:t>solitéři</a:t>
                      </a:r>
                      <a:endParaRPr lang="cs-CZ" sz="1800" b="1" i="0" u="none" strike="noStrike" dirty="0">
                        <a:solidFill>
                          <a:srgbClr val="000000"/>
                        </a:solidFill>
                        <a:latin typeface="+mj-lt"/>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800" b="1" i="0" u="none" strike="noStrike" dirty="0">
                          <a:solidFill>
                            <a:srgbClr val="000000"/>
                          </a:solidFill>
                          <a:latin typeface="+mj-lt"/>
                        </a:rPr>
                        <a:t>Submisivní skupinky</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800" b="1" i="0" u="none" strike="noStrike" dirty="0">
                          <a:solidFill>
                            <a:srgbClr val="000000"/>
                          </a:solidFill>
                          <a:latin typeface="+mj-lt"/>
                        </a:rPr>
                        <a:t>Dominantní skupinky</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68765">
                <a:tc>
                  <a:txBody>
                    <a:bodyPr/>
                    <a:lstStyle/>
                    <a:p>
                      <a:pPr algn="ctr" fontAlgn="ctr"/>
                      <a:r>
                        <a:rPr lang="cs-CZ" sz="1800" b="1" i="0" u="none" strike="noStrike" dirty="0">
                          <a:solidFill>
                            <a:srgbClr val="000000"/>
                          </a:solidFill>
                          <a:latin typeface="+mj-lt"/>
                        </a:rPr>
                        <a:t>Sociální vazby</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cs-CZ" sz="1800" b="0" i="0" u="none" strike="noStrike" dirty="0">
                          <a:solidFill>
                            <a:srgbClr val="000000"/>
                          </a:solidFill>
                          <a:latin typeface="+mj-lt"/>
                        </a:rPr>
                        <a:t>Slabé/žádné</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cs-CZ" sz="1800" b="0" i="0" u="none" strike="noStrike" dirty="0">
                          <a:solidFill>
                            <a:srgbClr val="000000"/>
                          </a:solidFill>
                          <a:latin typeface="+mj-lt"/>
                        </a:rPr>
                        <a:t>Slabé/žádné</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cs-CZ" sz="1800" b="0" i="0" u="none" strike="noStrike" dirty="0">
                          <a:solidFill>
                            <a:srgbClr val="000000"/>
                          </a:solidFill>
                          <a:latin typeface="+mj-lt"/>
                        </a:rPr>
                        <a:t>Silné</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cs-CZ" sz="1800" b="0" i="0" u="none" strike="noStrike" dirty="0">
                          <a:solidFill>
                            <a:srgbClr val="000000"/>
                          </a:solidFill>
                          <a:latin typeface="+mj-lt"/>
                        </a:rPr>
                        <a:t>Silné</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r>
              <a:tr h="749547">
                <a:tc>
                  <a:txBody>
                    <a:bodyPr/>
                    <a:lstStyle/>
                    <a:p>
                      <a:pPr algn="ctr" fontAlgn="ctr"/>
                      <a:r>
                        <a:rPr lang="cs-CZ" sz="1800" b="1" i="0" u="none" strike="noStrike" dirty="0">
                          <a:solidFill>
                            <a:srgbClr val="000000"/>
                          </a:solidFill>
                          <a:latin typeface="+mj-lt"/>
                        </a:rPr>
                        <a:t>Pocit bezpečí</a:t>
                      </a:r>
                    </a:p>
                  </a:txBody>
                  <a:tcPr marL="9525" marR="9525" marT="9525" marB="0" anchor="ctr">
                    <a:lnL>
                      <a:noFill/>
                    </a:lnL>
                    <a:lnR>
                      <a:noFill/>
                    </a:lnR>
                    <a:lnT>
                      <a:noFill/>
                    </a:lnT>
                    <a:lnB>
                      <a:noFill/>
                    </a:lnB>
                  </a:tcPr>
                </a:tc>
                <a:tc>
                  <a:txBody>
                    <a:bodyPr/>
                    <a:lstStyle/>
                    <a:p>
                      <a:pPr algn="ctr" fontAlgn="ctr"/>
                      <a:r>
                        <a:rPr lang="cs-CZ" sz="1800" b="0" i="0" u="none" strike="noStrike" dirty="0">
                          <a:solidFill>
                            <a:srgbClr val="000000"/>
                          </a:solidFill>
                          <a:latin typeface="+mj-lt"/>
                        </a:rPr>
                        <a:t>Slabý/žádný</a:t>
                      </a:r>
                    </a:p>
                  </a:txBody>
                  <a:tcPr marL="9525" marR="9525" marT="9525" marB="0" anchor="ctr">
                    <a:lnL>
                      <a:noFill/>
                    </a:lnL>
                    <a:lnR>
                      <a:noFill/>
                    </a:lnR>
                    <a:lnT>
                      <a:noFill/>
                    </a:lnT>
                    <a:lnB>
                      <a:noFill/>
                    </a:lnB>
                  </a:tcPr>
                </a:tc>
                <a:tc>
                  <a:txBody>
                    <a:bodyPr/>
                    <a:lstStyle/>
                    <a:p>
                      <a:pPr algn="ctr" fontAlgn="ctr"/>
                      <a:r>
                        <a:rPr lang="cs-CZ" sz="1800" b="0" i="0" u="none" strike="noStrike" dirty="0">
                          <a:solidFill>
                            <a:srgbClr val="000000"/>
                          </a:solidFill>
                          <a:latin typeface="+mj-lt"/>
                        </a:rPr>
                        <a:t>Slabý</a:t>
                      </a:r>
                    </a:p>
                  </a:txBody>
                  <a:tcPr marL="9525" marR="9525" marT="9525" marB="0" anchor="ctr">
                    <a:lnL>
                      <a:noFill/>
                    </a:lnL>
                    <a:lnR>
                      <a:noFill/>
                    </a:lnR>
                    <a:lnT>
                      <a:noFill/>
                    </a:lnT>
                    <a:lnB>
                      <a:noFill/>
                    </a:lnB>
                  </a:tcPr>
                </a:tc>
                <a:tc>
                  <a:txBody>
                    <a:bodyPr/>
                    <a:lstStyle/>
                    <a:p>
                      <a:pPr algn="ctr" fontAlgn="ctr"/>
                      <a:r>
                        <a:rPr lang="cs-CZ" sz="1800" b="0" i="0" u="none" strike="noStrike" dirty="0">
                          <a:solidFill>
                            <a:srgbClr val="000000"/>
                          </a:solidFill>
                          <a:latin typeface="+mj-lt"/>
                        </a:rPr>
                        <a:t>Střední</a:t>
                      </a:r>
                    </a:p>
                  </a:txBody>
                  <a:tcPr marL="9525" marR="9525" marT="9525" marB="0" anchor="ctr">
                    <a:lnL>
                      <a:noFill/>
                    </a:lnL>
                    <a:lnR>
                      <a:noFill/>
                    </a:lnR>
                    <a:lnT>
                      <a:noFill/>
                    </a:lnT>
                    <a:lnB>
                      <a:noFill/>
                    </a:lnB>
                  </a:tcPr>
                </a:tc>
                <a:tc>
                  <a:txBody>
                    <a:bodyPr/>
                    <a:lstStyle/>
                    <a:p>
                      <a:pPr algn="ctr" fontAlgn="ctr"/>
                      <a:r>
                        <a:rPr lang="cs-CZ" sz="1800" b="0" i="0" u="none" strike="noStrike" dirty="0">
                          <a:solidFill>
                            <a:srgbClr val="000000"/>
                          </a:solidFill>
                          <a:latin typeface="+mj-lt"/>
                        </a:rPr>
                        <a:t>Silný</a:t>
                      </a:r>
                    </a:p>
                  </a:txBody>
                  <a:tcPr marL="9525" marR="9525" marT="9525" marB="0" anchor="ctr">
                    <a:lnL>
                      <a:noFill/>
                    </a:lnL>
                    <a:lnR>
                      <a:noFill/>
                    </a:lnR>
                    <a:lnT>
                      <a:noFill/>
                    </a:lnT>
                    <a:lnB>
                      <a:noFill/>
                    </a:lnB>
                  </a:tcPr>
                </a:tc>
              </a:tr>
              <a:tr h="749547">
                <a:tc>
                  <a:txBody>
                    <a:bodyPr/>
                    <a:lstStyle/>
                    <a:p>
                      <a:pPr algn="ctr" fontAlgn="ctr"/>
                      <a:r>
                        <a:rPr lang="cs-CZ" sz="1800" b="1" i="0" u="none" strike="noStrike" dirty="0">
                          <a:solidFill>
                            <a:srgbClr val="000000"/>
                          </a:solidFill>
                          <a:latin typeface="+mj-lt"/>
                        </a:rPr>
                        <a:t>Dispozice</a:t>
                      </a:r>
                    </a:p>
                  </a:txBody>
                  <a:tcPr marL="9525" marR="9525" marT="9525" marB="0" anchor="ctr">
                    <a:lnL>
                      <a:noFill/>
                    </a:lnL>
                    <a:lnR>
                      <a:noFill/>
                    </a:lnR>
                    <a:lnT>
                      <a:noFill/>
                    </a:lnT>
                    <a:lnB>
                      <a:noFill/>
                    </a:lnB>
                  </a:tcPr>
                </a:tc>
                <a:tc>
                  <a:txBody>
                    <a:bodyPr/>
                    <a:lstStyle/>
                    <a:p>
                      <a:pPr algn="ctr" fontAlgn="ctr"/>
                      <a:r>
                        <a:rPr lang="cs-CZ" sz="1800" b="0" i="0" u="none" strike="noStrike" dirty="0">
                          <a:solidFill>
                            <a:srgbClr val="000000"/>
                          </a:solidFill>
                          <a:latin typeface="+mj-lt"/>
                        </a:rPr>
                        <a:t>Neodpovídající</a:t>
                      </a:r>
                    </a:p>
                  </a:txBody>
                  <a:tcPr marL="9525" marR="9525" marT="9525" marB="0" anchor="ctr">
                    <a:lnL>
                      <a:noFill/>
                    </a:lnL>
                    <a:lnR>
                      <a:noFill/>
                    </a:lnR>
                    <a:lnT>
                      <a:noFill/>
                    </a:lnT>
                    <a:lnB>
                      <a:noFill/>
                    </a:lnB>
                  </a:tcPr>
                </a:tc>
                <a:tc>
                  <a:txBody>
                    <a:bodyPr/>
                    <a:lstStyle/>
                    <a:p>
                      <a:pPr algn="ctr" fontAlgn="ctr"/>
                      <a:r>
                        <a:rPr lang="cs-CZ" sz="1800" b="0" i="0" u="none" strike="noStrike" dirty="0">
                          <a:solidFill>
                            <a:srgbClr val="000000"/>
                          </a:solidFill>
                          <a:latin typeface="+mj-lt"/>
                        </a:rPr>
                        <a:t>Odpovídající</a:t>
                      </a:r>
                    </a:p>
                  </a:txBody>
                  <a:tcPr marL="9525" marR="9525" marT="9525" marB="0" anchor="ctr">
                    <a:lnL>
                      <a:noFill/>
                    </a:lnL>
                    <a:lnR>
                      <a:noFill/>
                    </a:lnR>
                    <a:lnT>
                      <a:noFill/>
                    </a:lnT>
                    <a:lnB>
                      <a:noFill/>
                    </a:lnB>
                  </a:tcPr>
                </a:tc>
                <a:tc>
                  <a:txBody>
                    <a:bodyPr/>
                    <a:lstStyle/>
                    <a:p>
                      <a:pPr algn="ctr" fontAlgn="ctr"/>
                      <a:r>
                        <a:rPr lang="cs-CZ" sz="1800" b="0" i="0" u="none" strike="noStrike" dirty="0">
                          <a:solidFill>
                            <a:srgbClr val="000000"/>
                          </a:solidFill>
                          <a:latin typeface="+mj-lt"/>
                        </a:rPr>
                        <a:t>Odpovídající</a:t>
                      </a:r>
                    </a:p>
                  </a:txBody>
                  <a:tcPr marL="9525" marR="9525" marT="9525" marB="0" anchor="ctr">
                    <a:lnL>
                      <a:noFill/>
                    </a:lnL>
                    <a:lnR>
                      <a:noFill/>
                    </a:lnR>
                    <a:lnT>
                      <a:noFill/>
                    </a:lnT>
                    <a:lnB>
                      <a:noFill/>
                    </a:lnB>
                  </a:tcPr>
                </a:tc>
                <a:tc>
                  <a:txBody>
                    <a:bodyPr/>
                    <a:lstStyle/>
                    <a:p>
                      <a:pPr algn="ctr" fontAlgn="ctr"/>
                      <a:r>
                        <a:rPr lang="cs-CZ" sz="1800" b="0" i="0" u="none" strike="noStrike" dirty="0">
                          <a:solidFill>
                            <a:srgbClr val="000000"/>
                          </a:solidFill>
                          <a:latin typeface="+mj-lt"/>
                        </a:rPr>
                        <a:t>Odpovídající</a:t>
                      </a:r>
                    </a:p>
                  </a:txBody>
                  <a:tcPr marL="9525" marR="9525" marT="9525" marB="0" anchor="ctr">
                    <a:lnL>
                      <a:noFill/>
                    </a:lnL>
                    <a:lnR>
                      <a:noFill/>
                    </a:lnR>
                    <a:lnT>
                      <a:noFill/>
                    </a:lnT>
                    <a:lnB>
                      <a:noFill/>
                    </a:lnB>
                  </a:tcPr>
                </a:tc>
              </a:tr>
              <a:tr h="749547">
                <a:tc>
                  <a:txBody>
                    <a:bodyPr/>
                    <a:lstStyle/>
                    <a:p>
                      <a:pPr algn="ctr" fontAlgn="ctr"/>
                      <a:r>
                        <a:rPr lang="cs-CZ" sz="1800" b="1" i="0" u="none" strike="noStrike" dirty="0">
                          <a:solidFill>
                            <a:srgbClr val="000000"/>
                          </a:solidFill>
                          <a:latin typeface="+mj-lt"/>
                        </a:rPr>
                        <a:t>Vybavenost</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cs-CZ" sz="1800" b="0" i="0" u="none" strike="noStrike" dirty="0">
                          <a:solidFill>
                            <a:srgbClr val="000000"/>
                          </a:solidFill>
                          <a:latin typeface="+mj-lt"/>
                        </a:rPr>
                        <a:t>Neodpovídající</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cs-CZ" sz="1800" b="0" i="0" u="none" strike="noStrike" dirty="0">
                          <a:solidFill>
                            <a:srgbClr val="000000"/>
                          </a:solidFill>
                          <a:latin typeface="+mj-lt"/>
                        </a:rPr>
                        <a:t>Ne/odpovídající</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cs-CZ" sz="1800" b="0" i="0" u="none" strike="noStrike" dirty="0">
                          <a:solidFill>
                            <a:srgbClr val="000000"/>
                          </a:solidFill>
                          <a:latin typeface="+mj-lt"/>
                        </a:rPr>
                        <a:t>Odpovídající</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cs-CZ" sz="1800" b="0" i="0" u="none" strike="noStrike" dirty="0">
                          <a:solidFill>
                            <a:srgbClr val="000000"/>
                          </a:solidFill>
                          <a:latin typeface="+mj-lt"/>
                        </a:rPr>
                        <a:t>Odpovídající</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34350575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dpis 1"/>
          <p:cNvSpPr>
            <a:spLocks noGrp="1"/>
          </p:cNvSpPr>
          <p:nvPr>
            <p:ph type="title"/>
          </p:nvPr>
        </p:nvSpPr>
        <p:spPr>
          <a:xfrm>
            <a:off x="457200" y="274638"/>
            <a:ext cx="8229600" cy="850900"/>
          </a:xfrm>
        </p:spPr>
        <p:txBody>
          <a:bodyPr/>
          <a:lstStyle/>
          <a:p>
            <a:r>
              <a:rPr lang="cs-CZ" sz="1800" smtClean="0"/>
              <a:t>Typologie: Otcovství po rozchodu rodičovského páru (Dudová, 2007)</a:t>
            </a:r>
          </a:p>
        </p:txBody>
      </p:sp>
      <p:pic>
        <p:nvPicPr>
          <p:cNvPr id="27651"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l="35681" t="14951" r="32996" b="7091"/>
          <a:stretch>
            <a:fillRect/>
          </a:stretch>
        </p:blipFill>
        <p:spPr>
          <a:xfrm>
            <a:off x="1692275" y="1052513"/>
            <a:ext cx="5327650" cy="5805487"/>
          </a:xfrm>
          <a:noFill/>
        </p:spPr>
      </p:pic>
    </p:spTree>
    <p:extLst>
      <p:ext uri="{BB962C8B-B14F-4D97-AF65-F5344CB8AC3E}">
        <p14:creationId xmlns:p14="http://schemas.microsoft.com/office/powerpoint/2010/main" val="4157510428"/>
      </p:ext>
    </p:extLst>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cs-CZ" smtClean="0"/>
              <a:t>Jak v praxi probíhá analýza?</a:t>
            </a:r>
          </a:p>
        </p:txBody>
      </p:sp>
      <p:sp>
        <p:nvSpPr>
          <p:cNvPr id="65539" name="Rectangle 3"/>
          <p:cNvSpPr>
            <a:spLocks noGrp="1" noChangeArrowheads="1"/>
          </p:cNvSpPr>
          <p:nvPr>
            <p:ph type="body" idx="1"/>
          </p:nvPr>
        </p:nvSpPr>
        <p:spPr>
          <a:xfrm>
            <a:off x="457200" y="1557338"/>
            <a:ext cx="8229600" cy="4568825"/>
          </a:xfrm>
        </p:spPr>
        <p:txBody>
          <a:bodyPr>
            <a:normAutofit lnSpcReduction="10000"/>
          </a:bodyPr>
          <a:lstStyle/>
          <a:p>
            <a:pPr marL="609600" indent="-609600">
              <a:lnSpc>
                <a:spcPct val="80000"/>
              </a:lnSpc>
              <a:buNone/>
            </a:pPr>
            <a:r>
              <a:rPr lang="cs-CZ" sz="2000" dirty="0" smtClean="0"/>
              <a:t>Na začátku všeho je text nebo jiný dokument (co všechno je předmětem analýzy?)</a:t>
            </a:r>
          </a:p>
          <a:p>
            <a:pPr marL="609600" indent="-609600">
              <a:lnSpc>
                <a:spcPct val="80000"/>
              </a:lnSpc>
              <a:buNone/>
            </a:pPr>
            <a:endParaRPr lang="cs-CZ" sz="2000" dirty="0" smtClean="0"/>
          </a:p>
          <a:p>
            <a:pPr marL="609600" indent="-609600">
              <a:lnSpc>
                <a:spcPct val="80000"/>
              </a:lnSpc>
              <a:buAutoNum type="arabicPeriod"/>
            </a:pPr>
            <a:r>
              <a:rPr lang="cs-CZ" sz="2000" dirty="0" smtClean="0"/>
              <a:t>Shromáždění a uspořádání dat</a:t>
            </a:r>
          </a:p>
          <a:p>
            <a:pPr marL="609600" indent="-609600">
              <a:lnSpc>
                <a:spcPct val="80000"/>
              </a:lnSpc>
              <a:buAutoNum type="arabicPeriod"/>
            </a:pPr>
            <a:r>
              <a:rPr lang="cs-CZ" sz="2000" dirty="0" smtClean="0"/>
              <a:t>„Ponoření se“ do dat</a:t>
            </a:r>
          </a:p>
          <a:p>
            <a:pPr marL="609600" indent="-609600">
              <a:lnSpc>
                <a:spcPct val="80000"/>
              </a:lnSpc>
              <a:buAutoNum type="arabicPeriod"/>
            </a:pPr>
            <a:r>
              <a:rPr lang="cs-CZ" sz="2000" dirty="0" smtClean="0"/>
              <a:t>Organizace dat, kódování s cílem vybrat to nejdůležitější, rozčlenit text na kousky. Postupujeme od otevřeného kódování (co se v datech děje?) po zaměření kódování</a:t>
            </a:r>
          </a:p>
          <a:p>
            <a:pPr marL="609600" indent="-609600">
              <a:lnSpc>
                <a:spcPct val="80000"/>
              </a:lnSpc>
              <a:buFontTx/>
              <a:buAutoNum type="arabicPeriod"/>
            </a:pPr>
            <a:r>
              <a:rPr lang="cs-CZ" sz="2000" dirty="0" smtClean="0"/>
              <a:t>Revize a přepracovávání kódů</a:t>
            </a:r>
          </a:p>
          <a:p>
            <a:pPr marL="609600" indent="-609600">
              <a:lnSpc>
                <a:spcPct val="80000"/>
              </a:lnSpc>
              <a:buFontTx/>
              <a:buAutoNum type="arabicPeriod"/>
            </a:pPr>
            <a:r>
              <a:rPr lang="cs-CZ" sz="2000" dirty="0" smtClean="0"/>
              <a:t>Od kódů k tématům, kategoriím a vztahům mezi nimi. Kusy textu označené jaké významné se propojují</a:t>
            </a:r>
          </a:p>
          <a:p>
            <a:pPr marL="609600" indent="-609600">
              <a:lnSpc>
                <a:spcPct val="80000"/>
              </a:lnSpc>
              <a:buFontTx/>
              <a:buAutoNum type="arabicPeriod"/>
            </a:pPr>
            <a:r>
              <a:rPr lang="cs-CZ" sz="2000" dirty="0" smtClean="0"/>
              <a:t>Během celého procesu výzkumník píše poznámky a postupně tak kategorie rozpracovává a vytváří teorii, kterou ověřuje a rozpracovává dalším sběrem dat a analýzou</a:t>
            </a:r>
          </a:p>
          <a:p>
            <a:pPr marL="609600" indent="-609600">
              <a:lnSpc>
                <a:spcPct val="80000"/>
              </a:lnSpc>
              <a:buFontTx/>
              <a:buAutoNum type="arabicPeriod"/>
            </a:pPr>
            <a:r>
              <a:rPr lang="cs-CZ" sz="2000" dirty="0" smtClean="0"/>
              <a:t>Analýza jako vytváření nového textu na podkladě posbíraných dat – redukce dat, expanze textu výzkumníka</a:t>
            </a:r>
          </a:p>
          <a:p>
            <a:pPr marL="609600" indent="-609600">
              <a:lnSpc>
                <a:spcPct val="80000"/>
              </a:lnSpc>
              <a:buFontTx/>
              <a:buAutoNum type="arabicPeriod"/>
            </a:pPr>
            <a:r>
              <a:rPr lang="cs-CZ" sz="2000" dirty="0" smtClean="0"/>
              <a:t>Pozor, analýza je vedena zájmem o významy spíše než o fakta!</a:t>
            </a:r>
          </a:p>
          <a:p>
            <a:pPr marL="609600" indent="-609600">
              <a:lnSpc>
                <a:spcPct val="80000"/>
              </a:lnSpc>
              <a:buNone/>
            </a:pPr>
            <a:endParaRPr lang="cs-CZ" sz="2000" dirty="0" smtClean="0"/>
          </a:p>
          <a:p>
            <a:pPr marL="609600" indent="-609600">
              <a:lnSpc>
                <a:spcPct val="80000"/>
              </a:lnSpc>
            </a:pPr>
            <a:endParaRPr lang="cs-CZ" sz="2000" dirty="0" smtClean="0"/>
          </a:p>
        </p:txBody>
      </p:sp>
    </p:spTree>
    <p:extLst>
      <p:ext uri="{BB962C8B-B14F-4D97-AF65-F5344CB8AC3E}">
        <p14:creationId xmlns:p14="http://schemas.microsoft.com/office/powerpoint/2010/main" val="4218773488"/>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5538"/>
                                        </p:tgtEl>
                                        <p:attrNameLst>
                                          <p:attrName>style.visibility</p:attrName>
                                        </p:attrNameLst>
                                      </p:cBhvr>
                                      <p:to>
                                        <p:strVal val="visible"/>
                                      </p:to>
                                    </p:set>
                                    <p:animEffect transition="in" filter="fade">
                                      <p:cBhvr>
                                        <p:cTn id="7" dur="2000"/>
                                        <p:tgtEl>
                                          <p:spTgt spid="6553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5539">
                                            <p:txEl>
                                              <p:pRg st="0" end="0"/>
                                            </p:txEl>
                                          </p:spTgt>
                                        </p:tgtEl>
                                        <p:attrNameLst>
                                          <p:attrName>style.visibility</p:attrName>
                                        </p:attrNameLst>
                                      </p:cBhvr>
                                      <p:to>
                                        <p:strVal val="visible"/>
                                      </p:to>
                                    </p:set>
                                    <p:animEffect transition="in" filter="wipe(left)">
                                      <p:cBhvr>
                                        <p:cTn id="12" dur="500"/>
                                        <p:tgtEl>
                                          <p:spTgt spid="6553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5539">
                                            <p:txEl>
                                              <p:pRg st="2" end="2"/>
                                            </p:txEl>
                                          </p:spTgt>
                                        </p:tgtEl>
                                        <p:attrNameLst>
                                          <p:attrName>style.visibility</p:attrName>
                                        </p:attrNameLst>
                                      </p:cBhvr>
                                      <p:to>
                                        <p:strVal val="visible"/>
                                      </p:to>
                                    </p:set>
                                    <p:animEffect transition="in" filter="wipe(left)">
                                      <p:cBhvr>
                                        <p:cTn id="17" dur="500"/>
                                        <p:tgtEl>
                                          <p:spTgt spid="655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5539">
                                            <p:txEl>
                                              <p:pRg st="3" end="3"/>
                                            </p:txEl>
                                          </p:spTgt>
                                        </p:tgtEl>
                                        <p:attrNameLst>
                                          <p:attrName>style.visibility</p:attrName>
                                        </p:attrNameLst>
                                      </p:cBhvr>
                                      <p:to>
                                        <p:strVal val="visible"/>
                                      </p:to>
                                    </p:set>
                                    <p:animEffect transition="in" filter="wipe(left)">
                                      <p:cBhvr>
                                        <p:cTn id="22" dur="500"/>
                                        <p:tgtEl>
                                          <p:spTgt spid="6553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5539">
                                            <p:txEl>
                                              <p:pRg st="4" end="4"/>
                                            </p:txEl>
                                          </p:spTgt>
                                        </p:tgtEl>
                                        <p:attrNameLst>
                                          <p:attrName>style.visibility</p:attrName>
                                        </p:attrNameLst>
                                      </p:cBhvr>
                                      <p:to>
                                        <p:strVal val="visible"/>
                                      </p:to>
                                    </p:set>
                                    <p:animEffect transition="in" filter="wipe(left)">
                                      <p:cBhvr>
                                        <p:cTn id="27" dur="500"/>
                                        <p:tgtEl>
                                          <p:spTgt spid="6553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5539">
                                            <p:txEl>
                                              <p:pRg st="5" end="5"/>
                                            </p:txEl>
                                          </p:spTgt>
                                        </p:tgtEl>
                                        <p:attrNameLst>
                                          <p:attrName>style.visibility</p:attrName>
                                        </p:attrNameLst>
                                      </p:cBhvr>
                                      <p:to>
                                        <p:strVal val="visible"/>
                                      </p:to>
                                    </p:set>
                                    <p:animEffect transition="in" filter="wipe(left)">
                                      <p:cBhvr>
                                        <p:cTn id="32" dur="500"/>
                                        <p:tgtEl>
                                          <p:spTgt spid="65539">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5539">
                                            <p:txEl>
                                              <p:pRg st="6" end="6"/>
                                            </p:txEl>
                                          </p:spTgt>
                                        </p:tgtEl>
                                        <p:attrNameLst>
                                          <p:attrName>style.visibility</p:attrName>
                                        </p:attrNameLst>
                                      </p:cBhvr>
                                      <p:to>
                                        <p:strVal val="visible"/>
                                      </p:to>
                                    </p:set>
                                    <p:animEffect transition="in" filter="wipe(left)">
                                      <p:cBhvr>
                                        <p:cTn id="37" dur="500"/>
                                        <p:tgtEl>
                                          <p:spTgt spid="65539">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65539">
                                            <p:txEl>
                                              <p:pRg st="7" end="7"/>
                                            </p:txEl>
                                          </p:spTgt>
                                        </p:tgtEl>
                                        <p:attrNameLst>
                                          <p:attrName>style.visibility</p:attrName>
                                        </p:attrNameLst>
                                      </p:cBhvr>
                                      <p:to>
                                        <p:strVal val="visible"/>
                                      </p:to>
                                    </p:set>
                                    <p:animEffect transition="in" filter="wipe(left)">
                                      <p:cBhvr>
                                        <p:cTn id="42" dur="500"/>
                                        <p:tgtEl>
                                          <p:spTgt spid="65539">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65539">
                                            <p:txEl>
                                              <p:pRg st="8" end="8"/>
                                            </p:txEl>
                                          </p:spTgt>
                                        </p:tgtEl>
                                        <p:attrNameLst>
                                          <p:attrName>style.visibility</p:attrName>
                                        </p:attrNameLst>
                                      </p:cBhvr>
                                      <p:to>
                                        <p:strVal val="visible"/>
                                      </p:to>
                                    </p:set>
                                    <p:animEffect transition="in" filter="wipe(left)">
                                      <p:cBhvr>
                                        <p:cTn id="47" dur="500"/>
                                        <p:tgtEl>
                                          <p:spTgt spid="65539">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65539">
                                            <p:txEl>
                                              <p:pRg st="9" end="9"/>
                                            </p:txEl>
                                          </p:spTgt>
                                        </p:tgtEl>
                                        <p:attrNameLst>
                                          <p:attrName>style.visibility</p:attrName>
                                        </p:attrNameLst>
                                      </p:cBhvr>
                                      <p:to>
                                        <p:strVal val="visible"/>
                                      </p:to>
                                    </p:set>
                                    <p:animEffect transition="in" filter="wipe(left)">
                                      <p:cBhvr>
                                        <p:cTn id="52" dur="500"/>
                                        <p:tgtEl>
                                          <p:spTgt spid="6553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p:bldP spid="65539"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Sekvence</a:t>
            </a:r>
            <a:endParaRPr lang="cs-CZ" dirty="0"/>
          </a:p>
        </p:txBody>
      </p:sp>
      <p:sp>
        <p:nvSpPr>
          <p:cNvPr id="3" name="Zástupný symbol pro obsah 2"/>
          <p:cNvSpPr>
            <a:spLocks noGrp="1"/>
          </p:cNvSpPr>
          <p:nvPr>
            <p:ph idx="1"/>
          </p:nvPr>
        </p:nvSpPr>
        <p:spPr/>
        <p:txBody>
          <a:bodyPr>
            <a:normAutofit fontScale="85000" lnSpcReduction="10000"/>
          </a:bodyPr>
          <a:lstStyle/>
          <a:p>
            <a:pPr marL="0" indent="0">
              <a:buNone/>
            </a:pPr>
            <a:r>
              <a:rPr lang="cs-CZ" dirty="0"/>
              <a:t>Biograf. výzkum zaměřený na vývoj profesní identity ředitelů českých základních škol (M. </a:t>
            </a:r>
            <a:r>
              <a:rPr lang="cs-CZ" dirty="0" err="1"/>
              <a:t>Pol</a:t>
            </a:r>
            <a:r>
              <a:rPr lang="cs-CZ" dirty="0"/>
              <a:t> et. al. 2009, 2010)</a:t>
            </a:r>
          </a:p>
          <a:p>
            <a:pPr marL="514350" indent="-514350">
              <a:buAutoNum type="arabicPeriod"/>
            </a:pPr>
            <a:r>
              <a:rPr lang="cs-CZ" dirty="0"/>
              <a:t>Předehra – aneb Jak se člověk stane ředitelem školy?</a:t>
            </a:r>
          </a:p>
          <a:p>
            <a:pPr marL="514350" indent="-514350">
              <a:buAutoNum type="arabicPeriod"/>
            </a:pPr>
            <a:r>
              <a:rPr lang="cs-CZ" dirty="0"/>
              <a:t>Fáze první – vstup do ředitelny</a:t>
            </a:r>
          </a:p>
          <a:p>
            <a:pPr marL="514350" indent="-514350">
              <a:buAutoNum type="arabicPeriod"/>
            </a:pPr>
            <a:r>
              <a:rPr lang="cs-CZ" dirty="0"/>
              <a:t>Fáze druhá – čas osobních zkoušek</a:t>
            </a:r>
          </a:p>
          <a:p>
            <a:pPr marL="514350" indent="-514350">
              <a:buAutoNum type="arabicPeriod"/>
            </a:pPr>
            <a:r>
              <a:rPr lang="cs-CZ" dirty="0"/>
              <a:t>Fáze profesní jistoty</a:t>
            </a:r>
          </a:p>
          <a:p>
            <a:pPr marL="514350" indent="-514350">
              <a:buAutoNum type="arabicPeriod"/>
            </a:pPr>
            <a:r>
              <a:rPr lang="cs-CZ" dirty="0"/>
              <a:t>Druhé přechodové období – čas zesílené reflexe chodu školy?</a:t>
            </a:r>
          </a:p>
          <a:p>
            <a:pPr marL="514350" indent="-514350">
              <a:buAutoNum type="arabicPeriod"/>
            </a:pPr>
            <a:r>
              <a:rPr lang="cs-CZ" dirty="0"/>
              <a:t>Fáze nových výzev – zkušený ředitel</a:t>
            </a:r>
          </a:p>
          <a:p>
            <a:pPr marL="0" indent="0">
              <a:buNone/>
            </a:pPr>
            <a:endParaRPr lang="cs-CZ" dirty="0"/>
          </a:p>
        </p:txBody>
      </p:sp>
    </p:spTree>
    <p:extLst>
      <p:ext uri="{BB962C8B-B14F-4D97-AF65-F5344CB8AC3E}">
        <p14:creationId xmlns:p14="http://schemas.microsoft.com/office/powerpoint/2010/main" val="399605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Nadpis 1"/>
          <p:cNvSpPr>
            <a:spLocks noGrp="1"/>
          </p:cNvSpPr>
          <p:nvPr>
            <p:ph type="title"/>
          </p:nvPr>
        </p:nvSpPr>
        <p:spPr/>
        <p:txBody>
          <a:bodyPr>
            <a:normAutofit fontScale="90000"/>
          </a:bodyPr>
          <a:lstStyle/>
          <a:p>
            <a:r>
              <a:rPr lang="cs-CZ" dirty="0" smtClean="0"/>
              <a:t>Jak mi může pomoci počítač?</a:t>
            </a:r>
            <a:br>
              <a:rPr lang="cs-CZ" dirty="0" smtClean="0"/>
            </a:br>
            <a:r>
              <a:rPr lang="cs-CZ" dirty="0" smtClean="0"/>
              <a:t>Jde to i bez něj?</a:t>
            </a:r>
          </a:p>
        </p:txBody>
      </p:sp>
    </p:spTree>
    <p:extLst>
      <p:ext uri="{BB962C8B-B14F-4D97-AF65-F5344CB8AC3E}">
        <p14:creationId xmlns:p14="http://schemas.microsoft.com/office/powerpoint/2010/main" val="343367640"/>
      </p:ext>
    </p:extLst>
  </p:cSld>
  <p:clrMapOvr>
    <a:masterClrMapping/>
  </p:clrMapOvr>
  <p:transition>
    <p:wipe di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1447800"/>
            <a:ext cx="121920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6700184"/>
      </p:ext>
    </p:extLst>
  </p:cSld>
  <p:clrMapOvr>
    <a:masterClrMapping/>
  </p:clrMapOvr>
  <p:transition>
    <p:wipe di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6375" y="-2692400"/>
            <a:ext cx="121920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365614"/>
      </p:ext>
    </p:extLst>
  </p:cSld>
  <p:clrMapOvr>
    <a:masterClrMapping/>
  </p:clrMapOvr>
  <p:transition>
    <p:wipe di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1447800"/>
            <a:ext cx="121920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1031937"/>
      </p:ext>
    </p:extLst>
  </p:cSld>
  <p:clrMapOvr>
    <a:masterClrMapping/>
  </p:clrMapOvr>
  <p:transition>
    <p:wipe di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pPr marL="0" indent="0">
              <a:buNone/>
            </a:pPr>
            <a:r>
              <a:rPr lang="cs-CZ" dirty="0" smtClean="0"/>
              <a:t>Dobrý článek nejde napsat na základě nekvalitně provedeného výzkumu. (</a:t>
            </a:r>
            <a:r>
              <a:rPr lang="cs-CZ" dirty="0" err="1" smtClean="0"/>
              <a:t>Šeďová</a:t>
            </a:r>
            <a:r>
              <a:rPr lang="cs-CZ" dirty="0" smtClean="0"/>
              <a:t>, </a:t>
            </a:r>
            <a:r>
              <a:rPr lang="cs-CZ" dirty="0" err="1" smtClean="0"/>
              <a:t>Švaříček</a:t>
            </a:r>
            <a:r>
              <a:rPr lang="cs-CZ" dirty="0" smtClean="0"/>
              <a:t> 2013)</a:t>
            </a:r>
          </a:p>
          <a:p>
            <a:pPr marL="0" indent="0">
              <a:buNone/>
            </a:pPr>
            <a:endParaRPr lang="cs-CZ" dirty="0" smtClean="0"/>
          </a:p>
          <a:p>
            <a:pPr marL="0" indent="0">
              <a:buNone/>
            </a:pPr>
            <a:r>
              <a:rPr lang="cs-CZ" dirty="0" smtClean="0"/>
              <a:t>Není jiné metody, než být pronikavě inteligentní (Ivo Možný)</a:t>
            </a:r>
          </a:p>
          <a:p>
            <a:pPr marL="0" indent="0">
              <a:buNone/>
            </a:pPr>
            <a:endParaRPr lang="cs-CZ" dirty="0" smtClean="0"/>
          </a:p>
          <a:p>
            <a:pPr marL="0" indent="0">
              <a:buNone/>
            </a:pPr>
            <a:r>
              <a:rPr lang="cs-CZ" dirty="0" smtClean="0"/>
              <a:t>Abychom mohli dobře psát, musíme hodně číst.</a:t>
            </a:r>
          </a:p>
          <a:p>
            <a:pPr marL="0" indent="0">
              <a:buNone/>
            </a:pPr>
            <a:endParaRPr lang="cs-CZ" dirty="0" smtClean="0"/>
          </a:p>
          <a:p>
            <a:pPr>
              <a:buNone/>
            </a:pPr>
            <a:endParaRPr lang="cs-CZ" dirty="0"/>
          </a:p>
        </p:txBody>
      </p:sp>
    </p:spTree>
    <p:extLst>
      <p:ext uri="{BB962C8B-B14F-4D97-AF65-F5344CB8AC3E}">
        <p14:creationId xmlns:p14="http://schemas.microsoft.com/office/powerpoint/2010/main" val="37744759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Přímá spojnice se šipkou 4"/>
          <p:cNvCxnSpPr/>
          <p:nvPr/>
        </p:nvCxnSpPr>
        <p:spPr>
          <a:xfrm flipV="1">
            <a:off x="899592" y="298911"/>
            <a:ext cx="0" cy="53285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Přímá spojnice se šipkou 6"/>
          <p:cNvCxnSpPr/>
          <p:nvPr/>
        </p:nvCxnSpPr>
        <p:spPr>
          <a:xfrm>
            <a:off x="755576" y="5661248"/>
            <a:ext cx="676875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TextovéPole 18"/>
          <p:cNvSpPr txBox="1"/>
          <p:nvPr/>
        </p:nvSpPr>
        <p:spPr>
          <a:xfrm>
            <a:off x="395536" y="5877272"/>
            <a:ext cx="1224136" cy="646331"/>
          </a:xfrm>
          <a:prstGeom prst="rect">
            <a:avLst/>
          </a:prstGeom>
          <a:noFill/>
        </p:spPr>
        <p:txBody>
          <a:bodyPr wrap="square" rtlCol="0">
            <a:spAutoFit/>
          </a:bodyPr>
          <a:lstStyle/>
          <a:p>
            <a:r>
              <a:rPr lang="cs-CZ" dirty="0" smtClean="0"/>
              <a:t>Začátek analýzy</a:t>
            </a:r>
            <a:endParaRPr lang="cs-CZ" dirty="0"/>
          </a:p>
        </p:txBody>
      </p:sp>
      <p:sp>
        <p:nvSpPr>
          <p:cNvPr id="20" name="TextovéPole 19"/>
          <p:cNvSpPr txBox="1"/>
          <p:nvPr/>
        </p:nvSpPr>
        <p:spPr>
          <a:xfrm>
            <a:off x="7308304" y="6021288"/>
            <a:ext cx="792088" cy="369332"/>
          </a:xfrm>
          <a:prstGeom prst="rect">
            <a:avLst/>
          </a:prstGeom>
          <a:noFill/>
        </p:spPr>
        <p:txBody>
          <a:bodyPr wrap="square" rtlCol="0">
            <a:spAutoFit/>
          </a:bodyPr>
          <a:lstStyle/>
          <a:p>
            <a:r>
              <a:rPr lang="cs-CZ" dirty="0" smtClean="0"/>
              <a:t>Den D</a:t>
            </a:r>
            <a:endParaRPr lang="cs-CZ" dirty="0"/>
          </a:p>
        </p:txBody>
      </p:sp>
      <p:sp>
        <p:nvSpPr>
          <p:cNvPr id="21" name="TextovéPole 20"/>
          <p:cNvSpPr txBox="1"/>
          <p:nvPr/>
        </p:nvSpPr>
        <p:spPr>
          <a:xfrm>
            <a:off x="0" y="4869160"/>
            <a:ext cx="2123728" cy="369332"/>
          </a:xfrm>
          <a:prstGeom prst="rect">
            <a:avLst/>
          </a:prstGeom>
          <a:noFill/>
        </p:spPr>
        <p:txBody>
          <a:bodyPr wrap="square" rtlCol="0">
            <a:spAutoFit/>
          </a:bodyPr>
          <a:lstStyle/>
          <a:p>
            <a:r>
              <a:rPr lang="cs-CZ" dirty="0" smtClean="0"/>
              <a:t>Vlastní text – 20 %</a:t>
            </a:r>
            <a:endParaRPr lang="cs-CZ" dirty="0"/>
          </a:p>
        </p:txBody>
      </p:sp>
      <p:sp>
        <p:nvSpPr>
          <p:cNvPr id="22" name="TextovéPole 21"/>
          <p:cNvSpPr txBox="1"/>
          <p:nvPr/>
        </p:nvSpPr>
        <p:spPr>
          <a:xfrm>
            <a:off x="179512" y="2060848"/>
            <a:ext cx="720080" cy="646331"/>
          </a:xfrm>
          <a:prstGeom prst="rect">
            <a:avLst/>
          </a:prstGeom>
          <a:noFill/>
        </p:spPr>
        <p:txBody>
          <a:bodyPr wrap="square" rtlCol="0">
            <a:spAutoFit/>
          </a:bodyPr>
          <a:lstStyle/>
          <a:p>
            <a:r>
              <a:rPr lang="cs-CZ" dirty="0" smtClean="0"/>
              <a:t>Data 80 %</a:t>
            </a:r>
            <a:endParaRPr lang="cs-CZ" dirty="0"/>
          </a:p>
        </p:txBody>
      </p:sp>
      <p:sp>
        <p:nvSpPr>
          <p:cNvPr id="23" name="TextovéPole 22"/>
          <p:cNvSpPr txBox="1"/>
          <p:nvPr/>
        </p:nvSpPr>
        <p:spPr>
          <a:xfrm>
            <a:off x="7812360" y="5085184"/>
            <a:ext cx="792088" cy="646331"/>
          </a:xfrm>
          <a:prstGeom prst="rect">
            <a:avLst/>
          </a:prstGeom>
          <a:noFill/>
        </p:spPr>
        <p:txBody>
          <a:bodyPr wrap="square" rtlCol="0">
            <a:spAutoFit/>
          </a:bodyPr>
          <a:lstStyle/>
          <a:p>
            <a:r>
              <a:rPr lang="cs-CZ" dirty="0" smtClean="0"/>
              <a:t>Data 20 %</a:t>
            </a:r>
            <a:endParaRPr lang="cs-CZ" dirty="0"/>
          </a:p>
        </p:txBody>
      </p:sp>
      <p:sp>
        <p:nvSpPr>
          <p:cNvPr id="24" name="TextovéPole 23"/>
          <p:cNvSpPr txBox="1"/>
          <p:nvPr/>
        </p:nvSpPr>
        <p:spPr>
          <a:xfrm>
            <a:off x="6876256" y="2060848"/>
            <a:ext cx="1872208" cy="369332"/>
          </a:xfrm>
          <a:prstGeom prst="rect">
            <a:avLst/>
          </a:prstGeom>
          <a:noFill/>
        </p:spPr>
        <p:txBody>
          <a:bodyPr wrap="square" rtlCol="0">
            <a:spAutoFit/>
          </a:bodyPr>
          <a:lstStyle/>
          <a:p>
            <a:r>
              <a:rPr lang="cs-CZ" dirty="0" smtClean="0"/>
              <a:t>Vlastní text 80 %</a:t>
            </a:r>
            <a:endParaRPr lang="cs-CZ" dirty="0"/>
          </a:p>
        </p:txBody>
      </p:sp>
      <p:cxnSp>
        <p:nvCxnSpPr>
          <p:cNvPr id="27" name="Přímá spojnice se šipkou 26"/>
          <p:cNvCxnSpPr/>
          <p:nvPr/>
        </p:nvCxnSpPr>
        <p:spPr>
          <a:xfrm flipV="1">
            <a:off x="935596" y="1052736"/>
            <a:ext cx="6876764" cy="3600400"/>
          </a:xfrm>
          <a:prstGeom prst="straightConnector1">
            <a:avLst/>
          </a:prstGeom>
          <a:ln w="41275">
            <a:solidFill>
              <a:srgbClr val="FF0000"/>
            </a:solidFill>
            <a:headEnd w="lg" len="lg"/>
            <a:tailEnd type="arrow" w="lg" len="lg"/>
          </a:ln>
        </p:spPr>
        <p:style>
          <a:lnRef idx="1">
            <a:schemeClr val="accent1"/>
          </a:lnRef>
          <a:fillRef idx="0">
            <a:schemeClr val="accent1"/>
          </a:fillRef>
          <a:effectRef idx="0">
            <a:schemeClr val="accent1"/>
          </a:effectRef>
          <a:fontRef idx="minor">
            <a:schemeClr val="tx1"/>
          </a:fontRef>
        </p:style>
      </p:cxnSp>
      <p:cxnSp>
        <p:nvCxnSpPr>
          <p:cNvPr id="31" name="Přímá spojnice se šipkou 30"/>
          <p:cNvCxnSpPr/>
          <p:nvPr/>
        </p:nvCxnSpPr>
        <p:spPr>
          <a:xfrm>
            <a:off x="1007604" y="1340768"/>
            <a:ext cx="6516724" cy="3456384"/>
          </a:xfrm>
          <a:prstGeom prst="straightConnector1">
            <a:avLst/>
          </a:prstGeom>
          <a:ln w="41275">
            <a:headEnd w="lg" len="lg"/>
            <a:tailEnd type="arrow"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4036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3"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0526" t="8702" r="30988" b="17754"/>
          <a:stretch/>
        </p:blipFill>
        <p:spPr bwMode="auto">
          <a:xfrm>
            <a:off x="323529" y="116632"/>
            <a:ext cx="5616624" cy="67080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ovéPole 4"/>
          <p:cNvSpPr txBox="1"/>
          <p:nvPr/>
        </p:nvSpPr>
        <p:spPr>
          <a:xfrm>
            <a:off x="6300192" y="4437112"/>
            <a:ext cx="1699824" cy="369332"/>
          </a:xfrm>
          <a:prstGeom prst="rect">
            <a:avLst/>
          </a:prstGeom>
          <a:noFill/>
        </p:spPr>
        <p:txBody>
          <a:bodyPr wrap="none" rtlCol="0">
            <a:spAutoFit/>
          </a:bodyPr>
          <a:lstStyle/>
          <a:p>
            <a:r>
              <a:rPr lang="cs-CZ" dirty="0" smtClean="0"/>
              <a:t>Toušek 2012: 86</a:t>
            </a:r>
            <a:endParaRPr lang="cs-CZ" dirty="0"/>
          </a:p>
        </p:txBody>
      </p:sp>
    </p:spTree>
    <p:extLst>
      <p:ext uri="{BB962C8B-B14F-4D97-AF65-F5344CB8AC3E}">
        <p14:creationId xmlns:p14="http://schemas.microsoft.com/office/powerpoint/2010/main" val="17019786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Kódování</a:t>
            </a:r>
            <a:endParaRPr lang="cs-CZ" dirty="0"/>
          </a:p>
        </p:txBody>
      </p:sp>
      <p:sp>
        <p:nvSpPr>
          <p:cNvPr id="3" name="Zástupný symbol pro obsah 2"/>
          <p:cNvSpPr>
            <a:spLocks noGrp="1"/>
          </p:cNvSpPr>
          <p:nvPr>
            <p:ph idx="1"/>
          </p:nvPr>
        </p:nvSpPr>
        <p:spPr/>
        <p:txBody>
          <a:bodyPr/>
          <a:lstStyle/>
          <a:p>
            <a:pPr>
              <a:buNone/>
            </a:pPr>
            <a:r>
              <a:rPr lang="cs-CZ" dirty="0" smtClean="0"/>
              <a:t>Zdrojem kódu je:</a:t>
            </a:r>
          </a:p>
          <a:p>
            <a:pPr marL="514350" indent="-514350">
              <a:buAutoNum type="alphaLcParenR"/>
            </a:pPr>
            <a:r>
              <a:rPr lang="cs-CZ" dirty="0" smtClean="0"/>
              <a:t>Naše vlastní pojmenování</a:t>
            </a:r>
          </a:p>
          <a:p>
            <a:pPr marL="514350" indent="-514350">
              <a:buAutoNum type="alphaLcParenR"/>
            </a:pPr>
            <a:r>
              <a:rPr lang="cs-CZ" dirty="0" smtClean="0"/>
              <a:t>Pojmenování participantů</a:t>
            </a:r>
          </a:p>
          <a:p>
            <a:pPr marL="514350" indent="-514350">
              <a:buAutoNum type="alphaLcParenR"/>
            </a:pPr>
            <a:r>
              <a:rPr lang="cs-CZ" dirty="0" smtClean="0"/>
              <a:t>Teoretický pojem</a:t>
            </a:r>
            <a:endParaRPr lang="cs-CZ" dirty="0"/>
          </a:p>
        </p:txBody>
      </p:sp>
    </p:spTree>
    <p:extLst>
      <p:ext uri="{BB962C8B-B14F-4D97-AF65-F5344CB8AC3E}">
        <p14:creationId xmlns:p14="http://schemas.microsoft.com/office/powerpoint/2010/main" val="21995964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14" t="16000" r="56434" b="9765"/>
          <a:stretch/>
        </p:blipFill>
        <p:spPr bwMode="auto">
          <a:xfrm>
            <a:off x="1547664" y="0"/>
            <a:ext cx="5797246" cy="6632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bdélník 2"/>
          <p:cNvSpPr/>
          <p:nvPr/>
        </p:nvSpPr>
        <p:spPr>
          <a:xfrm>
            <a:off x="7286644" y="1500175"/>
            <a:ext cx="1643074" cy="2308324"/>
          </a:xfrm>
          <a:prstGeom prst="rect">
            <a:avLst/>
          </a:prstGeom>
        </p:spPr>
        <p:txBody>
          <a:bodyPr wrap="square">
            <a:spAutoFit/>
          </a:bodyPr>
          <a:lstStyle/>
          <a:p>
            <a:r>
              <a:rPr lang="en-US" dirty="0" smtClean="0"/>
              <a:t>ESTERBERG, Kristin G. </a:t>
            </a:r>
            <a:r>
              <a:rPr lang="en-US" i="1" dirty="0" smtClean="0"/>
              <a:t>Qualitative methods in social research</a:t>
            </a:r>
            <a:r>
              <a:rPr lang="en-US" dirty="0" smtClean="0"/>
              <a:t>. Boston: McGraw-Hill, 2002.</a:t>
            </a:r>
            <a:endParaRPr lang="cs-CZ" dirty="0"/>
          </a:p>
        </p:txBody>
      </p:sp>
    </p:spTree>
    <p:extLst>
      <p:ext uri="{BB962C8B-B14F-4D97-AF65-F5344CB8AC3E}">
        <p14:creationId xmlns:p14="http://schemas.microsoft.com/office/powerpoint/2010/main" val="42696349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883" t="14117" r="3161" b="13294"/>
          <a:stretch/>
        </p:blipFill>
        <p:spPr bwMode="auto">
          <a:xfrm>
            <a:off x="107503" y="901576"/>
            <a:ext cx="8972989" cy="44756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2013181"/>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TotalTime>
  <Words>1201</Words>
  <Application>Microsoft Office PowerPoint</Application>
  <PresentationFormat>Předvádění na obrazovce (4:3)</PresentationFormat>
  <Paragraphs>158</Paragraphs>
  <Slides>45</Slides>
  <Notes>2</Notes>
  <HiddenSlides>0</HiddenSlides>
  <MMClips>0</MMClips>
  <ScaleCrop>false</ScaleCrop>
  <HeadingPairs>
    <vt:vector size="4" baseType="variant">
      <vt:variant>
        <vt:lpstr>Motiv</vt:lpstr>
      </vt:variant>
      <vt:variant>
        <vt:i4>1</vt:i4>
      </vt:variant>
      <vt:variant>
        <vt:lpstr>Nadpisy snímků</vt:lpstr>
      </vt:variant>
      <vt:variant>
        <vt:i4>45</vt:i4>
      </vt:variant>
    </vt:vector>
  </HeadingPairs>
  <TitlesOfParts>
    <vt:vector size="46" baseType="lpstr">
      <vt:lpstr>Motiv sady Office</vt:lpstr>
      <vt:lpstr> Jak analyzovat kvalitativní data?</vt:lpstr>
      <vt:lpstr>Charakteristiky kvalitativní analýzy</vt:lpstr>
      <vt:lpstr>Analýza dat</vt:lpstr>
      <vt:lpstr>Jak v praxi probíhá analýza?</vt:lpstr>
      <vt:lpstr>Prezentace aplikace PowerPoint</vt:lpstr>
      <vt:lpstr>Prezentace aplikace PowerPoint</vt:lpstr>
      <vt:lpstr>Kódování</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Interpretace dat: hledání indikátorů (datových fragmentů), konceptů a kategorií</vt:lpstr>
      <vt:lpstr>„Čtení“ dat</vt:lpstr>
      <vt:lpstr>Interpretace dat: Příklad výzkumu bezdomovectví (Holpuch, 2011)</vt:lpstr>
      <vt:lpstr>Prezentace aplikace PowerPoint</vt:lpstr>
      <vt:lpstr>Příklady kvalitativního výzkumu</vt:lpstr>
      <vt:lpstr>Příklad analýzy v diskurzivní analýze (Řiháček a kol. 2013)</vt:lpstr>
      <vt:lpstr>Prezentace aplikace PowerPoint</vt:lpstr>
      <vt:lpstr>Rakovina jako</vt:lpstr>
      <vt:lpstr>Psaní poznámek: Procedurální</vt:lpstr>
      <vt:lpstr>Psaní poznámek: Analytické</vt:lpstr>
      <vt:lpstr>Vizualizace dat: Výzkumné příležitosti mladých vědců v různých oborech</vt:lpstr>
      <vt:lpstr>Organizace dat pomáhající vzniku typologie</vt:lpstr>
      <vt:lpstr>Prezentace aplikace PowerPoint</vt:lpstr>
      <vt:lpstr>Prezentace aplikace PowerPoint</vt:lpstr>
      <vt:lpstr>Prezentace aplikace PowerPoint</vt:lpstr>
      <vt:lpstr>Prezentace aplikace PowerPoint</vt:lpstr>
      <vt:lpstr>Co se vlastně čeká? Výstupy z kvalitativního výzkumu</vt:lpstr>
      <vt:lpstr>Závěr</vt:lpstr>
      <vt:lpstr>Typický výstup: model, schéma   (Švaříček, Šeďová, 2007: 95, 284, 309)</vt:lpstr>
      <vt:lpstr>Prezentace aplikace PowerPoint</vt:lpstr>
      <vt:lpstr>Prezentace aplikace PowerPoint</vt:lpstr>
      <vt:lpstr>Prezentace aplikace PowerPoint</vt:lpstr>
      <vt:lpstr>Sociální struktura a domov</vt:lpstr>
      <vt:lpstr>Typologie: Otcovství po rozchodu rodičovského páru (Dudová, 2007)</vt:lpstr>
      <vt:lpstr>Sekvence</vt:lpstr>
      <vt:lpstr>Jak mi může pomoci počítač? Jde to i bez něj?</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Slepickova</dc:creator>
  <cp:lastModifiedBy>user</cp:lastModifiedBy>
  <cp:revision>4</cp:revision>
  <dcterms:created xsi:type="dcterms:W3CDTF">2015-12-13T19:30:06Z</dcterms:created>
  <dcterms:modified xsi:type="dcterms:W3CDTF">2015-12-13T20:33:14Z</dcterms:modified>
</cp:coreProperties>
</file>