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56" r:id="rId2"/>
    <p:sldId id="287" r:id="rId3"/>
    <p:sldId id="259" r:id="rId4"/>
    <p:sldId id="257" r:id="rId5"/>
    <p:sldId id="258" r:id="rId6"/>
    <p:sldId id="261" r:id="rId7"/>
    <p:sldId id="260" r:id="rId8"/>
    <p:sldId id="266" r:id="rId9"/>
    <p:sldId id="281" r:id="rId10"/>
    <p:sldId id="263" r:id="rId11"/>
    <p:sldId id="282" r:id="rId12"/>
    <p:sldId id="264" r:id="rId13"/>
    <p:sldId id="269" r:id="rId14"/>
    <p:sldId id="283" r:id="rId15"/>
    <p:sldId id="270" r:id="rId16"/>
    <p:sldId id="284" r:id="rId17"/>
    <p:sldId id="304" r:id="rId18"/>
    <p:sldId id="271" r:id="rId19"/>
    <p:sldId id="265" r:id="rId20"/>
    <p:sldId id="273" r:id="rId21"/>
    <p:sldId id="274" r:id="rId22"/>
    <p:sldId id="275" r:id="rId23"/>
    <p:sldId id="267" r:id="rId24"/>
    <p:sldId id="291" r:id="rId25"/>
    <p:sldId id="277" r:id="rId26"/>
    <p:sldId id="278" r:id="rId27"/>
    <p:sldId id="279" r:id="rId28"/>
    <p:sldId id="280" r:id="rId29"/>
    <p:sldId id="268" r:id="rId30"/>
    <p:sldId id="286" r:id="rId31"/>
    <p:sldId id="303" r:id="rId32"/>
    <p:sldId id="285" r:id="rId33"/>
    <p:sldId id="276" r:id="rId34"/>
    <p:sldId id="295" r:id="rId35"/>
    <p:sldId id="292" r:id="rId36"/>
    <p:sldId id="293" r:id="rId37"/>
    <p:sldId id="272" r:id="rId38"/>
    <p:sldId id="290" r:id="rId39"/>
    <p:sldId id="262" r:id="rId40"/>
    <p:sldId id="305" r:id="rId41"/>
    <p:sldId id="306" r:id="rId42"/>
    <p:sldId id="288" r:id="rId43"/>
    <p:sldId id="294" r:id="rId44"/>
    <p:sldId id="301" r:id="rId45"/>
    <p:sldId id="289" r:id="rId46"/>
    <p:sldId id="296" r:id="rId47"/>
    <p:sldId id="297" r:id="rId48"/>
    <p:sldId id="298" r:id="rId49"/>
    <p:sldId id="299" r:id="rId50"/>
    <p:sldId id="300" r:id="rId51"/>
    <p:sldId id="307" r:id="rId5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4660"/>
  </p:normalViewPr>
  <p:slideViewPr>
    <p:cSldViewPr showGuides="1">
      <p:cViewPr varScale="1">
        <p:scale>
          <a:sx n="74" d="100"/>
          <a:sy n="74" d="100"/>
        </p:scale>
        <p:origin x="-99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D6D39C-4217-4616-946D-5ED64A1762CE}" type="datetimeFigureOut">
              <a:rPr lang="cs-CZ" smtClean="0"/>
              <a:pPr/>
              <a:t>14.10.2015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E60A73-65C3-4112-9B69-3E4D2A54584F}"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76E60A73-65C3-4112-9B69-3E4D2A54584F}" type="slidenum">
              <a:rPr lang="cs-CZ" smtClean="0"/>
              <a:pPr/>
              <a:t>25</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299E4EF8-9E11-4ACC-BACA-6BB9ACBA8B00}" type="datetimeFigureOut">
              <a:rPr lang="cs-CZ" smtClean="0"/>
              <a:pPr/>
              <a:t>14.10.2015</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ovací čár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179300-89B3-46E8-A192-8CF57993B26E}" type="slidenum">
              <a:rPr lang="cs-CZ" smtClean="0"/>
              <a:pPr/>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99E4EF8-9E11-4ACC-BACA-6BB9ACBA8B00}" type="datetimeFigureOut">
              <a:rPr lang="cs-CZ" smtClean="0"/>
              <a:pPr/>
              <a:t>14.10.2015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79300-89B3-46E8-A192-8CF57993B26E}"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ovací čár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58179300-89B3-46E8-A192-8CF57993B26E}" type="slidenum">
              <a:rPr lang="cs-CZ" smtClean="0"/>
              <a:pPr/>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99E4EF8-9E11-4ACC-BACA-6BB9ACBA8B00}" type="datetimeFigureOut">
              <a:rPr lang="cs-CZ" smtClean="0"/>
              <a:pPr/>
              <a:t>14.10.2015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299E4EF8-9E11-4ACC-BACA-6BB9ACBA8B00}" type="datetimeFigureOut">
              <a:rPr lang="cs-CZ" smtClean="0"/>
              <a:pPr/>
              <a:t>14.10.2015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58179300-89B3-46E8-A192-8CF57993B26E}" type="slidenum">
              <a:rPr lang="cs-CZ" smtClean="0"/>
              <a:pPr/>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299E4EF8-9E11-4ACC-BACA-6BB9ACBA8B00}" type="datetimeFigureOut">
              <a:rPr lang="cs-CZ" smtClean="0"/>
              <a:pPr/>
              <a:t>14.10.2015</a:t>
            </a:fld>
            <a:endParaRPr lang="cs-CZ"/>
          </a:p>
        </p:txBody>
      </p:sp>
      <p:sp>
        <p:nvSpPr>
          <p:cNvPr id="8" name="Přímá spojovací čár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179300-89B3-46E8-A192-8CF57993B26E}" type="slidenum">
              <a:rPr lang="cs-CZ" smtClean="0"/>
              <a:pPr/>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299E4EF8-9E11-4ACC-BACA-6BB9ACBA8B00}" type="datetimeFigureOut">
              <a:rPr lang="cs-CZ" smtClean="0"/>
              <a:pPr/>
              <a:t>14.10.2015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79300-89B3-46E8-A192-8CF57993B26E}" type="slidenum">
              <a:rPr lang="cs-CZ" smtClean="0"/>
              <a:pPr/>
              <a:t>‹#›</a:t>
            </a:fld>
            <a:endParaRPr lang="cs-CZ"/>
          </a:p>
        </p:txBody>
      </p:sp>
      <p:sp>
        <p:nvSpPr>
          <p:cNvPr id="8" name="Přímá spojovací čár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299E4EF8-9E11-4ACC-BACA-6BB9ACBA8B00}" type="datetimeFigureOut">
              <a:rPr lang="cs-CZ" smtClean="0"/>
              <a:pPr/>
              <a:t>14.10.2015</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ovací čár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58179300-89B3-46E8-A192-8CF57993B26E}" type="slidenum">
              <a:rPr lang="cs-CZ" smtClean="0"/>
              <a:pPr/>
              <a:t>‹#›</a:t>
            </a:fld>
            <a:endParaRPr lang="cs-CZ"/>
          </a:p>
        </p:txBody>
      </p:sp>
      <p:sp>
        <p:nvSpPr>
          <p:cNvPr id="23" name="Nadpis 22"/>
          <p:cNvSpPr>
            <a:spLocks noGrp="1"/>
          </p:cNvSpPr>
          <p:nvPr>
            <p:ph type="title"/>
          </p:nvPr>
        </p:nvSpPr>
        <p:spPr/>
        <p:txBody>
          <a:bodyPr rtlCol="0" anchor="b" anchorCtr="0"/>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299E4EF8-9E11-4ACC-BACA-6BB9ACBA8B00}" type="datetimeFigureOut">
              <a:rPr lang="cs-CZ" smtClean="0"/>
              <a:pPr/>
              <a:t>14.10.2015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58179300-89B3-46E8-A192-8CF57993B26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299E4EF8-9E11-4ACC-BACA-6BB9ACBA8B00}" type="datetimeFigureOut">
              <a:rPr lang="cs-CZ" smtClean="0"/>
              <a:pPr/>
              <a:t>14.10.2015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8179300-89B3-46E8-A192-8CF57993B26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ovací čár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8179300-89B3-46E8-A192-8CF57993B26E}" type="slidenum">
              <a:rPr lang="cs-CZ" smtClean="0"/>
              <a:pPr/>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299E4EF8-9E11-4ACC-BACA-6BB9ACBA8B00}" type="datetimeFigureOut">
              <a:rPr lang="cs-CZ" smtClean="0"/>
              <a:pPr/>
              <a:t>14.10.2015</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ovací čár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58179300-89B3-46E8-A192-8CF57993B26E}" type="slidenum">
              <a:rPr lang="cs-CZ" smtClean="0"/>
              <a:pPr/>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299E4EF8-9E11-4ACC-BACA-6BB9ACBA8B00}" type="datetimeFigureOut">
              <a:rPr lang="cs-CZ" smtClean="0"/>
              <a:pPr/>
              <a:t>14.10.2015</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99E4EF8-9E11-4ACC-BACA-6BB9ACBA8B00}" type="datetimeFigureOut">
              <a:rPr lang="cs-CZ" smtClean="0"/>
              <a:pPr/>
              <a:t>14.10.2015</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ovací čár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8179300-89B3-46E8-A192-8CF57993B26E}" type="slidenum">
              <a:rPr lang="cs-CZ" smtClean="0"/>
              <a:pPr/>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msmt.cz/vyzkum/eticky-ramec-vyzkumu-1?lang=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dirty="0" smtClean="0"/>
              <a:t>Mgr. Jana Obrovská, 16.10. 2015</a:t>
            </a:r>
            <a:endParaRPr lang="cs-CZ" dirty="0"/>
          </a:p>
        </p:txBody>
      </p:sp>
      <p:sp>
        <p:nvSpPr>
          <p:cNvPr id="2" name="Nadpis 1"/>
          <p:cNvSpPr>
            <a:spLocks noGrp="1"/>
          </p:cNvSpPr>
          <p:nvPr>
            <p:ph type="ctrTitle"/>
          </p:nvPr>
        </p:nvSpPr>
        <p:spPr/>
        <p:txBody>
          <a:bodyPr/>
          <a:lstStyle/>
          <a:p>
            <a:r>
              <a:rPr lang="cs-CZ" dirty="0" smtClean="0"/>
              <a:t>Analýza dat v kvalitativním výzkumu</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je to kód?</a:t>
            </a:r>
            <a:endParaRPr lang="cs-CZ" dirty="0"/>
          </a:p>
        </p:txBody>
      </p:sp>
      <p:sp>
        <p:nvSpPr>
          <p:cNvPr id="3" name="Zástupný symbol pro obsah 2"/>
          <p:cNvSpPr>
            <a:spLocks noGrp="1"/>
          </p:cNvSpPr>
          <p:nvPr>
            <p:ph sz="quarter" idx="1"/>
          </p:nvPr>
        </p:nvSpPr>
        <p:spPr/>
        <p:txBody>
          <a:bodyPr/>
          <a:lstStyle/>
          <a:p>
            <a:endParaRPr lang="cs-CZ" sz="2400" dirty="0" smtClean="0"/>
          </a:p>
          <a:p>
            <a:endParaRPr lang="cs-CZ" sz="2400" dirty="0" smtClean="0"/>
          </a:p>
          <a:p>
            <a:r>
              <a:rPr lang="cs-CZ" sz="3200" dirty="0" smtClean="0"/>
              <a:t>V kvalitativní analýze je kód nejčastěji slovo nebo krátká fráze, které vyjadřují </a:t>
            </a:r>
            <a:r>
              <a:rPr lang="cs-CZ" sz="3200" dirty="0" err="1" smtClean="0"/>
              <a:t>nejvýznamější</a:t>
            </a:r>
            <a:r>
              <a:rPr lang="cs-CZ" sz="3200" dirty="0" smtClean="0"/>
              <a:t> nebo shrnující znak určité skupiny textových nebo vizuálních dat</a:t>
            </a:r>
          </a:p>
          <a:p>
            <a:endParaRPr lang="cs-CZ" sz="3200" dirty="0" smtClean="0"/>
          </a:p>
          <a:p>
            <a:r>
              <a:rPr lang="cs-CZ" sz="2400" dirty="0" smtClean="0"/>
              <a:t>významová </a:t>
            </a:r>
            <a:r>
              <a:rPr lang="cs-CZ" sz="2400" dirty="0" smtClean="0"/>
              <a:t>kategorie, klíčové slovo, heslo……………..</a:t>
            </a:r>
            <a:endParaRPr lang="en-US" sz="2400" dirty="0" smtClean="0"/>
          </a:p>
          <a:p>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 čemu kódy slouží?</a:t>
            </a:r>
            <a:endParaRPr lang="cs-CZ" dirty="0"/>
          </a:p>
        </p:txBody>
      </p:sp>
      <p:sp>
        <p:nvSpPr>
          <p:cNvPr id="3" name="Zástupný symbol pro obsah 2"/>
          <p:cNvSpPr>
            <a:spLocks noGrp="1"/>
          </p:cNvSpPr>
          <p:nvPr>
            <p:ph sz="quarter" idx="1"/>
          </p:nvPr>
        </p:nvSpPr>
        <p:spPr/>
        <p:txBody>
          <a:bodyPr/>
          <a:lstStyle/>
          <a:p>
            <a:endParaRPr lang="cs-CZ" dirty="0" smtClean="0"/>
          </a:p>
          <a:p>
            <a:endParaRPr lang="cs-CZ" dirty="0" smtClean="0"/>
          </a:p>
          <a:p>
            <a:r>
              <a:rPr lang="cs-CZ" dirty="0" smtClean="0"/>
              <a:t>Kódy </a:t>
            </a:r>
            <a:r>
              <a:rPr lang="cs-CZ" dirty="0" smtClean="0"/>
              <a:t>nám dovolují uspořádat velké množství úryvků. Umožňují nám porovnávat úryvky ve zvladatelné „hromádce“. Pod jedním kódem budu mít vedle sebe úryvky, které spolu </a:t>
            </a:r>
            <a:r>
              <a:rPr lang="cs-CZ" dirty="0" smtClean="0"/>
              <a:t>tematick</a:t>
            </a:r>
            <a:r>
              <a:rPr lang="cs-CZ" dirty="0" smtClean="0"/>
              <a:t>y </a:t>
            </a:r>
            <a:r>
              <a:rPr lang="cs-CZ" dirty="0" smtClean="0"/>
              <a:t>souvisí</a:t>
            </a:r>
            <a:r>
              <a:rPr lang="cs-CZ" dirty="0" smtClean="0"/>
              <a:t>.</a:t>
            </a:r>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Otevřené kódování</a:t>
            </a:r>
            <a:endParaRPr lang="cs-CZ" dirty="0"/>
          </a:p>
        </p:txBody>
      </p:sp>
      <p:sp>
        <p:nvSpPr>
          <p:cNvPr id="3" name="Zástupný symbol pro obsah 2"/>
          <p:cNvSpPr>
            <a:spLocks noGrp="1"/>
          </p:cNvSpPr>
          <p:nvPr>
            <p:ph sz="quarter" idx="1"/>
          </p:nvPr>
        </p:nvSpPr>
        <p:spPr/>
        <p:txBody>
          <a:bodyPr>
            <a:normAutofit lnSpcReduction="10000"/>
          </a:bodyPr>
          <a:lstStyle/>
          <a:p>
            <a:r>
              <a:rPr lang="cs-CZ" dirty="0" smtClean="0"/>
              <a:t>Text je „rozbit“ na jednotky (úryvky), těmto jednotkám jsou přidělena jména a s takto pojmenovanými jednotkami výzkumník dále pracuje</a:t>
            </a:r>
          </a:p>
          <a:p>
            <a:endParaRPr lang="cs-CZ" dirty="0" smtClean="0"/>
          </a:p>
          <a:p>
            <a:r>
              <a:rPr lang="cs-CZ" dirty="0" smtClean="0"/>
              <a:t>Jednotkou je významový celek – např. sousloví, věta, odstavec – členíme tak, aby měl sám o sobě smysl. </a:t>
            </a:r>
            <a:r>
              <a:rPr lang="cs-CZ" u="sng" dirty="0" smtClean="0"/>
              <a:t>Jaká úskalí skrývají příliš krátké nebo naopak příliš dlouhé jednotky (úryvky)? </a:t>
            </a:r>
            <a:r>
              <a:rPr lang="cs-CZ" dirty="0" smtClean="0"/>
              <a:t>Úryvky musí mít rozumnou fyzickou velikost.</a:t>
            </a:r>
            <a:endParaRPr lang="cs-CZ" u="sng" dirty="0" smtClean="0"/>
          </a:p>
          <a:p>
            <a:endParaRPr lang="cs-CZ" dirty="0" smtClean="0"/>
          </a:p>
          <a:p>
            <a:r>
              <a:rPr lang="cs-CZ" dirty="0" smtClean="0"/>
              <a:t>Kód reprezentuje téma dané významové jednotky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kódů</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b="1" dirty="0" smtClean="0"/>
              <a:t>In </a:t>
            </a:r>
            <a:r>
              <a:rPr lang="cs-CZ" b="1" dirty="0" err="1" smtClean="0"/>
              <a:t>vivo</a:t>
            </a:r>
            <a:r>
              <a:rPr lang="cs-CZ" b="1" dirty="0" smtClean="0"/>
              <a:t> </a:t>
            </a:r>
            <a:r>
              <a:rPr lang="cs-CZ" dirty="0" smtClean="0"/>
              <a:t>kódy (výstižný a neotřelý výraz použitý naším </a:t>
            </a:r>
            <a:r>
              <a:rPr lang="cs-CZ" dirty="0" err="1" smtClean="0"/>
              <a:t>informantem</a:t>
            </a:r>
            <a:r>
              <a:rPr lang="cs-CZ" dirty="0" smtClean="0"/>
              <a:t> - např. bonbonek, když se vyučující vyjadřuje o atraktivní formě použití ICT bez explicitního didaktického cíle) versus </a:t>
            </a:r>
            <a:r>
              <a:rPr lang="cs-CZ" b="1" dirty="0" smtClean="0"/>
              <a:t>odborné</a:t>
            </a:r>
            <a:r>
              <a:rPr lang="cs-CZ" dirty="0" smtClean="0"/>
              <a:t> kódy (např. </a:t>
            </a:r>
            <a:r>
              <a:rPr lang="cs-CZ" dirty="0" err="1" smtClean="0"/>
              <a:t>mediátor</a:t>
            </a:r>
            <a:r>
              <a:rPr lang="cs-CZ" dirty="0" smtClean="0"/>
              <a:t> – odvozeno z teorií zabývajících se používáním ICT ve výuce) </a:t>
            </a:r>
          </a:p>
          <a:p>
            <a:endParaRPr lang="cs-CZ" dirty="0" smtClean="0"/>
          </a:p>
          <a:p>
            <a:r>
              <a:rPr lang="cs-CZ" b="1" dirty="0" smtClean="0"/>
              <a:t>Zakotvené</a:t>
            </a:r>
            <a:r>
              <a:rPr lang="cs-CZ" dirty="0" smtClean="0"/>
              <a:t> kódy (strach z kolegů) versus </a:t>
            </a:r>
            <a:r>
              <a:rPr lang="cs-CZ" b="1" dirty="0" smtClean="0"/>
              <a:t>teoretické</a:t>
            </a:r>
            <a:r>
              <a:rPr lang="cs-CZ" dirty="0" smtClean="0"/>
              <a:t> nebo taky předem vytvořené kódy (</a:t>
            </a:r>
            <a:r>
              <a:rPr lang="cs-CZ" dirty="0" err="1" smtClean="0"/>
              <a:t>mediátor</a:t>
            </a:r>
            <a:r>
              <a:rPr lang="cs-CZ" dirty="0" smtClean="0"/>
              <a:t>)</a:t>
            </a:r>
          </a:p>
          <a:p>
            <a:endParaRPr lang="cs-CZ" dirty="0" smtClean="0"/>
          </a:p>
          <a:p>
            <a:r>
              <a:rPr lang="cs-CZ" b="1" dirty="0" smtClean="0"/>
              <a:t>Organizační</a:t>
            </a:r>
            <a:r>
              <a:rPr lang="cs-CZ" dirty="0" smtClean="0"/>
              <a:t> kódy (např. typy respondentů – učitelé, žáci, rodiče apod.) versus kódy </a:t>
            </a:r>
            <a:r>
              <a:rPr lang="cs-CZ" b="1" dirty="0" smtClean="0"/>
              <a:t>významové</a:t>
            </a:r>
            <a:r>
              <a:rPr lang="cs-CZ" dirty="0" smtClean="0"/>
              <a:t> (profesní slepota, autoritativnost apod.)</a:t>
            </a:r>
          </a:p>
          <a:p>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Zásady správného kódování</a:t>
            </a:r>
            <a:endParaRPr lang="cs-CZ" dirty="0"/>
          </a:p>
        </p:txBody>
      </p:sp>
      <p:sp>
        <p:nvSpPr>
          <p:cNvPr id="3" name="Zástupný symbol pro obsah 2"/>
          <p:cNvSpPr>
            <a:spLocks noGrp="1"/>
          </p:cNvSpPr>
          <p:nvPr>
            <p:ph sz="quarter" idx="1"/>
          </p:nvPr>
        </p:nvSpPr>
        <p:spPr/>
        <p:txBody>
          <a:bodyPr>
            <a:normAutofit fontScale="85000" lnSpcReduction="20000"/>
          </a:bodyPr>
          <a:lstStyle/>
          <a:p>
            <a:r>
              <a:rPr lang="cs-CZ" dirty="0" smtClean="0"/>
              <a:t>S tvorbou kódů se neunáhlujme, ačkoliv nás to láká s kódováním co nejrychleji začít. </a:t>
            </a:r>
          </a:p>
          <a:p>
            <a:r>
              <a:rPr lang="cs-CZ" dirty="0" smtClean="0"/>
              <a:t>Pracujeme co nejvíce s kódy zakotvenými, které vzešly z dat, pokud se omezíme na kódy teoretické, hrozí, že je v datech nenajdeme.</a:t>
            </a:r>
          </a:p>
          <a:p>
            <a:r>
              <a:rPr lang="cs-CZ" dirty="0" smtClean="0"/>
              <a:t>Kódujeme systematicky, tj. kódováním musíme pokrýt všechna data.</a:t>
            </a:r>
          </a:p>
          <a:p>
            <a:r>
              <a:rPr lang="cs-CZ" dirty="0" smtClean="0"/>
              <a:t>Není možné pracovat s kódy, které mají nedostatečné výskyty.</a:t>
            </a:r>
          </a:p>
          <a:p>
            <a:r>
              <a:rPr lang="cs-CZ" dirty="0" smtClean="0"/>
              <a:t>Na několika dokumentech si můžete pilotovat kódovací schéma, kterým budeme později kódovat všech např. 50 přepisů rozhovorů, které chceme analyzovat.</a:t>
            </a:r>
          </a:p>
          <a:p>
            <a:r>
              <a:rPr lang="cs-CZ" dirty="0" smtClean="0"/>
              <a:t>Dobře </a:t>
            </a:r>
            <a:r>
              <a:rPr lang="cs-CZ" dirty="0" err="1" smtClean="0"/>
              <a:t>okódovaná</a:t>
            </a:r>
            <a:r>
              <a:rPr lang="cs-CZ" dirty="0" smtClean="0"/>
              <a:t> data jsou ta, kde </a:t>
            </a:r>
            <a:r>
              <a:rPr lang="cs-CZ" u="sng" dirty="0" smtClean="0"/>
              <a:t>se kódy seskupují a potkávají</a:t>
            </a:r>
            <a:r>
              <a:rPr lang="cs-CZ" dirty="0" smtClean="0"/>
              <a:t>. Pokud se kódy kříží, ukazuje to potenciální souvislosti.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Čeho se při otevřeném kódování vyvarovat?</a:t>
            </a:r>
            <a:endParaRPr lang="cs-CZ" dirty="0"/>
          </a:p>
        </p:txBody>
      </p:sp>
      <p:sp>
        <p:nvSpPr>
          <p:cNvPr id="3" name="Zástupný symbol pro obsah 2"/>
          <p:cNvSpPr>
            <a:spLocks noGrp="1"/>
          </p:cNvSpPr>
          <p:nvPr>
            <p:ph sz="quarter" idx="1"/>
          </p:nvPr>
        </p:nvSpPr>
        <p:spPr/>
        <p:txBody>
          <a:bodyPr>
            <a:normAutofit fontScale="47500" lnSpcReduction="20000"/>
          </a:bodyPr>
          <a:lstStyle/>
          <a:p>
            <a:r>
              <a:rPr lang="cs-CZ" sz="4400" dirty="0" smtClean="0"/>
              <a:t>- příliš mnoho kódů versus příliš málo kódů (mysleme na princip redukce!) </a:t>
            </a:r>
            <a:endParaRPr lang="cs-CZ" sz="4400" dirty="0" smtClean="0"/>
          </a:p>
          <a:p>
            <a:r>
              <a:rPr lang="cs-CZ" sz="4400" dirty="0" smtClean="0"/>
              <a:t>- </a:t>
            </a:r>
            <a:r>
              <a:rPr lang="cs-CZ" sz="4400" dirty="0" smtClean="0"/>
              <a:t>příliš obecné versus příliš konkrétní kódy (např. komunikace</a:t>
            </a:r>
            <a:r>
              <a:rPr lang="en-US" sz="4400" dirty="0" smtClean="0"/>
              <a:t>;</a:t>
            </a:r>
            <a:r>
              <a:rPr lang="cs-CZ" sz="4400" dirty="0" smtClean="0"/>
              <a:t> cuknutí koutkem jako typ invazivního komunikačního gesta)</a:t>
            </a:r>
          </a:p>
          <a:p>
            <a:r>
              <a:rPr lang="cs-CZ" sz="4400" dirty="0" smtClean="0"/>
              <a:t>- triviální kódy, z nichž nic zajímavého nekouká (</a:t>
            </a:r>
            <a:r>
              <a:rPr lang="cs-CZ" sz="4400" dirty="0" err="1" smtClean="0"/>
              <a:t>např</a:t>
            </a:r>
            <a:r>
              <a:rPr lang="cs-CZ" sz="4400" dirty="0" smtClean="0"/>
              <a:t> </a:t>
            </a:r>
            <a:r>
              <a:rPr lang="cs-CZ" sz="4400" dirty="0" smtClean="0"/>
              <a:t>zajímavost studia, </a:t>
            </a:r>
            <a:r>
              <a:rPr lang="cs-CZ" sz="4400" dirty="0" smtClean="0"/>
              <a:t>zkoumáme-li motivaci studentů při výběru oboru studia na VŠ)</a:t>
            </a:r>
          </a:p>
          <a:p>
            <a:r>
              <a:rPr lang="cs-CZ" sz="4400" dirty="0" smtClean="0"/>
              <a:t>- kódy komplikovaně pojmenované (např. ústřední </a:t>
            </a:r>
            <a:r>
              <a:rPr lang="cs-CZ" sz="4400" dirty="0" err="1" smtClean="0"/>
              <a:t>diskurz</a:t>
            </a:r>
            <a:r>
              <a:rPr lang="cs-CZ" sz="4400" dirty="0" smtClean="0"/>
              <a:t> </a:t>
            </a:r>
            <a:r>
              <a:rPr lang="cs-CZ" sz="4400" dirty="0" err="1" smtClean="0"/>
              <a:t>facilitačních</a:t>
            </a:r>
            <a:r>
              <a:rPr lang="cs-CZ" sz="4400" dirty="0" smtClean="0"/>
              <a:t> technik – proč ústřední? jakých technik? budeme s odstupem času vědět, co jsme tím mysleli?)</a:t>
            </a:r>
          </a:p>
          <a:p>
            <a:r>
              <a:rPr lang="cs-CZ" sz="4400" dirty="0" smtClean="0"/>
              <a:t>- kódy mnohovýznamové – tj. kombinující více významů či vlastností, sledující více dimenzí daného jevu (např. individuální vzdělávací plán z pohledu rodiče a žáka)</a:t>
            </a:r>
            <a:br>
              <a:rPr lang="cs-CZ" sz="4400" dirty="0" smtClean="0"/>
            </a:br>
            <a:endParaRPr lang="cs-CZ" sz="4400" dirty="0" smtClean="0"/>
          </a:p>
          <a:p>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a triky při kódování</a:t>
            </a:r>
            <a:endParaRPr lang="cs-CZ" dirty="0"/>
          </a:p>
        </p:txBody>
      </p:sp>
      <p:sp>
        <p:nvSpPr>
          <p:cNvPr id="3" name="Zástupný symbol pro obsah 2"/>
          <p:cNvSpPr>
            <a:spLocks noGrp="1"/>
          </p:cNvSpPr>
          <p:nvPr>
            <p:ph sz="quarter" idx="1"/>
          </p:nvPr>
        </p:nvSpPr>
        <p:spPr/>
        <p:txBody>
          <a:bodyPr/>
          <a:lstStyle/>
          <a:p>
            <a:r>
              <a:rPr lang="cs-CZ" dirty="0" smtClean="0"/>
              <a:t>Můžeme diferencovat sílu spojení mezi kódem a datovým segmentem tím, že si vytvoříme více kódů reprezentujících daný jev – např. adaptace </a:t>
            </a:r>
            <a:r>
              <a:rPr lang="en-US" dirty="0" smtClean="0"/>
              <a:t>+, </a:t>
            </a:r>
            <a:r>
              <a:rPr lang="en-US" dirty="0" err="1" smtClean="0"/>
              <a:t>adaptace</a:t>
            </a:r>
            <a:r>
              <a:rPr lang="en-US" dirty="0" smtClean="0"/>
              <a:t> ++, </a:t>
            </a:r>
            <a:r>
              <a:rPr lang="en-US" dirty="0" err="1" smtClean="0"/>
              <a:t>adaptace</a:t>
            </a:r>
            <a:r>
              <a:rPr lang="en-US" dirty="0" smtClean="0"/>
              <a:t> +++</a:t>
            </a:r>
            <a:endParaRPr lang="cs-CZ" dirty="0" smtClean="0"/>
          </a:p>
          <a:p>
            <a:endParaRPr lang="cs-CZ" dirty="0" smtClean="0"/>
          </a:p>
          <a:p>
            <a:r>
              <a:rPr lang="cs-CZ" dirty="0" smtClean="0"/>
              <a:t>Je rozumné si napsat definici kódu, tj. co s ním přesně </a:t>
            </a:r>
            <a:r>
              <a:rPr lang="cs-CZ" dirty="0" smtClean="0"/>
              <a:t>spojujeme</a:t>
            </a:r>
            <a:r>
              <a:rPr lang="cs-CZ" dirty="0" smtClean="0"/>
              <a:t> </a:t>
            </a:r>
            <a:r>
              <a:rPr lang="cs-CZ" dirty="0" smtClean="0"/>
              <a:t>(viz následující slide)</a:t>
            </a:r>
            <a:r>
              <a:rPr lang="cs-CZ" dirty="0" smtClean="0"/>
              <a:t> </a:t>
            </a:r>
            <a:endParaRPr lang="en-US" dirty="0" smtClean="0"/>
          </a:p>
          <a:p>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330993" y="404664"/>
            <a:ext cx="8482013" cy="5622925"/>
          </a:xfrm>
        </p:spPr>
        <p:txBody>
          <a:bodyPr>
            <a:normAutofit fontScale="92500" lnSpcReduction="10000"/>
          </a:bodyPr>
          <a:lstStyle/>
          <a:p>
            <a:pPr marL="0" indent="0">
              <a:buNone/>
            </a:pPr>
            <a:r>
              <a:rPr lang="cs-CZ" dirty="0" smtClean="0"/>
              <a:t>Kód „pocity týkající se pečovatelek“ zahrnuje všechny typy emocí nebo hodnocení, které </a:t>
            </a:r>
            <a:r>
              <a:rPr lang="cs-CZ" dirty="0" err="1" smtClean="0"/>
              <a:t>informantky</a:t>
            </a:r>
            <a:r>
              <a:rPr lang="cs-CZ" dirty="0" smtClean="0"/>
              <a:t> používají ve vztahu k těm, kdo pečují o dítě. To znamená hodnocení, že chůva je „milá“ nebo že ji </a:t>
            </a:r>
            <a:r>
              <a:rPr lang="cs-CZ" dirty="0" err="1" smtClean="0"/>
              <a:t>informantka</a:t>
            </a:r>
            <a:r>
              <a:rPr lang="cs-CZ" dirty="0" smtClean="0"/>
              <a:t> „má ráda“ atd. Týká se to také pocitů ohledně pečovatele/</a:t>
            </a:r>
            <a:r>
              <a:rPr lang="cs-CZ" dirty="0" err="1" smtClean="0"/>
              <a:t>ky</a:t>
            </a:r>
            <a:r>
              <a:rPr lang="cs-CZ" dirty="0" smtClean="0"/>
              <a:t> jako osoby. Nezahrnuje to pocity, které </a:t>
            </a:r>
            <a:r>
              <a:rPr lang="cs-CZ" dirty="0" err="1" smtClean="0"/>
              <a:t>informantka</a:t>
            </a:r>
            <a:r>
              <a:rPr lang="cs-CZ" dirty="0" smtClean="0"/>
              <a:t> má ohledně umístění svého dítěte do instituce nebo pocitů kolem odvádění a vyzvedávání dítěte.</a:t>
            </a:r>
          </a:p>
          <a:p>
            <a:pPr marL="0" indent="0">
              <a:buNone/>
            </a:pPr>
            <a:r>
              <a:rPr lang="cs-CZ" dirty="0" smtClean="0"/>
              <a:t>Kód „odvádění a vyzvedávání“ zahrnují cokoli, co </a:t>
            </a:r>
            <a:r>
              <a:rPr lang="cs-CZ" dirty="0" err="1" smtClean="0"/>
              <a:t>informantky</a:t>
            </a:r>
            <a:r>
              <a:rPr lang="cs-CZ" dirty="0" smtClean="0"/>
              <a:t> říkají ohledně každodenního dávání dítěte do zařízení a vyzvedávání jej. Například: „Vyzvedávání jsem ráda nechala na partnerovi“ nebo „Ráda chodím trochu dřív, abych se mohla podívat, jak si dcera hraje s ostatními</a:t>
            </a:r>
            <a:r>
              <a:rPr lang="cs-CZ" dirty="0" smtClean="0"/>
              <a:t>“.</a:t>
            </a:r>
          </a:p>
          <a:p>
            <a:pPr marL="0" indent="0">
              <a:buNone/>
            </a:pPr>
            <a:r>
              <a:rPr lang="cs-CZ" sz="2200" dirty="0" smtClean="0"/>
              <a:t>podle </a:t>
            </a:r>
            <a:r>
              <a:rPr lang="cs-CZ" sz="2200" dirty="0" err="1" smtClean="0"/>
              <a:t>Esterberg</a:t>
            </a:r>
            <a:r>
              <a:rPr lang="en-US" sz="2200" dirty="0" smtClean="0"/>
              <a:t>, K</a:t>
            </a:r>
            <a:r>
              <a:rPr lang="cs-CZ" sz="2200" dirty="0" smtClean="0"/>
              <a:t>.</a:t>
            </a:r>
            <a:r>
              <a:rPr lang="en-US" sz="2200" dirty="0" smtClean="0"/>
              <a:t> </a:t>
            </a:r>
            <a:r>
              <a:rPr lang="en-US" sz="2200" dirty="0" smtClean="0"/>
              <a:t>G. </a:t>
            </a:r>
            <a:r>
              <a:rPr lang="en-US" sz="2200" i="1" dirty="0" smtClean="0"/>
              <a:t>Qualitative methods in social research</a:t>
            </a:r>
            <a:r>
              <a:rPr lang="en-US" sz="2200" dirty="0" smtClean="0"/>
              <a:t>. Boston: McGraw-Hill, 2002.</a:t>
            </a:r>
            <a:endParaRPr lang="cs-CZ" sz="2200" dirty="0" smtClean="0"/>
          </a:p>
          <a:p>
            <a:pPr marL="0" indent="0">
              <a:buNone/>
            </a:pPr>
            <a:endParaRPr lang="cs-CZ" dirty="0" smtClean="0"/>
          </a:p>
          <a:p>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si dále počít s otevřenými kódy?</a:t>
            </a:r>
            <a:endParaRPr lang="cs-CZ" dirty="0"/>
          </a:p>
        </p:txBody>
      </p:sp>
      <p:sp>
        <p:nvSpPr>
          <p:cNvPr id="3" name="Zástupný symbol pro obsah 2"/>
          <p:cNvSpPr>
            <a:spLocks noGrp="1"/>
          </p:cNvSpPr>
          <p:nvPr>
            <p:ph sz="quarter" idx="1"/>
          </p:nvPr>
        </p:nvSpPr>
        <p:spPr/>
        <p:txBody>
          <a:bodyPr>
            <a:normAutofit fontScale="85000" lnSpcReduction="20000"/>
          </a:bodyPr>
          <a:lstStyle/>
          <a:p>
            <a:r>
              <a:rPr lang="cs-CZ" dirty="0" smtClean="0"/>
              <a:t>Po fázi otevřeného kódování následuje fáze kategorizování</a:t>
            </a:r>
          </a:p>
          <a:p>
            <a:r>
              <a:rPr lang="cs-CZ" dirty="0" smtClean="0"/>
              <a:t>Je potřeba vytvořit seznam kódů a jejich výskytů a významově příbuzné kódy shlukovat do kategorií (nebo naopak kódy obecnější povahy rozštěpit na dílčí sub-kódy) </a:t>
            </a:r>
          </a:p>
          <a:p>
            <a:r>
              <a:rPr lang="cs-CZ" dirty="0" smtClean="0"/>
              <a:t>V další fázi analytické práce hledáme vztahy mezi identifikovanými kategoriemi, ty pak tvoří kostru analytického „příběhu“ či hlavní argumentační linie výsledné studie</a:t>
            </a:r>
          </a:p>
          <a:p>
            <a:r>
              <a:rPr lang="cs-CZ" dirty="0" smtClean="0"/>
              <a:t>Vztahy mezi kategoriemi je vhodné nějak graficky znázornit (schéma, diagram, model apod.)</a:t>
            </a:r>
          </a:p>
          <a:p>
            <a:r>
              <a:rPr lang="cs-CZ" dirty="0" smtClean="0"/>
              <a:t>Analytický </a:t>
            </a:r>
            <a:r>
              <a:rPr lang="cs-CZ" dirty="0" smtClean="0"/>
              <a:t>příběh – formulace tvrzení, jež jsou soustředěny kolem jevu, který byl zkoumán</a:t>
            </a:r>
            <a:r>
              <a:rPr lang="en-US" dirty="0" smtClean="0"/>
              <a:t>;</a:t>
            </a:r>
            <a:r>
              <a:rPr lang="cs-CZ" dirty="0" smtClean="0"/>
              <a:t> musí obsahovat všechny </a:t>
            </a:r>
            <a:r>
              <a:rPr lang="cs-CZ" dirty="0" smtClean="0"/>
              <a:t>„proměnné“</a:t>
            </a:r>
          </a:p>
          <a:p>
            <a:r>
              <a:rPr lang="cs-CZ" dirty="0" smtClean="0"/>
              <a:t>Příběh je vždy strukturován výzkumným problémem a výzkumnými otázkami</a:t>
            </a:r>
          </a:p>
          <a:p>
            <a:endParaRPr lang="cs-CZ" dirty="0" smtClean="0"/>
          </a:p>
          <a:p>
            <a:endParaRPr lang="cs-CZ" dirty="0" smtClean="0"/>
          </a:p>
          <a:p>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kódů podle zakotvené teorie</a:t>
            </a:r>
            <a:endParaRPr lang="cs-CZ" dirty="0"/>
          </a:p>
        </p:txBody>
      </p:sp>
      <p:sp>
        <p:nvSpPr>
          <p:cNvPr id="3" name="Zástupný symbol pro obsah 2"/>
          <p:cNvSpPr>
            <a:spLocks noGrp="1"/>
          </p:cNvSpPr>
          <p:nvPr>
            <p:ph sz="quarter" idx="1"/>
          </p:nvPr>
        </p:nvSpPr>
        <p:spPr/>
        <p:txBody>
          <a:bodyPr>
            <a:normAutofit fontScale="92500"/>
          </a:bodyPr>
          <a:lstStyle/>
          <a:p>
            <a:r>
              <a:rPr lang="cs-CZ" b="1" dirty="0" smtClean="0"/>
              <a:t>Otevřené kódování </a:t>
            </a:r>
            <a:r>
              <a:rPr lang="cs-CZ" dirty="0" smtClean="0"/>
              <a:t>– hledání významových kategorií, které zastupují nejvýznamnější témata v datech</a:t>
            </a:r>
          </a:p>
          <a:p>
            <a:r>
              <a:rPr lang="cs-CZ" b="1" dirty="0" smtClean="0"/>
              <a:t>Axiální kódování </a:t>
            </a:r>
            <a:r>
              <a:rPr lang="cs-CZ" dirty="0" smtClean="0"/>
              <a:t>– vede k tvorbě paradigmatického modelu (</a:t>
            </a:r>
            <a:r>
              <a:rPr lang="cs-CZ" dirty="0" err="1" smtClean="0"/>
              <a:t>coding</a:t>
            </a:r>
            <a:r>
              <a:rPr lang="cs-CZ" dirty="0" smtClean="0"/>
              <a:t> </a:t>
            </a:r>
            <a:r>
              <a:rPr lang="cs-CZ" dirty="0" err="1" smtClean="0"/>
              <a:t>paradigm</a:t>
            </a:r>
            <a:r>
              <a:rPr lang="cs-CZ" dirty="0" smtClean="0"/>
              <a:t>), protože v jeho průběhu vytváříme vztahy mezi kódy vytvořenými v předchozí fázi</a:t>
            </a:r>
          </a:p>
          <a:p>
            <a:r>
              <a:rPr lang="cs-CZ" b="1" dirty="0" smtClean="0"/>
              <a:t>Selektivní kódování </a:t>
            </a:r>
            <a:r>
              <a:rPr lang="cs-CZ" dirty="0" smtClean="0"/>
              <a:t>- určení centrální kategorie a sledování dalších souvislostí, které ji vysvětlují – podmínek, intervenujících faktorů apod. Návrat k původním datům , které je třeba znovu kódovat prizmatem centrální kategorie a jejích sub-kategorií. Proces generování teorie. </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320675" y="332656"/>
            <a:ext cx="8502650" cy="6120680"/>
          </a:xfrm>
        </p:spPr>
        <p:txBody>
          <a:bodyPr>
            <a:normAutofit fontScale="92500"/>
          </a:bodyPr>
          <a:lstStyle/>
          <a:p>
            <a:r>
              <a:rPr lang="cs-CZ" dirty="0" smtClean="0"/>
              <a:t>Kritici namítají, že kvalitativní výzkum je příliš intuitivní (</a:t>
            </a:r>
            <a:r>
              <a:rPr lang="cs-CZ" i="1" dirty="0" err="1" smtClean="0"/>
              <a:t>intuitive</a:t>
            </a:r>
            <a:r>
              <a:rPr lang="cs-CZ" dirty="0" smtClean="0"/>
              <a:t>), spoléhající na vhled výzkumníka (</a:t>
            </a:r>
            <a:r>
              <a:rPr lang="cs-CZ" i="1" dirty="0" err="1" smtClean="0"/>
              <a:t>insight</a:t>
            </a:r>
            <a:r>
              <a:rPr lang="cs-CZ" dirty="0" smtClean="0"/>
              <a:t>) a podléhající jeho dojmům (</a:t>
            </a:r>
            <a:r>
              <a:rPr lang="cs-CZ" i="1" dirty="0" err="1" smtClean="0"/>
              <a:t>impression</a:t>
            </a:r>
            <a:r>
              <a:rPr lang="cs-CZ" dirty="0" smtClean="0"/>
              <a:t>). </a:t>
            </a:r>
          </a:p>
          <a:p>
            <a:r>
              <a:rPr lang="cs-CZ" dirty="0" smtClean="0"/>
              <a:t>„V čem je kvalitativní analýza něčím víc než jen pozorným čtením textu, které kořeníme šťastnými nápady a postřehy? Je kvalitativní výzkumník ještě někým jiným než prostě chytrým a pečlivým čtenářem? Neschopnost uspokojivě odpovídat na takové otázky se pak někdy obléká do prohlášení o tom, že kvalitativní výzkum je vlastně umění, a jako takové těžko přenositelné (</a:t>
            </a:r>
            <a:r>
              <a:rPr lang="cs-CZ" dirty="0" err="1" smtClean="0"/>
              <a:t>Denzin</a:t>
            </a:r>
            <a:r>
              <a:rPr lang="cs-CZ" dirty="0" smtClean="0"/>
              <a:t>, 1994: 512 a další).“ </a:t>
            </a:r>
            <a:r>
              <a:rPr lang="cs-CZ" sz="2200" dirty="0" smtClean="0"/>
              <a:t>(podle </a:t>
            </a:r>
            <a:r>
              <a:rPr lang="cs-CZ" sz="2200" dirty="0" err="1" smtClean="0"/>
              <a:t>Konopásek</a:t>
            </a:r>
            <a:r>
              <a:rPr lang="cs-CZ" sz="2200" dirty="0" smtClean="0"/>
              <a:t> 2005)</a:t>
            </a:r>
          </a:p>
          <a:p>
            <a:r>
              <a:rPr lang="cs-CZ" dirty="0" smtClean="0"/>
              <a:t>Abychom těmto výtkám mohli čelit, musíme analýzu dat v kvalitativním výzkumu dobře systematizovat a </a:t>
            </a:r>
            <a:r>
              <a:rPr lang="cs-CZ" dirty="0" smtClean="0"/>
              <a:t>učinit ji co nejvíce </a:t>
            </a:r>
            <a:r>
              <a:rPr lang="cs-CZ" dirty="0" smtClean="0"/>
              <a:t>transparentní.</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Axiální kódování</a:t>
            </a:r>
            <a:endParaRPr lang="cs-CZ" dirty="0"/>
          </a:p>
        </p:txBody>
      </p:sp>
      <p:sp>
        <p:nvSpPr>
          <p:cNvPr id="3" name="Zástupný symbol pro obsah 2"/>
          <p:cNvSpPr>
            <a:spLocks noGrp="1"/>
          </p:cNvSpPr>
          <p:nvPr>
            <p:ph sz="quarter" idx="1"/>
          </p:nvPr>
        </p:nvSpPr>
        <p:spPr/>
        <p:txBody>
          <a:bodyPr/>
          <a:lstStyle/>
          <a:p>
            <a:r>
              <a:rPr lang="cs-CZ" dirty="0" smtClean="0"/>
              <a:t>Cílem je vytvoření spojení mezi kategoriemi a </a:t>
            </a:r>
            <a:r>
              <a:rPr lang="cs-CZ" dirty="0" err="1" smtClean="0"/>
              <a:t>subkategoriemi</a:t>
            </a:r>
            <a:endParaRPr lang="cs-CZ" dirty="0" smtClean="0"/>
          </a:p>
          <a:p>
            <a:r>
              <a:rPr lang="cs-CZ" dirty="0" smtClean="0"/>
              <a:t>Hledáme příčinné podmínky určitého jevu, kontextuální faktory a intervenující proměnné </a:t>
            </a:r>
          </a:p>
          <a:p>
            <a:pPr>
              <a:buNone/>
            </a:pPr>
            <a:r>
              <a:rPr lang="cs-CZ" dirty="0" smtClean="0"/>
              <a:t>	tzv. </a:t>
            </a:r>
            <a:r>
              <a:rPr lang="cs-CZ" b="1" dirty="0" smtClean="0"/>
              <a:t>paradigmatický model</a:t>
            </a:r>
          </a:p>
          <a:p>
            <a:r>
              <a:rPr lang="cs-CZ" dirty="0" smtClean="0"/>
              <a:t>V rámci modelu </a:t>
            </a:r>
            <a:r>
              <a:rPr lang="cs-CZ" i="1" dirty="0" smtClean="0"/>
              <a:t>příčina</a:t>
            </a:r>
            <a:r>
              <a:rPr lang="cs-CZ" dirty="0" smtClean="0"/>
              <a:t> --- </a:t>
            </a:r>
            <a:r>
              <a:rPr lang="cs-CZ" i="1" dirty="0" smtClean="0"/>
              <a:t>jev</a:t>
            </a:r>
            <a:r>
              <a:rPr lang="cs-CZ" dirty="0" smtClean="0"/>
              <a:t> –-- </a:t>
            </a:r>
            <a:r>
              <a:rPr lang="cs-CZ" i="1" dirty="0" smtClean="0"/>
              <a:t>intervence</a:t>
            </a:r>
            <a:r>
              <a:rPr lang="cs-CZ" dirty="0" smtClean="0"/>
              <a:t> –-- </a:t>
            </a:r>
            <a:r>
              <a:rPr lang="cs-CZ" i="1" dirty="0" smtClean="0"/>
              <a:t>strategie jednání </a:t>
            </a:r>
            <a:r>
              <a:rPr lang="cs-CZ" dirty="0" smtClean="0"/>
              <a:t>--- </a:t>
            </a:r>
            <a:r>
              <a:rPr lang="cs-CZ" i="1" dirty="0" smtClean="0"/>
              <a:t>následek</a:t>
            </a:r>
            <a:r>
              <a:rPr lang="cs-CZ" dirty="0" smtClean="0"/>
              <a:t> dále specifikujeme </a:t>
            </a:r>
            <a:r>
              <a:rPr lang="cs-CZ" dirty="0" err="1" smtClean="0"/>
              <a:t>subkategorie</a:t>
            </a:r>
            <a:r>
              <a:rPr lang="cs-CZ" dirty="0" smtClean="0"/>
              <a:t> podmínek, typů zkoumaného jevu, intervenujících faktorů, strategií jednání, možných důsledků apod.</a:t>
            </a:r>
          </a:p>
        </p:txBody>
      </p:sp>
      <p:cxnSp>
        <p:nvCxnSpPr>
          <p:cNvPr id="5" name="Pravoúhlá spojovací čára 4"/>
          <p:cNvCxnSpPr/>
          <p:nvPr/>
        </p:nvCxnSpPr>
        <p:spPr>
          <a:xfrm>
            <a:off x="7812360" y="3140968"/>
            <a:ext cx="360040" cy="288032"/>
          </a:xfrm>
          <a:prstGeom prst="bentConnector3">
            <a:avLst>
              <a:gd name="adj1" fmla="val 46423"/>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Selektivní kódování</a:t>
            </a:r>
            <a:endParaRPr lang="cs-CZ" dirty="0"/>
          </a:p>
        </p:txBody>
      </p:sp>
      <p:sp>
        <p:nvSpPr>
          <p:cNvPr id="3" name="Zástupný symbol pro obsah 2"/>
          <p:cNvSpPr>
            <a:spLocks noGrp="1"/>
          </p:cNvSpPr>
          <p:nvPr>
            <p:ph sz="quarter" idx="1"/>
          </p:nvPr>
        </p:nvSpPr>
        <p:spPr/>
        <p:txBody>
          <a:bodyPr/>
          <a:lstStyle/>
          <a:p>
            <a:r>
              <a:rPr lang="cs-CZ" dirty="0" smtClean="0"/>
              <a:t>Zahrnuje výběr jedné klíčové</a:t>
            </a:r>
            <a:r>
              <a:rPr lang="en-US" dirty="0" smtClean="0"/>
              <a:t>/</a:t>
            </a:r>
            <a:r>
              <a:rPr lang="cs-CZ" dirty="0" smtClean="0"/>
              <a:t>centrální kategorie, která reprezentuje jev v paradigmatickém modelu</a:t>
            </a:r>
          </a:p>
          <a:p>
            <a:endParaRPr lang="cs-CZ" dirty="0" smtClean="0"/>
          </a:p>
          <a:p>
            <a:endParaRPr lang="cs-CZ" dirty="0" smtClean="0"/>
          </a:p>
          <a:p>
            <a:endParaRPr lang="cs-CZ" dirty="0" smtClean="0"/>
          </a:p>
          <a:p>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640"/>
            <a:ext cx="8836152" cy="987552"/>
          </a:xfrm>
        </p:spPr>
        <p:txBody>
          <a:bodyPr>
            <a:normAutofit fontScale="90000"/>
          </a:bodyPr>
          <a:lstStyle/>
          <a:p>
            <a:r>
              <a:rPr lang="cs-CZ" dirty="0" smtClean="0"/>
              <a:t>Příklad paradigmatického modelu – výzkum dětského </a:t>
            </a:r>
            <a:r>
              <a:rPr lang="cs-CZ" dirty="0" smtClean="0"/>
              <a:t>diváctví</a:t>
            </a:r>
            <a:endParaRPr lang="cs-CZ" sz="2200" dirty="0"/>
          </a:p>
        </p:txBody>
      </p:sp>
      <p:sp>
        <p:nvSpPr>
          <p:cNvPr id="3" name="Zástupný symbol pro obsah 2"/>
          <p:cNvSpPr>
            <a:spLocks noGrp="1"/>
          </p:cNvSpPr>
          <p:nvPr>
            <p:ph sz="quarter" idx="1"/>
          </p:nvPr>
        </p:nvSpPr>
        <p:spPr/>
        <p:txBody>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r>
              <a:rPr lang="cs-CZ" sz="2000" dirty="0" smtClean="0"/>
              <a:t>(</a:t>
            </a:r>
            <a:r>
              <a:rPr lang="cs-CZ" sz="2000" dirty="0" err="1" smtClean="0"/>
              <a:t>Šeďová</a:t>
            </a:r>
            <a:r>
              <a:rPr lang="cs-CZ" sz="2000" dirty="0" smtClean="0"/>
              <a:t> </a:t>
            </a:r>
            <a:r>
              <a:rPr lang="cs-CZ" sz="2000" dirty="0" smtClean="0"/>
              <a:t>2006)</a:t>
            </a:r>
            <a:endParaRPr lang="cs-CZ" sz="2000" dirty="0"/>
          </a:p>
        </p:txBody>
      </p:sp>
      <p:pic>
        <p:nvPicPr>
          <p:cNvPr id="2050" name="Picture 2"/>
          <p:cNvPicPr>
            <a:picLocks noChangeAspect="1" noChangeArrowheads="1"/>
          </p:cNvPicPr>
          <p:nvPr/>
        </p:nvPicPr>
        <p:blipFill>
          <a:blip r:embed="rId2" cstate="print"/>
          <a:srcRect/>
          <a:stretch>
            <a:fillRect/>
          </a:stretch>
        </p:blipFill>
        <p:spPr bwMode="auto">
          <a:xfrm>
            <a:off x="0" y="2132856"/>
            <a:ext cx="9005249" cy="32243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smtClean="0"/>
              <a:t>Kódování – metoda „tužka papír“ versus specializovaný </a:t>
            </a:r>
            <a:r>
              <a:rPr lang="cs-CZ" dirty="0" smtClean="0"/>
              <a:t>software</a:t>
            </a:r>
            <a:endParaRPr lang="cs-CZ" dirty="0"/>
          </a:p>
        </p:txBody>
      </p:sp>
      <p:sp>
        <p:nvSpPr>
          <p:cNvPr id="3" name="Zástupný symbol pro obsah 2"/>
          <p:cNvSpPr>
            <a:spLocks noGrp="1"/>
          </p:cNvSpPr>
          <p:nvPr>
            <p:ph sz="quarter" idx="1"/>
          </p:nvPr>
        </p:nvSpPr>
        <p:spPr/>
        <p:txBody>
          <a:bodyPr>
            <a:normAutofit lnSpcReduction="10000"/>
          </a:bodyPr>
          <a:lstStyle/>
          <a:p>
            <a:r>
              <a:rPr lang="cs-CZ" dirty="0" smtClean="0"/>
              <a:t>Software má řadu výhod oproti metodě „tužka papír“ – efektivně propojujeme různé texty a typy promluv získané na různých místech v různých časech</a:t>
            </a:r>
          </a:p>
          <a:p>
            <a:r>
              <a:rPr lang="cs-CZ" dirty="0" smtClean="0"/>
              <a:t>- mezi místy, časy, typy textů a formátů (obrázky, </a:t>
            </a:r>
            <a:r>
              <a:rPr lang="cs-CZ" dirty="0" err="1" smtClean="0"/>
              <a:t>excelovské</a:t>
            </a:r>
            <a:r>
              <a:rPr lang="cs-CZ" dirty="0" smtClean="0"/>
              <a:t> tabulky, mapy, přepisy rozhovorů, </a:t>
            </a:r>
            <a:r>
              <a:rPr lang="cs-CZ" dirty="0" err="1" smtClean="0"/>
              <a:t>audionahrávky</a:t>
            </a:r>
            <a:r>
              <a:rPr lang="cs-CZ" dirty="0" smtClean="0"/>
              <a:t>) rychle přeskakujeme a elegantně je propojujeme</a:t>
            </a:r>
          </a:p>
          <a:p>
            <a:r>
              <a:rPr lang="cs-CZ" dirty="0" smtClean="0"/>
              <a:t>- na rozdíl od </a:t>
            </a:r>
            <a:r>
              <a:rPr lang="cs-CZ" dirty="0" err="1" smtClean="0"/>
              <a:t>informantů</a:t>
            </a:r>
            <a:r>
              <a:rPr lang="cs-CZ" dirty="0" smtClean="0"/>
              <a:t> samotných jejich bezprostřední zkušenost </a:t>
            </a:r>
            <a:r>
              <a:rPr lang="cs-CZ" dirty="0" smtClean="0"/>
              <a:t>konfrontujeme </a:t>
            </a:r>
            <a:r>
              <a:rPr lang="cs-CZ" dirty="0" smtClean="0"/>
              <a:t>s teorií</a:t>
            </a:r>
          </a:p>
          <a:p>
            <a:r>
              <a:rPr lang="cs-CZ" dirty="0" smtClean="0"/>
              <a:t>- vyvarujeme se nežádoucího neprolnutí teorie a empirie!!!</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332656"/>
            <a:ext cx="8534400" cy="758952"/>
          </a:xfrm>
        </p:spPr>
        <p:txBody>
          <a:bodyPr>
            <a:normAutofit fontScale="90000"/>
          </a:bodyPr>
          <a:lstStyle/>
          <a:p>
            <a:r>
              <a:rPr lang="cs-CZ" dirty="0" smtClean="0"/>
              <a:t>Kódování – metoda „tužka papír“ versus specializovaný </a:t>
            </a:r>
            <a:r>
              <a:rPr lang="cs-CZ" dirty="0" smtClean="0"/>
              <a:t>software</a:t>
            </a:r>
            <a:endParaRPr lang="cs-CZ" dirty="0"/>
          </a:p>
        </p:txBody>
      </p:sp>
      <p:sp>
        <p:nvSpPr>
          <p:cNvPr id="3" name="Zástupný symbol pro obsah 2"/>
          <p:cNvSpPr>
            <a:spLocks noGrp="1"/>
          </p:cNvSpPr>
          <p:nvPr>
            <p:ph sz="quarter" idx="1"/>
          </p:nvPr>
        </p:nvSpPr>
        <p:spPr/>
        <p:txBody>
          <a:bodyPr/>
          <a:lstStyle/>
          <a:p>
            <a:r>
              <a:rPr lang="cs-CZ" dirty="0" smtClean="0"/>
              <a:t>Když různé kousky dat vytrhneme z původních souvislostí a „vnutíme“ jim všem nové, tematicky podložené souvislosti, promlouvají náhle trochu jinak. Vidíme je „novýma očima.“ Tvoříme nový text! </a:t>
            </a:r>
            <a:endParaRPr lang="cs-CZ" dirty="0" smtClean="0"/>
          </a:p>
          <a:p>
            <a:endParaRPr lang="cs-CZ" dirty="0" smtClean="0"/>
          </a:p>
          <a:p>
            <a:r>
              <a:rPr lang="cs-CZ" dirty="0" smtClean="0"/>
              <a:t>Důležitost kódu v programu </a:t>
            </a:r>
            <a:r>
              <a:rPr lang="cs-CZ" b="1" dirty="0" smtClean="0"/>
              <a:t>Atlas.ti</a:t>
            </a:r>
            <a:r>
              <a:rPr lang="cs-CZ" dirty="0" smtClean="0"/>
              <a:t> rozeznáme velmi rychle – skrze hustotu spojení s dalšími objekty v programu (úryvky, </a:t>
            </a:r>
            <a:r>
              <a:rPr lang="cs-CZ" dirty="0" err="1" smtClean="0"/>
              <a:t>memopoznámky</a:t>
            </a:r>
            <a:r>
              <a:rPr lang="cs-CZ" dirty="0" smtClean="0"/>
              <a:t>, další kódy atd.), tj. skrze pozici v analytické síti </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160" y="260648"/>
            <a:ext cx="8587680" cy="902968"/>
          </a:xfrm>
        </p:spPr>
        <p:txBody>
          <a:bodyPr>
            <a:normAutofit fontScale="90000"/>
          </a:bodyPr>
          <a:lstStyle/>
          <a:p>
            <a:r>
              <a:rPr lang="cs-CZ" dirty="0" smtClean="0"/>
              <a:t>Co Atlas.ti </a:t>
            </a:r>
            <a:r>
              <a:rPr lang="cs-CZ" dirty="0" err="1" smtClean="0"/>
              <a:t>narozdíl</a:t>
            </a:r>
            <a:r>
              <a:rPr lang="cs-CZ" dirty="0" smtClean="0"/>
              <a:t> od </a:t>
            </a:r>
            <a:r>
              <a:rPr lang="cs-CZ" dirty="0" smtClean="0"/>
              <a:t>metody„tužka </a:t>
            </a:r>
            <a:r>
              <a:rPr lang="cs-CZ" dirty="0" smtClean="0"/>
              <a:t>a </a:t>
            </a:r>
            <a:r>
              <a:rPr lang="cs-CZ" dirty="0" smtClean="0"/>
              <a:t>papír“ </a:t>
            </a:r>
            <a:r>
              <a:rPr lang="cs-CZ" dirty="0" smtClean="0"/>
              <a:t>umí </a:t>
            </a:r>
            <a:r>
              <a:rPr lang="cs-CZ" dirty="0" smtClean="0"/>
              <a:t>–malá </a:t>
            </a:r>
            <a:r>
              <a:rPr lang="cs-CZ" dirty="0" smtClean="0"/>
              <a:t>ochutnávka</a:t>
            </a:r>
            <a:endParaRPr lang="cs-CZ" dirty="0"/>
          </a:p>
        </p:txBody>
      </p:sp>
      <p:sp>
        <p:nvSpPr>
          <p:cNvPr id="3" name="Zástupný symbol pro obsah 2"/>
          <p:cNvSpPr>
            <a:spLocks noGrp="1"/>
          </p:cNvSpPr>
          <p:nvPr>
            <p:ph sz="quarter" idx="1"/>
          </p:nvPr>
        </p:nvSpPr>
        <p:spPr>
          <a:xfrm>
            <a:off x="301752" y="1527048"/>
            <a:ext cx="8503920" cy="4998296"/>
          </a:xfrm>
        </p:spPr>
        <p:txBody>
          <a:bodyPr>
            <a:normAutofit fontScale="85000" lnSpcReduction="20000"/>
          </a:bodyPr>
          <a:lstStyle/>
          <a:p>
            <a:r>
              <a:rPr lang="cs-CZ" dirty="0" smtClean="0"/>
              <a:t>Třídění dokumentů do tzv. primárních rodin (např. učitelé, </a:t>
            </a:r>
            <a:r>
              <a:rPr lang="cs-CZ" dirty="0" err="1" smtClean="0"/>
              <a:t>učitelé</a:t>
            </a:r>
            <a:r>
              <a:rPr lang="cs-CZ" dirty="0" smtClean="0"/>
              <a:t>-muži, učitelky-ženy, rodiče apod.) umožňuje optimalizovat počet dokumentů, s nímž pracujeme</a:t>
            </a:r>
            <a:r>
              <a:rPr lang="en-US" dirty="0" smtClean="0"/>
              <a:t>;</a:t>
            </a:r>
            <a:r>
              <a:rPr lang="cs-CZ" dirty="0" smtClean="0"/>
              <a:t> v důsledku je naše analýza </a:t>
            </a:r>
            <a:r>
              <a:rPr lang="cs-CZ" dirty="0" err="1" smtClean="0"/>
              <a:t>zaměřenější</a:t>
            </a:r>
            <a:endParaRPr lang="en-US" dirty="0" smtClean="0"/>
          </a:p>
          <a:p>
            <a:r>
              <a:rPr lang="en-US" dirty="0" err="1" smtClean="0"/>
              <a:t>Informace</a:t>
            </a:r>
            <a:r>
              <a:rPr lang="en-US" dirty="0" smtClean="0"/>
              <a:t> o </a:t>
            </a:r>
            <a:r>
              <a:rPr lang="cs-CZ" dirty="0" smtClean="0"/>
              <a:t>míře z</a:t>
            </a:r>
            <a:r>
              <a:rPr lang="en-US" dirty="0" err="1" smtClean="0"/>
              <a:t>akotvenosti</a:t>
            </a:r>
            <a:r>
              <a:rPr lang="en-US" dirty="0" smtClean="0"/>
              <a:t> k</a:t>
            </a:r>
            <a:r>
              <a:rPr lang="cs-CZ" dirty="0" smtClean="0"/>
              <a:t>ódů jedním kliknutím myši</a:t>
            </a:r>
          </a:p>
          <a:p>
            <a:r>
              <a:rPr lang="cs-CZ" dirty="0" smtClean="0"/>
              <a:t>Zobrazení úryvků kódovaných určitým kódem v tzv. síťových náhledech, které umožňují vizualizaci </a:t>
            </a:r>
            <a:r>
              <a:rPr lang="cs-CZ" dirty="0" smtClean="0"/>
              <a:t>dat</a:t>
            </a:r>
            <a:endParaRPr lang="cs-CZ" dirty="0" smtClean="0"/>
          </a:p>
          <a:p>
            <a:r>
              <a:rPr lang="cs-CZ" dirty="0" smtClean="0"/>
              <a:t>Tvorba vztahů mezi kódy a jejich zobrazení v síťových náhledech</a:t>
            </a:r>
          </a:p>
          <a:p>
            <a:r>
              <a:rPr lang="cs-CZ" dirty="0" smtClean="0"/>
              <a:t>Vytváření vztahů mezi úryvky (tzv. </a:t>
            </a:r>
            <a:r>
              <a:rPr lang="cs-CZ" dirty="0" err="1" smtClean="0"/>
              <a:t>hyperlinky</a:t>
            </a:r>
            <a:r>
              <a:rPr lang="cs-CZ" dirty="0" smtClean="0"/>
              <a:t>)</a:t>
            </a:r>
          </a:p>
          <a:p>
            <a:r>
              <a:rPr lang="cs-CZ" dirty="0" smtClean="0"/>
              <a:t>Synchronizace přepisu rozhovoru </a:t>
            </a:r>
            <a:r>
              <a:rPr lang="cs-CZ" dirty="0" smtClean="0"/>
              <a:t>s </a:t>
            </a:r>
            <a:r>
              <a:rPr lang="cs-CZ" dirty="0" err="1" smtClean="0"/>
              <a:t>audionahrávkou</a:t>
            </a:r>
            <a:r>
              <a:rPr lang="cs-CZ" dirty="0" smtClean="0"/>
              <a:t> </a:t>
            </a:r>
          </a:p>
          <a:p>
            <a:pPr lvl="0"/>
            <a:r>
              <a:rPr lang="cs-CZ" dirty="0" smtClean="0"/>
              <a:t>Analytické nástroje – např. vyhledávání úryvků náležejících pod definovanou kombinaci kódů</a:t>
            </a:r>
          </a:p>
          <a:p>
            <a:pPr lvl="0"/>
            <a:r>
              <a:rPr lang="cs-CZ" dirty="0" smtClean="0"/>
              <a:t>Automatické kódování </a:t>
            </a:r>
          </a:p>
          <a:p>
            <a:pPr lvl="0"/>
            <a:endParaRPr lang="cs-CZ" dirty="0" smtClean="0"/>
          </a:p>
          <a:p>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Bez názvu.jpg"/>
          <p:cNvPicPr>
            <a:picLocks noGrp="1" noChangeAspect="1"/>
          </p:cNvPicPr>
          <p:nvPr>
            <p:ph sz="quarter" idx="1"/>
          </p:nvPr>
        </p:nvPicPr>
        <p:blipFill>
          <a:blip r:embed="rId2" cstate="print"/>
          <a:stretch>
            <a:fillRect/>
          </a:stretch>
        </p:blipFill>
        <p:spPr>
          <a:xfrm>
            <a:off x="179512" y="188640"/>
            <a:ext cx="9562663" cy="5976664"/>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seznam kódů.jpg"/>
          <p:cNvPicPr>
            <a:picLocks noGrp="1" noChangeAspect="1"/>
          </p:cNvPicPr>
          <p:nvPr>
            <p:ph sz="quarter" idx="1"/>
          </p:nvPr>
        </p:nvPicPr>
        <p:blipFill>
          <a:blip r:embed="rId2" cstate="print"/>
          <a:stretch>
            <a:fillRect/>
          </a:stretch>
        </p:blipFill>
        <p:spPr>
          <a:xfrm>
            <a:off x="-76599" y="0"/>
            <a:ext cx="9220599" cy="6814712"/>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další.jpg"/>
          <p:cNvPicPr>
            <a:picLocks noGrp="1" noChangeAspect="1"/>
          </p:cNvPicPr>
          <p:nvPr>
            <p:ph sz="quarter" idx="1"/>
          </p:nvPr>
        </p:nvPicPr>
        <p:blipFill>
          <a:blip r:embed="rId2" cstate="print"/>
          <a:stretch>
            <a:fillRect/>
          </a:stretch>
        </p:blipFill>
        <p:spPr>
          <a:xfrm>
            <a:off x="125760" y="0"/>
            <a:ext cx="9018240"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Obrázek 4" descr="C:\Users\Petr\Desktop\vynatek final.png"/>
          <p:cNvPicPr>
            <a:picLocks noGrp="1"/>
          </p:cNvPicPr>
          <p:nvPr>
            <p:ph sz="quarter"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50812" y="1988840"/>
            <a:ext cx="8993188" cy="2448272"/>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kvalitativní analýza dat NENÍ</a:t>
            </a:r>
            <a:endParaRPr lang="cs-CZ" dirty="0"/>
          </a:p>
        </p:txBody>
      </p:sp>
      <p:sp>
        <p:nvSpPr>
          <p:cNvPr id="3" name="Zástupný symbol pro obsah 2"/>
          <p:cNvSpPr>
            <a:spLocks noGrp="1"/>
          </p:cNvSpPr>
          <p:nvPr>
            <p:ph sz="quarter" idx="1"/>
          </p:nvPr>
        </p:nvSpPr>
        <p:spPr/>
        <p:txBody>
          <a:bodyPr/>
          <a:lstStyle/>
          <a:p>
            <a:r>
              <a:rPr lang="cs-CZ" dirty="0" smtClean="0"/>
              <a:t>- </a:t>
            </a:r>
            <a:r>
              <a:rPr lang="cs-CZ" b="1" dirty="0" smtClean="0"/>
              <a:t>ne</a:t>
            </a:r>
            <a:r>
              <a:rPr lang="cs-CZ" dirty="0" smtClean="0"/>
              <a:t>ní numerická </a:t>
            </a:r>
          </a:p>
          <a:p>
            <a:endParaRPr lang="cs-CZ" dirty="0" smtClean="0"/>
          </a:p>
          <a:p>
            <a:r>
              <a:rPr lang="cs-CZ" b="1" dirty="0" smtClean="0"/>
              <a:t>- ne</a:t>
            </a:r>
            <a:r>
              <a:rPr lang="cs-CZ" dirty="0" smtClean="0"/>
              <a:t>stojí na kvantifikacích, tj. cílem není spočíst, kolik informátorů prohlásilo určité tvrzení</a:t>
            </a:r>
          </a:p>
          <a:p>
            <a:endParaRPr lang="cs-CZ" dirty="0" smtClean="0"/>
          </a:p>
          <a:p>
            <a:r>
              <a:rPr lang="cs-CZ" dirty="0" smtClean="0"/>
              <a:t>- </a:t>
            </a:r>
            <a:r>
              <a:rPr lang="cs-CZ" b="1" dirty="0" smtClean="0"/>
              <a:t>ne</a:t>
            </a:r>
            <a:r>
              <a:rPr lang="cs-CZ" dirty="0" smtClean="0"/>
              <a:t>pleťme si kvalitativní analýzu dat s obsahovou analýzou, tj. cílem není identifikovat témata a určit, kolikrát se ve výpovědích aktérů objevila</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descr="kódy.jpg"/>
          <p:cNvPicPr>
            <a:picLocks noGrp="1" noChangeAspect="1"/>
          </p:cNvPicPr>
          <p:nvPr>
            <p:ph sz="quarter" idx="1"/>
          </p:nvPr>
        </p:nvPicPr>
        <p:blipFill>
          <a:blip r:embed="rId2" cstate="print"/>
          <a:stretch>
            <a:fillRect/>
          </a:stretch>
        </p:blipFill>
        <p:spPr>
          <a:xfrm>
            <a:off x="187651" y="188640"/>
            <a:ext cx="8768696" cy="6480721"/>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014" t="16000" r="56434" b="9765"/>
          <a:stretch/>
        </p:blipFill>
        <p:spPr bwMode="auto">
          <a:xfrm>
            <a:off x="1547664" y="0"/>
            <a:ext cx="5797246" cy="66329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Obdélník 2"/>
          <p:cNvSpPr/>
          <p:nvPr/>
        </p:nvSpPr>
        <p:spPr>
          <a:xfrm>
            <a:off x="7286644" y="1500175"/>
            <a:ext cx="1643074" cy="2308324"/>
          </a:xfrm>
          <a:prstGeom prst="rect">
            <a:avLst/>
          </a:prstGeom>
        </p:spPr>
        <p:txBody>
          <a:bodyPr wrap="square">
            <a:spAutoFit/>
          </a:bodyPr>
          <a:lstStyle/>
          <a:p>
            <a:r>
              <a:rPr lang="en-US" dirty="0" smtClean="0"/>
              <a:t>ESTERBERG, Kristin G. </a:t>
            </a:r>
            <a:r>
              <a:rPr lang="en-US" i="1" dirty="0" smtClean="0"/>
              <a:t>Qualitative methods in social research</a:t>
            </a:r>
            <a:r>
              <a:rPr lang="en-US" dirty="0" smtClean="0"/>
              <a:t>. Boston: McGraw-Hill, 2002.</a:t>
            </a:r>
            <a:endParaRPr lang="cs-CZ" dirty="0"/>
          </a:p>
        </p:txBody>
      </p:sp>
    </p:spTree>
    <p:extLst>
      <p:ext uri="{BB962C8B-B14F-4D97-AF65-F5344CB8AC3E}">
        <p14:creationId xmlns="" xmlns:p14="http://schemas.microsoft.com/office/powerpoint/2010/main" val="884385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Memopoznámky</a:t>
            </a:r>
            <a:endParaRPr lang="cs-CZ" dirty="0"/>
          </a:p>
        </p:txBody>
      </p:sp>
      <p:sp>
        <p:nvSpPr>
          <p:cNvPr id="3" name="Zástupný symbol pro obsah 2"/>
          <p:cNvSpPr>
            <a:spLocks noGrp="1"/>
          </p:cNvSpPr>
          <p:nvPr>
            <p:ph sz="quarter" idx="1"/>
          </p:nvPr>
        </p:nvSpPr>
        <p:spPr/>
        <p:txBody>
          <a:bodyPr>
            <a:normAutofit fontScale="92500"/>
          </a:bodyPr>
          <a:lstStyle/>
          <a:p>
            <a:r>
              <a:rPr lang="cs-CZ" dirty="0" err="1" smtClean="0"/>
              <a:t>Memopoznámka</a:t>
            </a:r>
            <a:r>
              <a:rPr lang="cs-CZ" dirty="0" smtClean="0"/>
              <a:t> je druhem komentáře, který si můžeme napsat k více objektům naráz. Typicky souvisí s několika úryvky, kódy, jinými </a:t>
            </a:r>
            <a:r>
              <a:rPr lang="cs-CZ" dirty="0" err="1" smtClean="0"/>
              <a:t>memopoznámkami</a:t>
            </a:r>
            <a:r>
              <a:rPr lang="cs-CZ" dirty="0" smtClean="0"/>
              <a:t>….</a:t>
            </a:r>
          </a:p>
          <a:p>
            <a:pPr lvl="0"/>
            <a:r>
              <a:rPr lang="cs-CZ" dirty="0" smtClean="0"/>
              <a:t>Nachází se v horních patrech tvorby teorie, protože obsahuje analytické postřehy, které se týkají více oblastí dat zároveň. Obsahuje zárodky rodících se argumentů a teze, které se snažíme empiricky potvrdit.</a:t>
            </a:r>
          </a:p>
          <a:p>
            <a:r>
              <a:rPr lang="cs-CZ" dirty="0" smtClean="0"/>
              <a:t>Zatímco komentáře zaměřujeme na detaily dat, </a:t>
            </a:r>
            <a:r>
              <a:rPr lang="cs-CZ" dirty="0" err="1" smtClean="0"/>
              <a:t>memopoznámky</a:t>
            </a:r>
            <a:r>
              <a:rPr lang="cs-CZ" dirty="0" smtClean="0"/>
              <a:t> navazují na samotné komentáře – tedy na naše interpretace malých pozoruhodností v </a:t>
            </a:r>
            <a:r>
              <a:rPr lang="cs-CZ" dirty="0" smtClean="0"/>
              <a:t>datech</a:t>
            </a:r>
            <a:r>
              <a:rPr lang="cs-CZ" dirty="0" smtClean="0"/>
              <a:t>.</a:t>
            </a:r>
            <a:endParaRPr lang="cs-CZ" dirty="0" smtClean="0"/>
          </a:p>
          <a:p>
            <a:r>
              <a:rPr lang="cs-CZ" dirty="0" smtClean="0"/>
              <a:t>Tvoříme je až v pozdějších fázích našeho postupu.</a:t>
            </a:r>
          </a:p>
          <a:p>
            <a:pPr lvl="0"/>
            <a:endParaRPr lang="cs-CZ" dirty="0" smtClean="0"/>
          </a:p>
          <a:p>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Interpretace</a:t>
            </a:r>
            <a:endParaRPr lang="cs-CZ" dirty="0"/>
          </a:p>
        </p:txBody>
      </p:sp>
      <p:sp>
        <p:nvSpPr>
          <p:cNvPr id="3" name="Zástupný symbol pro obsah 2"/>
          <p:cNvSpPr>
            <a:spLocks noGrp="1"/>
          </p:cNvSpPr>
          <p:nvPr>
            <p:ph sz="quarter" idx="1"/>
          </p:nvPr>
        </p:nvSpPr>
        <p:spPr/>
        <p:txBody>
          <a:bodyPr/>
          <a:lstStyle/>
          <a:p>
            <a:r>
              <a:rPr lang="cs-CZ" dirty="0" smtClean="0"/>
              <a:t>Systematický rozbor toho, co kategorizovaná data </a:t>
            </a:r>
            <a:r>
              <a:rPr lang="cs-CZ" b="1" dirty="0" smtClean="0"/>
              <a:t>znamenají</a:t>
            </a:r>
            <a:r>
              <a:rPr lang="en-US" dirty="0" smtClean="0"/>
              <a:t>;</a:t>
            </a:r>
            <a:r>
              <a:rPr lang="cs-CZ" dirty="0" smtClean="0"/>
              <a:t> neexistuje striktní hranice mezi analýzou a </a:t>
            </a:r>
            <a:r>
              <a:rPr lang="cs-CZ" dirty="0" smtClean="0"/>
              <a:t>interpretací</a:t>
            </a:r>
          </a:p>
          <a:p>
            <a:endParaRPr lang="cs-CZ" dirty="0" smtClean="0"/>
          </a:p>
          <a:p>
            <a:r>
              <a:rPr lang="cs-CZ" dirty="0" smtClean="0"/>
              <a:t>Při vysvětlování významu našich dat využíváme odbornou teoretickou literaturu, zjištění z jiných výzkumů, vlastní zkušenosti z jiných výzkumů apod</a:t>
            </a:r>
            <a:r>
              <a:rPr lang="cs-CZ" dirty="0" smtClean="0"/>
              <a:t>.</a:t>
            </a:r>
          </a:p>
          <a:p>
            <a:endParaRPr lang="cs-CZ" dirty="0" smtClean="0"/>
          </a:p>
          <a:p>
            <a:r>
              <a:rPr lang="cs-CZ" dirty="0" smtClean="0"/>
              <a:t>Je třeba jasně (i graficky) odlišit, kde končí data a kde začíná autorova interpretace</a:t>
            </a:r>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319881" y="476672"/>
            <a:ext cx="8428583" cy="5616624"/>
          </a:xfrm>
        </p:spPr>
        <p:txBody>
          <a:bodyPr>
            <a:normAutofit/>
          </a:bodyPr>
          <a:lstStyle/>
          <a:p>
            <a:pPr>
              <a:buNone/>
            </a:pPr>
            <a:r>
              <a:rPr lang="cs-CZ" dirty="0" smtClean="0"/>
              <a:t>	Interpretace</a:t>
            </a:r>
            <a:r>
              <a:rPr lang="cs-CZ" dirty="0" smtClean="0"/>
              <a:t>, kterou autor obvykle umisťuje bezprostředně za daný datový fragment, je aktem </a:t>
            </a:r>
            <a:r>
              <a:rPr lang="cs-CZ" b="1" dirty="0" smtClean="0"/>
              <a:t>hledání významu</a:t>
            </a:r>
            <a:r>
              <a:rPr lang="cs-CZ" dirty="0" smtClean="0"/>
              <a:t> daného výroku či akce. Nestačí konstatovat, že to, co říkají naši respondenti, je zajímavé, ani jednoduše vlastními slovy opakovat či variovat datový úryvek. Cílem interpretace je udělat určitý myšlenkový skok. Víme, že se něco děje a je třeba nabídnout vysvětlení, </a:t>
            </a:r>
            <a:r>
              <a:rPr lang="cs-CZ" b="1" dirty="0" smtClean="0"/>
              <a:t>proč</a:t>
            </a:r>
            <a:r>
              <a:rPr lang="cs-CZ" dirty="0" smtClean="0"/>
              <a:t> se to děje. Ke každému úryvku z dat by měla být připojena rozpracovaná </a:t>
            </a:r>
            <a:r>
              <a:rPr lang="cs-CZ" dirty="0" err="1" smtClean="0"/>
              <a:t>intepretace</a:t>
            </a:r>
            <a:r>
              <a:rPr lang="cs-CZ" dirty="0" smtClean="0"/>
              <a:t>. Pokud nejsme s to úryvek uspokojivě interpretovat, nemá v našem textu co dělat</a:t>
            </a:r>
            <a:r>
              <a:rPr lang="cs-CZ" dirty="0" smtClean="0"/>
              <a:t>.</a:t>
            </a:r>
          </a:p>
          <a:p>
            <a:pPr>
              <a:buNone/>
            </a:pPr>
            <a:r>
              <a:rPr lang="cs-CZ" sz="2000" dirty="0" smtClean="0"/>
              <a:t>	</a:t>
            </a:r>
            <a:r>
              <a:rPr lang="cs-CZ" sz="2000" dirty="0" smtClean="0"/>
              <a:t>(</a:t>
            </a:r>
            <a:r>
              <a:rPr lang="cs-CZ" sz="2000" dirty="0" err="1" smtClean="0"/>
              <a:t>Švaříček</a:t>
            </a:r>
            <a:r>
              <a:rPr lang="cs-CZ" sz="2000" dirty="0" smtClean="0"/>
              <a:t>, </a:t>
            </a:r>
            <a:r>
              <a:rPr lang="cs-CZ" sz="2000" dirty="0" err="1" smtClean="0"/>
              <a:t>Šeďová</a:t>
            </a:r>
            <a:r>
              <a:rPr lang="cs-CZ" sz="2000" dirty="0" smtClean="0"/>
              <a:t> 2013)</a:t>
            </a:r>
            <a:endParaRPr lang="cs-CZ"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0" y="332656"/>
            <a:ext cx="8820472" cy="6048672"/>
          </a:xfrm>
        </p:spPr>
        <p:txBody>
          <a:bodyPr>
            <a:normAutofit lnSpcReduction="10000"/>
          </a:bodyPr>
          <a:lstStyle/>
          <a:p>
            <a:r>
              <a:rPr lang="cs-CZ" dirty="0" smtClean="0"/>
              <a:t>Diem se projevuje jako úslužný a snaživý. Pořád se hlásí, rukou doslova mává, aby ho nešlo přehlédnout. Pokud plní úkol v hodině, doptává se učitelky, jak přesně má věc zpracovat, aby neudělal chybu, a když má zadanou práci hotovou, aktivně si říká o další. I nás se při vyplňování různých úloh, které jsme pro děti připravily, opakovaně ptal, kolik toho má napsat, jestli perem, či tužkou, zda se podepsat jen jménem, nebo i příjmením. Nikdo další tolik instrukcí a ubezpečení nepotřebuje. </a:t>
            </a:r>
            <a:r>
              <a:rPr lang="cs-CZ" dirty="0" err="1" smtClean="0"/>
              <a:t>Diemova</a:t>
            </a:r>
            <a:r>
              <a:rPr lang="cs-CZ" dirty="0" smtClean="0"/>
              <a:t> snaživost </a:t>
            </a:r>
            <a:r>
              <a:rPr lang="pt-BR" dirty="0" smtClean="0"/>
              <a:t>se projevuje předevš</a:t>
            </a:r>
            <a:r>
              <a:rPr lang="cs-CZ" dirty="0" smtClean="0"/>
              <a:t>í</a:t>
            </a:r>
            <a:r>
              <a:rPr lang="pt-BR" dirty="0" smtClean="0"/>
              <a:t>m směrem k osob</a:t>
            </a:r>
            <a:r>
              <a:rPr lang="cs-CZ" dirty="0" smtClean="0"/>
              <a:t>á</a:t>
            </a:r>
            <a:r>
              <a:rPr lang="pt-BR" dirty="0" smtClean="0"/>
              <a:t>m s autoritou.</a:t>
            </a:r>
            <a:r>
              <a:rPr lang="cs-CZ" dirty="0" smtClean="0"/>
              <a:t> </a:t>
            </a:r>
          </a:p>
          <a:p>
            <a:r>
              <a:rPr lang="cs-CZ" i="1" dirty="0" smtClean="0"/>
              <a:t>Do hodiny češtiny přichází učitelka s malým zpožděním. „Omlouvám se za krátké </a:t>
            </a:r>
            <a:r>
              <a:rPr lang="cs-CZ" i="1" dirty="0" err="1" smtClean="0"/>
              <a:t>zpožděníčko</a:t>
            </a:r>
            <a:r>
              <a:rPr lang="cs-CZ" i="1" dirty="0" smtClean="0"/>
              <a:t>,“ říká. Diem na to: „Neomlouvejte se, přišla jste včas.“ (terénní poznámky</a:t>
            </a:r>
            <a:r>
              <a:rPr lang="cs-CZ" i="1" dirty="0" smtClean="0"/>
              <a:t>)</a:t>
            </a:r>
            <a:r>
              <a:rPr lang="cs-CZ" sz="1600" dirty="0" smtClean="0"/>
              <a:t> </a:t>
            </a:r>
            <a:endParaRPr lang="cs-CZ" sz="1600" dirty="0" smtClean="0"/>
          </a:p>
          <a:p>
            <a:r>
              <a:rPr lang="cs-CZ" sz="1600" dirty="0" smtClean="0"/>
              <a:t>(</a:t>
            </a:r>
            <a:r>
              <a:rPr lang="cs-CZ" sz="1600" dirty="0" err="1" smtClean="0"/>
              <a:t>Jarkovská</a:t>
            </a:r>
            <a:r>
              <a:rPr lang="cs-CZ" sz="1600" dirty="0" smtClean="0"/>
              <a:t>, Lišková, Obrovská, </a:t>
            </a:r>
            <a:r>
              <a:rPr lang="cs-CZ" sz="1600" dirty="0" err="1" smtClean="0"/>
              <a:t>Souralová</a:t>
            </a:r>
            <a:r>
              <a:rPr lang="cs-CZ" sz="1600" dirty="0" smtClean="0"/>
              <a:t> 2015)</a:t>
            </a:r>
            <a:endParaRPr lang="cs-CZ" sz="1600" i="1" dirty="0" smtClean="0"/>
          </a:p>
          <a:p>
            <a:endParaRPr lang="cs-CZ" i="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0" y="332657"/>
            <a:ext cx="8892480" cy="6768232"/>
          </a:xfrm>
        </p:spPr>
        <p:txBody>
          <a:bodyPr>
            <a:normAutofit fontScale="77500" lnSpcReduction="20000"/>
          </a:bodyPr>
          <a:lstStyle/>
          <a:p>
            <a:r>
              <a:rPr lang="cs-CZ" sz="2600" i="1" dirty="0" smtClean="0"/>
              <a:t>Ve výchově k občanství je romská dívka Klára během hodiny několikrát napomenuta, že se otáčí za Tomášem, který sedí v lavici za ní. Učitel se ptá Filipa: „Nevíš, jestli má Klára kluka?“ „Nevím, jak to mám vědět?“ odpoví Filip. „Možná chodí s Tomášem, když se za ním tak otáčí,“ konstatuje učitel. Klára i Tomáš klopí zrak směrem k zemi. 				</a:t>
            </a:r>
            <a:r>
              <a:rPr lang="cs-CZ" sz="2600" i="1" dirty="0" smtClean="0"/>
              <a:t>[</a:t>
            </a:r>
            <a:r>
              <a:rPr lang="cs-CZ" sz="2600" i="1" dirty="0" smtClean="0"/>
              <a:t>terénní poznámky, 30. 1. 2014]</a:t>
            </a:r>
          </a:p>
          <a:p>
            <a:pPr>
              <a:buNone/>
            </a:pPr>
            <a:r>
              <a:rPr lang="cs-CZ" sz="2600" i="1" dirty="0" smtClean="0"/>
              <a:t> </a:t>
            </a:r>
          </a:p>
          <a:p>
            <a:r>
              <a:rPr lang="cs-CZ" dirty="0" smtClean="0"/>
              <a:t>V této situaci učitel očekává, že Klára s někým chodí nebo by s někým chodit mohla, přičemž podobnou predikci k ostatním dívkám ve třídě nikdy nevznáší, a to i přes to, že u propadlých a starších dívek Zuzky a Nikoly by z hlediska vývojové logiky, kterou jsou učitelé zvyklí uplatňovat, působila adekvátněji. Zasazení této promluvy do žánru humoru nevyvazuje Kláru z důsledků, které pro ni tato očekávání mají. I když se snaží od představy chození s někým distancovat například tím, že ostentativně </a:t>
            </a:r>
            <a:r>
              <a:rPr lang="cs-CZ" dirty="0" err="1" smtClean="0"/>
              <a:t>setřesává</a:t>
            </a:r>
            <a:r>
              <a:rPr lang="cs-CZ" dirty="0" smtClean="0"/>
              <a:t> ruky Filipa, Marka a Petra, které se jí občas o přestávkách snaží dotýkat, nebo ukrýváním se na záchod (viz níže), svou vytrvalou péčí o vzhled ne</a:t>
            </a:r>
            <a:r>
              <a:rPr lang="en-US" dirty="0" smtClean="0"/>
              <a:t>/</a:t>
            </a:r>
            <a:r>
              <a:rPr lang="cs-CZ" dirty="0" smtClean="0"/>
              <a:t>vyřčená podezření spíše potvrzuje. Klára totiž patří k nejvíce upraveným a nejhezčím dívkám ve třídě. (…) </a:t>
            </a:r>
            <a:r>
              <a:rPr lang="cs-CZ" u="sng" dirty="0" smtClean="0"/>
              <a:t>Její práce na vzhledu může být strategií zvyšování statusu v kolektivu, protože dívky z etnických menšin bývají v kontextu </a:t>
            </a:r>
            <a:r>
              <a:rPr lang="cs-CZ" u="sng" dirty="0" err="1" smtClean="0"/>
              <a:t>desegregované</a:t>
            </a:r>
            <a:r>
              <a:rPr lang="cs-CZ" u="sng" dirty="0" smtClean="0"/>
              <a:t> třídy daleko méně sebevědomé a častěji se přizpůsobují požadavkům školy než jejich chlapečtí vrstevníci, jak si všímá i </a:t>
            </a:r>
            <a:r>
              <a:rPr lang="cs-CZ" u="sng" dirty="0" err="1" smtClean="0"/>
              <a:t>Youdell</a:t>
            </a:r>
            <a:r>
              <a:rPr lang="cs-CZ" u="sng" dirty="0" smtClean="0"/>
              <a:t> </a:t>
            </a:r>
            <a:r>
              <a:rPr lang="en-US" u="sng" dirty="0" smtClean="0"/>
              <a:t>[</a:t>
            </a:r>
            <a:r>
              <a:rPr lang="cs-CZ" u="sng" dirty="0" smtClean="0"/>
              <a:t>2003]. </a:t>
            </a:r>
            <a:endParaRPr lang="cs-CZ" u="sng" dirty="0" smtClean="0"/>
          </a:p>
          <a:p>
            <a:r>
              <a:rPr lang="cs-CZ" dirty="0" smtClean="0"/>
              <a:t>(Obrovská, nepublikováno)</a:t>
            </a:r>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analytické strategie</a:t>
            </a:r>
            <a:endParaRPr lang="cs-CZ" dirty="0"/>
          </a:p>
        </p:txBody>
      </p:sp>
      <p:sp>
        <p:nvSpPr>
          <p:cNvPr id="3" name="Zástupný symbol pro obsah 2"/>
          <p:cNvSpPr>
            <a:spLocks noGrp="1"/>
          </p:cNvSpPr>
          <p:nvPr>
            <p:ph sz="quarter" idx="1"/>
          </p:nvPr>
        </p:nvSpPr>
        <p:spPr/>
        <p:txBody>
          <a:bodyPr>
            <a:noAutofit/>
          </a:bodyPr>
          <a:lstStyle/>
          <a:p>
            <a:r>
              <a:rPr lang="cs-CZ" sz="2200" u="sng" dirty="0" smtClean="0"/>
              <a:t>Analytická indukce </a:t>
            </a:r>
            <a:r>
              <a:rPr lang="cs-CZ" sz="2200" dirty="0" smtClean="0"/>
              <a:t>– opakované případy ospravedlňují přijetí obecnějšího pravidla, určitou tezi</a:t>
            </a:r>
          </a:p>
          <a:p>
            <a:r>
              <a:rPr lang="cs-CZ" sz="2200" u="sng" dirty="0" smtClean="0"/>
              <a:t>Analýza deviantních případů</a:t>
            </a:r>
            <a:r>
              <a:rPr lang="cs-CZ" sz="2200" dirty="0" smtClean="0"/>
              <a:t> (tj. negativních příkladů či protipříkladů) – nalezený vzorec konfrontujeme s případy, které mu odporují, a dále jej redefinujeme</a:t>
            </a:r>
          </a:p>
          <a:p>
            <a:r>
              <a:rPr lang="cs-CZ" sz="2200" u="sng" dirty="0" smtClean="0"/>
              <a:t>Konstantní srovnávání </a:t>
            </a:r>
            <a:r>
              <a:rPr lang="cs-CZ" sz="2200" dirty="0" smtClean="0"/>
              <a:t>– hledání podobností a rozdílů napříč daty</a:t>
            </a:r>
            <a:r>
              <a:rPr lang="en-US" sz="2200" dirty="0" smtClean="0"/>
              <a:t>;</a:t>
            </a:r>
            <a:r>
              <a:rPr lang="cs-CZ" sz="2200" dirty="0" smtClean="0"/>
              <a:t> může vést k tvorbě typologií případů či specifikování podmínek výskytu určitých typů případů</a:t>
            </a:r>
          </a:p>
          <a:p>
            <a:r>
              <a:rPr lang="cs-CZ" sz="2200" u="sng" dirty="0" smtClean="0"/>
              <a:t>Analytické závorkování</a:t>
            </a:r>
            <a:r>
              <a:rPr lang="cs-CZ" sz="2200" dirty="0" smtClean="0"/>
              <a:t> – přeskakování mezi čtením dat „realistickým způsobem“ (otázka Co?) a „narativním“ způsobem (otázka Jak?</a:t>
            </a:r>
            <a:r>
              <a:rPr lang="en-US" sz="2200" dirty="0" smtClean="0"/>
              <a:t>;</a:t>
            </a:r>
            <a:r>
              <a:rPr lang="cs-CZ" sz="2200" dirty="0" smtClean="0"/>
              <a:t> jakými způsoby </a:t>
            </a:r>
            <a:r>
              <a:rPr lang="cs-CZ" sz="2200" dirty="0" err="1" smtClean="0"/>
              <a:t>informant</a:t>
            </a:r>
            <a:r>
              <a:rPr lang="cs-CZ" sz="2200" dirty="0" smtClean="0"/>
              <a:t> vytváří sám sebe a jak svou </a:t>
            </a:r>
            <a:r>
              <a:rPr lang="cs-CZ" sz="2200" dirty="0" err="1" smtClean="0"/>
              <a:t>sebedefinici</a:t>
            </a:r>
            <a:r>
              <a:rPr lang="cs-CZ" sz="2200" dirty="0" smtClean="0"/>
              <a:t> prosazuje) </a:t>
            </a:r>
          </a:p>
          <a:p>
            <a:r>
              <a:rPr lang="cs-CZ" sz="2200" u="sng" dirty="0" smtClean="0"/>
              <a:t>Analytické kontrastování </a:t>
            </a:r>
            <a:r>
              <a:rPr lang="cs-CZ" sz="2200" dirty="0" smtClean="0"/>
              <a:t>– z případů vybereme dva, které jsou nejodlišnější, zbylé případy můžeme umístit na jimi vymezenou škálu</a:t>
            </a:r>
            <a:endParaRPr lang="cs-CZ" sz="2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0"/>
            <a:ext cx="8534400" cy="1080120"/>
          </a:xfrm>
        </p:spPr>
        <p:txBody>
          <a:bodyPr>
            <a:normAutofit/>
          </a:bodyPr>
          <a:lstStyle/>
          <a:p>
            <a:r>
              <a:rPr lang="cs-CZ" dirty="0" smtClean="0"/>
              <a:t>Další analytické strategie </a:t>
            </a:r>
            <a:r>
              <a:rPr lang="cs-CZ" sz="2700" dirty="0" smtClean="0"/>
              <a:t>(zejm. pro kritickou analýzu)</a:t>
            </a:r>
            <a:endParaRPr lang="cs-CZ" sz="2700" dirty="0"/>
          </a:p>
        </p:txBody>
      </p:sp>
      <p:sp>
        <p:nvSpPr>
          <p:cNvPr id="3" name="Zástupný symbol pro obsah 2"/>
          <p:cNvSpPr>
            <a:spLocks noGrp="1"/>
          </p:cNvSpPr>
          <p:nvPr>
            <p:ph sz="quarter" idx="1"/>
          </p:nvPr>
        </p:nvSpPr>
        <p:spPr/>
        <p:txBody>
          <a:bodyPr/>
          <a:lstStyle/>
          <a:p>
            <a:r>
              <a:rPr lang="cs-CZ" dirty="0" smtClean="0"/>
              <a:t>Hledání (nevyřčených) dichotomií a distinkcí (privátní</a:t>
            </a:r>
            <a:r>
              <a:rPr lang="en-US" dirty="0" smtClean="0"/>
              <a:t>/</a:t>
            </a:r>
            <a:r>
              <a:rPr lang="cs-CZ" dirty="0" smtClean="0"/>
              <a:t>veřejný, </a:t>
            </a:r>
            <a:r>
              <a:rPr lang="en-US" dirty="0" smtClean="0"/>
              <a:t>p</a:t>
            </a:r>
            <a:r>
              <a:rPr lang="cs-CZ" dirty="0" err="1" smtClean="0"/>
              <a:t>řírodní</a:t>
            </a:r>
            <a:r>
              <a:rPr lang="en-US" dirty="0" smtClean="0"/>
              <a:t>/</a:t>
            </a:r>
            <a:r>
              <a:rPr lang="cs-CZ" dirty="0" smtClean="0"/>
              <a:t>kulturní)</a:t>
            </a:r>
            <a:endParaRPr lang="en-US" dirty="0" smtClean="0"/>
          </a:p>
          <a:p>
            <a:r>
              <a:rPr lang="en-US" dirty="0" smtClean="0"/>
              <a:t>Co </a:t>
            </a:r>
            <a:r>
              <a:rPr lang="cs-CZ" dirty="0" smtClean="0"/>
              <a:t>zůstává nevyřčeno? Kdo je vyloučen z kategorie MY? Jak je v promluvách nakládáno s tímto zájmenem?</a:t>
            </a:r>
          </a:p>
          <a:p>
            <a:r>
              <a:rPr lang="cs-CZ" dirty="0" smtClean="0"/>
              <a:t>Zaměření  na kontradikce a narušení plynulého toku textu, na místa, která se zdají nedávat smysl</a:t>
            </a:r>
          </a:p>
          <a:p>
            <a:r>
              <a:rPr lang="cs-CZ" dirty="0" smtClean="0"/>
              <a:t>Interpretace metafor jakožto bohatého zdroje různorodých významů</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Creswell_Analytical_strategies.jpg"/>
          <p:cNvPicPr>
            <a:picLocks noChangeAspect="1"/>
          </p:cNvPicPr>
          <p:nvPr/>
        </p:nvPicPr>
        <p:blipFill>
          <a:blip r:embed="rId2" cstate="print"/>
          <a:stretch>
            <a:fillRect/>
          </a:stretch>
        </p:blipFill>
        <p:spPr>
          <a:xfrm>
            <a:off x="1475656" y="-85700"/>
            <a:ext cx="6624737" cy="7029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Realistický versus narativní přístup v KV</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dirty="0" smtClean="0"/>
              <a:t>Jednotlivé </a:t>
            </a:r>
            <a:r>
              <a:rPr lang="cs-CZ" dirty="0" smtClean="0"/>
              <a:t>designy v KV se liší mírou důrazu na </a:t>
            </a:r>
            <a:r>
              <a:rPr lang="cs-CZ" dirty="0" smtClean="0"/>
              <a:t>konstruující </a:t>
            </a:r>
            <a:r>
              <a:rPr lang="cs-CZ" dirty="0" smtClean="0"/>
              <a:t>povahu </a:t>
            </a:r>
            <a:r>
              <a:rPr lang="cs-CZ" dirty="0" smtClean="0"/>
              <a:t>sociální reality </a:t>
            </a:r>
            <a:r>
              <a:rPr lang="cs-CZ" dirty="0" smtClean="0"/>
              <a:t>– realita není stabilní a daná, ale neustále vytvářená, vyjednávaná a redefinovaná</a:t>
            </a:r>
          </a:p>
          <a:p>
            <a:r>
              <a:rPr lang="cs-CZ" dirty="0" smtClean="0"/>
              <a:t>Výzkumník proto věnuje pozornost nejen tomu, co se říká či děje, ale taky tomu, jak se to říká či děje</a:t>
            </a:r>
            <a:r>
              <a:rPr lang="en-US" dirty="0" smtClean="0"/>
              <a:t>;</a:t>
            </a:r>
            <a:r>
              <a:rPr lang="cs-CZ" dirty="0" smtClean="0"/>
              <a:t> např. jak </a:t>
            </a:r>
            <a:r>
              <a:rPr lang="cs-CZ" dirty="0" err="1" smtClean="0"/>
              <a:t>informant</a:t>
            </a:r>
            <a:r>
              <a:rPr lang="cs-CZ" dirty="0" smtClean="0"/>
              <a:t> definuje sám sebe, jakými způsoby vypráví </a:t>
            </a:r>
            <a:r>
              <a:rPr lang="cs-CZ" dirty="0" smtClean="0"/>
              <a:t>o </a:t>
            </a:r>
            <a:r>
              <a:rPr lang="cs-CZ" dirty="0" smtClean="0"/>
              <a:t>svých zkušenostech</a:t>
            </a:r>
          </a:p>
          <a:p>
            <a:r>
              <a:rPr lang="cs-CZ" dirty="0" smtClean="0"/>
              <a:t>Z toho vyplývá, že tvrzení </a:t>
            </a:r>
            <a:r>
              <a:rPr lang="cs-CZ" dirty="0" err="1" smtClean="0"/>
              <a:t>informanta</a:t>
            </a:r>
            <a:r>
              <a:rPr lang="cs-CZ" dirty="0" smtClean="0"/>
              <a:t> není možné nekriticky přejímat jakožto výpověď o pravdivé realitě. Čtenář výzkumné studie musí vždy umět rozlišit mezi tím, co </a:t>
            </a:r>
            <a:r>
              <a:rPr lang="cs-CZ" dirty="0" err="1" smtClean="0"/>
              <a:t>informant</a:t>
            </a:r>
            <a:r>
              <a:rPr lang="cs-CZ" dirty="0" smtClean="0"/>
              <a:t> tvrdí a co je tvrzení či </a:t>
            </a:r>
            <a:r>
              <a:rPr lang="cs-CZ" dirty="0" err="1" smtClean="0"/>
              <a:t>interpratce</a:t>
            </a:r>
            <a:r>
              <a:rPr lang="cs-CZ" dirty="0" smtClean="0"/>
              <a:t> výzkumníka.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je výsledkem kvalitativní analýzy? </a:t>
            </a:r>
            <a:endParaRPr lang="cs-CZ" dirty="0"/>
          </a:p>
        </p:txBody>
      </p:sp>
      <p:sp>
        <p:nvSpPr>
          <p:cNvPr id="3" name="Zástupný symbol pro obsah 2"/>
          <p:cNvSpPr>
            <a:spLocks noGrp="1"/>
          </p:cNvSpPr>
          <p:nvPr>
            <p:ph sz="quarter" idx="1"/>
          </p:nvPr>
        </p:nvSpPr>
        <p:spPr/>
        <p:txBody>
          <a:bodyPr/>
          <a:lstStyle/>
          <a:p>
            <a:r>
              <a:rPr lang="cs-CZ" dirty="0" smtClean="0"/>
              <a:t>Seznam a podrobný popis klíčových </a:t>
            </a:r>
            <a:r>
              <a:rPr lang="cs-CZ" dirty="0" smtClean="0"/>
              <a:t>témat</a:t>
            </a:r>
          </a:p>
          <a:p>
            <a:endParaRPr lang="cs-CZ" dirty="0" smtClean="0"/>
          </a:p>
          <a:p>
            <a:r>
              <a:rPr lang="cs-CZ" dirty="0" smtClean="0"/>
              <a:t>Teorie</a:t>
            </a:r>
            <a:r>
              <a:rPr lang="cs-CZ" dirty="0" smtClean="0"/>
              <a:t>, hypotézy k dalšímu </a:t>
            </a:r>
            <a:r>
              <a:rPr lang="cs-CZ" dirty="0" smtClean="0"/>
              <a:t>ověřování</a:t>
            </a:r>
          </a:p>
          <a:p>
            <a:endParaRPr lang="cs-CZ" dirty="0" smtClean="0"/>
          </a:p>
          <a:p>
            <a:r>
              <a:rPr lang="cs-CZ" dirty="0" smtClean="0"/>
              <a:t>Chronologie, </a:t>
            </a:r>
            <a:r>
              <a:rPr lang="cs-CZ" dirty="0" smtClean="0"/>
              <a:t>sekvence</a:t>
            </a:r>
          </a:p>
          <a:p>
            <a:endParaRPr lang="cs-CZ" dirty="0" smtClean="0"/>
          </a:p>
          <a:p>
            <a:r>
              <a:rPr lang="cs-CZ" dirty="0" smtClean="0"/>
              <a:t>Schéma, </a:t>
            </a:r>
            <a:r>
              <a:rPr lang="cs-CZ" dirty="0" smtClean="0"/>
              <a:t>model</a:t>
            </a:r>
          </a:p>
          <a:p>
            <a:endParaRPr lang="cs-CZ" dirty="0" smtClean="0"/>
          </a:p>
          <a:p>
            <a:r>
              <a:rPr lang="cs-CZ" dirty="0" smtClean="0"/>
              <a:t>Typologie, kategorizace</a:t>
            </a:r>
          </a:p>
          <a:p>
            <a:endParaRPr lang="cs-CZ"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sekvence</a:t>
            </a:r>
            <a:endParaRPr lang="cs-CZ" dirty="0"/>
          </a:p>
        </p:txBody>
      </p:sp>
      <p:sp>
        <p:nvSpPr>
          <p:cNvPr id="3" name="Zástupný symbol pro obsah 2"/>
          <p:cNvSpPr>
            <a:spLocks noGrp="1"/>
          </p:cNvSpPr>
          <p:nvPr>
            <p:ph sz="quarter" idx="1"/>
          </p:nvPr>
        </p:nvSpPr>
        <p:spPr/>
        <p:txBody>
          <a:bodyPr>
            <a:normAutofit fontScale="92500" lnSpcReduction="10000"/>
          </a:bodyPr>
          <a:lstStyle/>
          <a:p>
            <a:pPr marL="0" indent="0">
              <a:buNone/>
            </a:pPr>
            <a:r>
              <a:rPr lang="cs-CZ" dirty="0" smtClean="0"/>
              <a:t>Biograf. výzkum zaměřený na vývoj profesní identity ředitelů českých základních </a:t>
            </a:r>
            <a:r>
              <a:rPr lang="cs-CZ" dirty="0" smtClean="0"/>
              <a:t>škol</a:t>
            </a:r>
            <a:endParaRPr lang="cs-CZ" dirty="0" smtClean="0"/>
          </a:p>
          <a:p>
            <a:pPr marL="514350" indent="-514350">
              <a:buAutoNum type="arabicPeriod"/>
            </a:pPr>
            <a:r>
              <a:rPr lang="cs-CZ" dirty="0" smtClean="0"/>
              <a:t>Předehra – aneb Jak se člověk stane ředitelem školy?</a:t>
            </a:r>
          </a:p>
          <a:p>
            <a:pPr marL="514350" indent="-514350">
              <a:buAutoNum type="arabicPeriod"/>
            </a:pPr>
            <a:r>
              <a:rPr lang="cs-CZ" dirty="0" smtClean="0"/>
              <a:t>Fáze první – vstup do ředitelny</a:t>
            </a:r>
          </a:p>
          <a:p>
            <a:pPr marL="514350" indent="-514350">
              <a:buAutoNum type="arabicPeriod"/>
            </a:pPr>
            <a:r>
              <a:rPr lang="cs-CZ" dirty="0" smtClean="0"/>
              <a:t>Fáze druhá – čas osobních zkoušek</a:t>
            </a:r>
          </a:p>
          <a:p>
            <a:pPr marL="514350" indent="-514350">
              <a:buAutoNum type="arabicPeriod"/>
            </a:pPr>
            <a:r>
              <a:rPr lang="cs-CZ" dirty="0" smtClean="0"/>
              <a:t>Fáze profesní jistoty</a:t>
            </a:r>
          </a:p>
          <a:p>
            <a:pPr marL="514350" indent="-514350">
              <a:buAutoNum type="arabicPeriod"/>
            </a:pPr>
            <a:r>
              <a:rPr lang="cs-CZ" dirty="0" smtClean="0"/>
              <a:t>Druhé přechodové období – čas zesílené reflexe chodu školy?</a:t>
            </a:r>
          </a:p>
          <a:p>
            <a:pPr marL="514350" indent="-514350">
              <a:buAutoNum type="arabicPeriod"/>
            </a:pPr>
            <a:r>
              <a:rPr lang="cs-CZ" dirty="0" smtClean="0"/>
              <a:t>Fáze nových výzev – zkušený </a:t>
            </a:r>
            <a:r>
              <a:rPr lang="cs-CZ" dirty="0" smtClean="0"/>
              <a:t>ředitel</a:t>
            </a:r>
          </a:p>
          <a:p>
            <a:pPr marL="514350" indent="-514350">
              <a:buNone/>
            </a:pPr>
            <a:endParaRPr lang="cs-CZ" sz="2200" dirty="0" smtClean="0"/>
          </a:p>
          <a:p>
            <a:pPr marL="514350" indent="-514350">
              <a:buNone/>
            </a:pPr>
            <a:r>
              <a:rPr lang="cs-CZ" sz="2200" dirty="0" smtClean="0"/>
              <a:t>(</a:t>
            </a:r>
            <a:r>
              <a:rPr lang="cs-CZ" sz="2200" dirty="0" err="1" smtClean="0"/>
              <a:t>Pol</a:t>
            </a:r>
            <a:r>
              <a:rPr lang="cs-CZ" sz="2200" dirty="0" smtClean="0"/>
              <a:t> </a:t>
            </a:r>
            <a:r>
              <a:rPr lang="cs-CZ" sz="2200" dirty="0" err="1" smtClean="0"/>
              <a:t>et</a:t>
            </a:r>
            <a:r>
              <a:rPr lang="cs-CZ" sz="2200" dirty="0" smtClean="0"/>
              <a:t>. </a:t>
            </a:r>
            <a:r>
              <a:rPr lang="cs-CZ" sz="2200" dirty="0" err="1" smtClean="0"/>
              <a:t>al</a:t>
            </a:r>
            <a:r>
              <a:rPr lang="cs-CZ" sz="2200" dirty="0" smtClean="0"/>
              <a:t>. 2009, 2010)</a:t>
            </a:r>
            <a:endParaRPr lang="cs-CZ" sz="2200" dirty="0" smtClean="0"/>
          </a:p>
          <a:p>
            <a:endParaRPr lang="cs-CZ"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04664"/>
            <a:ext cx="8534400" cy="758952"/>
          </a:xfrm>
        </p:spPr>
        <p:txBody>
          <a:bodyPr>
            <a:normAutofit/>
          </a:bodyPr>
          <a:lstStyle/>
          <a:p>
            <a:r>
              <a:rPr lang="cs-CZ" dirty="0" smtClean="0"/>
              <a:t>Postup kvalitativní analýzy </a:t>
            </a:r>
            <a:r>
              <a:rPr lang="cs-CZ" dirty="0" smtClean="0"/>
              <a:t>dat</a:t>
            </a:r>
            <a:endParaRPr lang="cs-CZ" sz="2700" dirty="0"/>
          </a:p>
        </p:txBody>
      </p:sp>
      <p:sp>
        <p:nvSpPr>
          <p:cNvPr id="3" name="Zástupný symbol pro obsah 2"/>
          <p:cNvSpPr>
            <a:spLocks noGrp="1"/>
          </p:cNvSpPr>
          <p:nvPr>
            <p:ph sz="quarter" idx="1"/>
          </p:nvPr>
        </p:nvSpPr>
        <p:spPr/>
        <p:txBody>
          <a:bodyPr/>
          <a:lstStyle/>
          <a:p>
            <a:r>
              <a:rPr lang="cs-CZ" dirty="0" smtClean="0"/>
              <a:t>Management dat (tvorba souborů, organizace)</a:t>
            </a:r>
          </a:p>
          <a:p>
            <a:r>
              <a:rPr lang="cs-CZ" dirty="0" smtClean="0"/>
              <a:t>Čtení dat, poznámkování (psaní reflektivních poznámek, otázek)</a:t>
            </a:r>
          </a:p>
          <a:p>
            <a:r>
              <a:rPr lang="cs-CZ" dirty="0" smtClean="0"/>
              <a:t>Klasifikace a interpretace dat (tvorba kategorií, srovnávání)</a:t>
            </a:r>
          </a:p>
          <a:p>
            <a:r>
              <a:rPr lang="cs-CZ" dirty="0" smtClean="0"/>
              <a:t>Reprezentace a vizualizace dat (</a:t>
            </a:r>
            <a:r>
              <a:rPr lang="cs-CZ" dirty="0" err="1" smtClean="0"/>
              <a:t>hierachie</a:t>
            </a:r>
            <a:r>
              <a:rPr lang="cs-CZ" dirty="0" smtClean="0"/>
              <a:t>, schémata, stromové struktury apod.) </a:t>
            </a:r>
            <a:endParaRPr lang="cs-CZ" dirty="0" smtClean="0"/>
          </a:p>
          <a:p>
            <a:endParaRPr lang="cs-CZ" dirty="0" smtClean="0"/>
          </a:p>
          <a:p>
            <a:r>
              <a:rPr lang="cs-CZ" sz="2000" dirty="0" smtClean="0"/>
              <a:t>(</a:t>
            </a:r>
            <a:r>
              <a:rPr lang="cs-CZ" sz="2000" dirty="0" err="1" smtClean="0"/>
              <a:t>Cresswell</a:t>
            </a:r>
            <a:r>
              <a:rPr lang="cs-CZ" sz="2000" dirty="0" smtClean="0"/>
              <a:t> </a:t>
            </a:r>
            <a:r>
              <a:rPr lang="cs-CZ" sz="2000" dirty="0" smtClean="0"/>
              <a:t>2007)</a:t>
            </a:r>
            <a:endParaRPr lang="cs-CZ"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Postup kvalitativní </a:t>
            </a:r>
            <a:r>
              <a:rPr lang="cs-CZ" dirty="0" smtClean="0"/>
              <a:t>analýzy</a:t>
            </a:r>
            <a:endParaRPr lang="cs-CZ" sz="2200" dirty="0"/>
          </a:p>
        </p:txBody>
      </p:sp>
      <p:sp>
        <p:nvSpPr>
          <p:cNvPr id="3" name="Zástupný symbol pro obsah 2"/>
          <p:cNvSpPr>
            <a:spLocks noGrp="1"/>
          </p:cNvSpPr>
          <p:nvPr>
            <p:ph sz="quarter" idx="1"/>
          </p:nvPr>
        </p:nvSpPr>
        <p:spPr/>
        <p:txBody>
          <a:bodyPr/>
          <a:lstStyle/>
          <a:p>
            <a:r>
              <a:rPr lang="cs-CZ" dirty="0" smtClean="0"/>
              <a:t>(1) třídění dat, jejich kódování a kategorizace</a:t>
            </a:r>
          </a:p>
          <a:p>
            <a:r>
              <a:rPr lang="cs-CZ" dirty="0" smtClean="0"/>
              <a:t>(2) formulace základních (jádrových) tvrzení</a:t>
            </a:r>
          </a:p>
          <a:p>
            <a:r>
              <a:rPr lang="cs-CZ" dirty="0" smtClean="0"/>
              <a:t>(3) interpretace</a:t>
            </a:r>
          </a:p>
          <a:p>
            <a:r>
              <a:rPr lang="cs-CZ" dirty="0" smtClean="0"/>
              <a:t>(4) komparace (typologizace)</a:t>
            </a:r>
          </a:p>
          <a:p>
            <a:r>
              <a:rPr lang="cs-CZ" dirty="0" smtClean="0"/>
              <a:t>(5) teoretická </a:t>
            </a:r>
            <a:r>
              <a:rPr lang="cs-CZ" dirty="0" smtClean="0"/>
              <a:t>generalizace</a:t>
            </a:r>
          </a:p>
          <a:p>
            <a:endParaRPr lang="cs-CZ" dirty="0" smtClean="0"/>
          </a:p>
          <a:p>
            <a:r>
              <a:rPr lang="cs-CZ" sz="2000" dirty="0" smtClean="0"/>
              <a:t>(</a:t>
            </a:r>
            <a:r>
              <a:rPr lang="cs-CZ" sz="2000" dirty="0" err="1" smtClean="0"/>
              <a:t>Švaříček</a:t>
            </a:r>
            <a:r>
              <a:rPr lang="cs-CZ" sz="2000" dirty="0" smtClean="0"/>
              <a:t>, Šedová 2013)</a:t>
            </a:r>
            <a:endParaRPr lang="cs-CZ"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Postup kvalitativní </a:t>
            </a:r>
            <a:r>
              <a:rPr lang="cs-CZ" dirty="0" smtClean="0"/>
              <a:t>analýzy</a:t>
            </a:r>
            <a:endParaRPr lang="cs-CZ" sz="2700" dirty="0"/>
          </a:p>
        </p:txBody>
      </p:sp>
      <p:sp>
        <p:nvSpPr>
          <p:cNvPr id="3" name="Zástupný symbol pro obsah 2"/>
          <p:cNvSpPr>
            <a:spLocks noGrp="1"/>
          </p:cNvSpPr>
          <p:nvPr>
            <p:ph sz="quarter" idx="1"/>
          </p:nvPr>
        </p:nvSpPr>
        <p:spPr/>
        <p:txBody>
          <a:bodyPr>
            <a:normAutofit fontScale="77500" lnSpcReduction="20000"/>
          </a:bodyPr>
          <a:lstStyle/>
          <a:p>
            <a:pPr marL="609600" indent="-609600">
              <a:lnSpc>
                <a:spcPct val="80000"/>
              </a:lnSpc>
              <a:buNone/>
            </a:pPr>
            <a:r>
              <a:rPr lang="cs-CZ" sz="2800" dirty="0" smtClean="0"/>
              <a:t>Na začátku všeho je text nebo jiný dokument (co všechno je předmětem analýzy?)</a:t>
            </a:r>
          </a:p>
          <a:p>
            <a:pPr marL="609600" indent="-609600">
              <a:lnSpc>
                <a:spcPct val="80000"/>
              </a:lnSpc>
              <a:buNone/>
            </a:pPr>
            <a:endParaRPr lang="cs-CZ" sz="2800" dirty="0" smtClean="0"/>
          </a:p>
          <a:p>
            <a:pPr marL="609600" indent="-609600">
              <a:lnSpc>
                <a:spcPct val="80000"/>
              </a:lnSpc>
              <a:buAutoNum type="arabicPeriod"/>
            </a:pPr>
            <a:r>
              <a:rPr lang="cs-CZ" sz="2800" dirty="0" smtClean="0"/>
              <a:t>Shromáždění a uspořádání dat</a:t>
            </a:r>
          </a:p>
          <a:p>
            <a:pPr marL="609600" indent="-609600">
              <a:lnSpc>
                <a:spcPct val="80000"/>
              </a:lnSpc>
              <a:buAutoNum type="arabicPeriod"/>
            </a:pPr>
            <a:r>
              <a:rPr lang="cs-CZ" sz="2800" dirty="0" smtClean="0"/>
              <a:t>„Ponoření se“ do dat</a:t>
            </a:r>
          </a:p>
          <a:p>
            <a:pPr marL="609600" indent="-609600">
              <a:lnSpc>
                <a:spcPct val="80000"/>
              </a:lnSpc>
              <a:buAutoNum type="arabicPeriod"/>
            </a:pPr>
            <a:r>
              <a:rPr lang="cs-CZ" sz="2800" dirty="0" smtClean="0"/>
              <a:t>Organizace dat, kódování s cílem vybrat to nejdůležitější, rozčlenit text na kousky. Postupujeme od otevřeného kódování (co se v datech děje?) po zaměřené kódování</a:t>
            </a:r>
          </a:p>
          <a:p>
            <a:pPr marL="609600" indent="-609600">
              <a:lnSpc>
                <a:spcPct val="80000"/>
              </a:lnSpc>
              <a:buFontTx/>
              <a:buAutoNum type="arabicPeriod"/>
            </a:pPr>
            <a:r>
              <a:rPr lang="cs-CZ" sz="2800" dirty="0" smtClean="0"/>
              <a:t>Revize a přepracovávání kódů</a:t>
            </a:r>
          </a:p>
          <a:p>
            <a:pPr marL="609600" indent="-609600">
              <a:lnSpc>
                <a:spcPct val="80000"/>
              </a:lnSpc>
              <a:buFontTx/>
              <a:buAutoNum type="arabicPeriod"/>
            </a:pPr>
            <a:r>
              <a:rPr lang="cs-CZ" sz="2800" dirty="0" smtClean="0"/>
              <a:t>Od kódů k tématům, kategoriím a vztahům mezi nimi. Kusy textu označené jaké významné se propojují</a:t>
            </a:r>
          </a:p>
          <a:p>
            <a:pPr marL="609600" indent="-609600">
              <a:lnSpc>
                <a:spcPct val="80000"/>
              </a:lnSpc>
              <a:buFontTx/>
              <a:buAutoNum type="arabicPeriod"/>
            </a:pPr>
            <a:r>
              <a:rPr lang="cs-CZ" sz="2800" dirty="0" smtClean="0"/>
              <a:t>Během celého procesu výzkumník píše poznámky a postupně tak kategorie rozpracovává a vytváří teorii, kterou ověřuje a rozpracovává dalším sběrem dat a analýzou</a:t>
            </a:r>
          </a:p>
          <a:p>
            <a:pPr marL="609600" indent="-609600">
              <a:lnSpc>
                <a:spcPct val="80000"/>
              </a:lnSpc>
              <a:buFontTx/>
              <a:buAutoNum type="arabicPeriod"/>
            </a:pPr>
            <a:r>
              <a:rPr lang="cs-CZ" sz="2800" dirty="0" smtClean="0"/>
              <a:t>Analýza jako vytváření nového textu na podkladě posbíraných dat – redukce dat, expanze textu výzkumníka</a:t>
            </a:r>
          </a:p>
          <a:p>
            <a:pPr marL="609600" indent="-609600">
              <a:lnSpc>
                <a:spcPct val="80000"/>
              </a:lnSpc>
              <a:buFontTx/>
              <a:buAutoNum type="arabicPeriod"/>
            </a:pPr>
            <a:r>
              <a:rPr lang="cs-CZ" sz="2800" dirty="0" smtClean="0"/>
              <a:t>Pozor, analýza je vedena zájmem o významy spíše než o fakta!</a:t>
            </a:r>
          </a:p>
          <a:p>
            <a:r>
              <a:rPr lang="cs-CZ" sz="2300" dirty="0" smtClean="0"/>
              <a:t>(Lenka Slepičková)</a:t>
            </a:r>
            <a:endParaRPr lang="cs-CZ" sz="23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Flexibilní povaha analytických postupů</a:t>
            </a:r>
            <a:endParaRPr lang="cs-CZ" dirty="0"/>
          </a:p>
        </p:txBody>
      </p:sp>
      <p:sp>
        <p:nvSpPr>
          <p:cNvPr id="3" name="Zástupný symbol pro obsah 2"/>
          <p:cNvSpPr>
            <a:spLocks noGrp="1"/>
          </p:cNvSpPr>
          <p:nvPr>
            <p:ph sz="quarter" idx="1"/>
          </p:nvPr>
        </p:nvSpPr>
        <p:spPr/>
        <p:txBody>
          <a:bodyPr/>
          <a:lstStyle/>
          <a:p>
            <a:r>
              <a:rPr lang="cs-CZ" dirty="0" smtClean="0"/>
              <a:t>Neexistuje univerzální recept na postup při kvalitativní analýze dat</a:t>
            </a:r>
          </a:p>
          <a:p>
            <a:r>
              <a:rPr lang="cs-CZ" dirty="0" smtClean="0"/>
              <a:t>Někteří autoři považují kód a kategorii za synonyma, jiní mezi nimi rozlišují</a:t>
            </a:r>
          </a:p>
          <a:p>
            <a:r>
              <a:rPr lang="cs-CZ" dirty="0" smtClean="0"/>
              <a:t>Někteří výzkumníci generují desítky kódů, které následně shlukují do kategorií, jiní preferují tvorbu menšího počtu obecnějších kódů, které následně rozdělí na </a:t>
            </a:r>
            <a:r>
              <a:rPr lang="cs-CZ" dirty="0" err="1" smtClean="0"/>
              <a:t>subkódy</a:t>
            </a:r>
            <a:endParaRPr lang="cs-CZ" dirty="0" smtClean="0"/>
          </a:p>
          <a:p>
            <a:endParaRPr lang="cs-CZ"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Etika v kvalitativním výzkumu</a:t>
            </a:r>
            <a:endParaRPr lang="cs-CZ" dirty="0"/>
          </a:p>
        </p:txBody>
      </p:sp>
      <p:sp>
        <p:nvSpPr>
          <p:cNvPr id="3" name="Zástupný symbol pro obsah 2"/>
          <p:cNvSpPr>
            <a:spLocks noGrp="1"/>
          </p:cNvSpPr>
          <p:nvPr>
            <p:ph sz="quarter" idx="1"/>
          </p:nvPr>
        </p:nvSpPr>
        <p:spPr/>
        <p:txBody>
          <a:bodyPr>
            <a:noAutofit/>
          </a:bodyPr>
          <a:lstStyle/>
          <a:p>
            <a:r>
              <a:rPr lang="cs-CZ" sz="2000" dirty="0" smtClean="0"/>
              <a:t>Etická doporučení</a:t>
            </a:r>
            <a:r>
              <a:rPr lang="en-US" sz="2000" dirty="0" smtClean="0"/>
              <a:t>/</a:t>
            </a:r>
            <a:r>
              <a:rPr lang="cs-CZ" sz="2000" dirty="0" smtClean="0"/>
              <a:t>etické kódy v rámci výzkumných asociací (české i zahraniční) – etika jako splnění principů formulovaných v dané profesní skupině</a:t>
            </a:r>
          </a:p>
          <a:p>
            <a:r>
              <a:rPr lang="cs-CZ" sz="2000" dirty="0" smtClean="0"/>
              <a:t>Etické komise</a:t>
            </a:r>
          </a:p>
          <a:p>
            <a:r>
              <a:rPr lang="cs-CZ" sz="2000" dirty="0" smtClean="0"/>
              <a:t>Etika procedurální versus etika v praxi (</a:t>
            </a:r>
            <a:r>
              <a:rPr lang="cs-CZ" sz="2000" dirty="0" err="1" smtClean="0"/>
              <a:t>mikroetika</a:t>
            </a:r>
            <a:r>
              <a:rPr lang="cs-CZ" sz="2000" dirty="0" smtClean="0"/>
              <a:t>)</a:t>
            </a:r>
          </a:p>
          <a:p>
            <a:endParaRPr lang="cs-CZ" sz="2000" dirty="0" smtClean="0"/>
          </a:p>
          <a:p>
            <a:r>
              <a:rPr lang="cs-CZ" sz="2000" dirty="0" smtClean="0"/>
              <a:t>Etický rámec výzkumu (MŠMT)</a:t>
            </a:r>
          </a:p>
          <a:p>
            <a:pPr>
              <a:buNone/>
            </a:pPr>
            <a:r>
              <a:rPr lang="en-GB" sz="2000" u="sng" dirty="0" smtClean="0">
                <a:hlinkClick r:id="rId2"/>
              </a:rPr>
              <a:t>http://www.msmt.cz/vyzkum/eticky-ramec-vyzkumu-1?lang=1</a:t>
            </a:r>
            <a:endParaRPr lang="cs-CZ" sz="2000" u="sng" dirty="0" smtClean="0"/>
          </a:p>
          <a:p>
            <a:r>
              <a:rPr lang="cs-CZ" sz="2000" dirty="0" err="1" smtClean="0"/>
              <a:t>Ethical</a:t>
            </a:r>
            <a:r>
              <a:rPr lang="cs-CZ" sz="2000" dirty="0" smtClean="0"/>
              <a:t> </a:t>
            </a:r>
            <a:r>
              <a:rPr lang="cs-CZ" sz="2000" dirty="0" err="1" smtClean="0"/>
              <a:t>Guidelines</a:t>
            </a:r>
            <a:r>
              <a:rPr lang="cs-CZ" sz="2000" dirty="0" smtClean="0"/>
              <a:t> </a:t>
            </a:r>
            <a:r>
              <a:rPr lang="cs-CZ" sz="2000" dirty="0" err="1" smtClean="0"/>
              <a:t>for</a:t>
            </a:r>
            <a:r>
              <a:rPr lang="cs-CZ" sz="2000" dirty="0" smtClean="0"/>
              <a:t> </a:t>
            </a:r>
            <a:r>
              <a:rPr lang="cs-CZ" sz="2000" dirty="0" err="1" smtClean="0"/>
              <a:t>Educational</a:t>
            </a:r>
            <a:r>
              <a:rPr lang="cs-CZ" sz="2000" dirty="0" smtClean="0"/>
              <a:t> </a:t>
            </a:r>
            <a:r>
              <a:rPr lang="cs-CZ" sz="2000" dirty="0" err="1" smtClean="0"/>
              <a:t>Research</a:t>
            </a:r>
            <a:r>
              <a:rPr lang="cs-CZ" sz="2000" dirty="0" smtClean="0"/>
              <a:t> (</a:t>
            </a:r>
            <a:r>
              <a:rPr lang="cs-CZ" sz="2000" dirty="0" err="1" smtClean="0"/>
              <a:t>British</a:t>
            </a:r>
            <a:r>
              <a:rPr lang="cs-CZ" sz="2000" dirty="0" smtClean="0"/>
              <a:t> </a:t>
            </a:r>
            <a:r>
              <a:rPr lang="cs-CZ" sz="2000" dirty="0" err="1" smtClean="0"/>
              <a:t>Educational</a:t>
            </a:r>
            <a:r>
              <a:rPr lang="cs-CZ" sz="2000" dirty="0" smtClean="0"/>
              <a:t> </a:t>
            </a:r>
            <a:r>
              <a:rPr lang="cs-CZ" sz="2000" dirty="0" err="1" smtClean="0"/>
              <a:t>Research</a:t>
            </a:r>
            <a:r>
              <a:rPr lang="cs-CZ" sz="2000" dirty="0" smtClean="0"/>
              <a:t> </a:t>
            </a:r>
            <a:r>
              <a:rPr lang="cs-CZ" sz="2000" dirty="0" err="1" smtClean="0"/>
              <a:t>Association</a:t>
            </a:r>
            <a:r>
              <a:rPr lang="cs-CZ" sz="2000" dirty="0" smtClean="0"/>
              <a:t> –BERA)</a:t>
            </a:r>
            <a:endParaRPr lang="cs-CZ" sz="2000" u="sng" dirty="0" smtClean="0">
              <a:hlinkClick r:id="rId2"/>
            </a:endParaRPr>
          </a:p>
          <a:p>
            <a:pPr>
              <a:buNone/>
            </a:pPr>
            <a:r>
              <a:rPr lang="cs-CZ" sz="2000" u="sng" dirty="0" smtClean="0">
                <a:hlinkClick r:id="rId2"/>
              </a:rPr>
              <a:t>https://www.bera.ac.uk/wp-content/uploads/2014/02/BERA-Ethical-Guidelines-2011.pdf?noredirect=1</a:t>
            </a:r>
          </a:p>
          <a:p>
            <a:r>
              <a:rPr lang="cs-CZ" sz="2000" dirty="0" err="1" smtClean="0"/>
              <a:t>The</a:t>
            </a:r>
            <a:r>
              <a:rPr lang="cs-CZ" sz="2000" dirty="0" smtClean="0"/>
              <a:t> </a:t>
            </a:r>
            <a:r>
              <a:rPr lang="cs-CZ" sz="2000" dirty="0" err="1" smtClean="0"/>
              <a:t>European</a:t>
            </a:r>
            <a:r>
              <a:rPr lang="cs-CZ" sz="2000" dirty="0" smtClean="0"/>
              <a:t> </a:t>
            </a:r>
            <a:r>
              <a:rPr lang="cs-CZ" sz="2000" dirty="0" err="1" smtClean="0"/>
              <a:t>School</a:t>
            </a:r>
            <a:r>
              <a:rPr lang="cs-CZ" sz="2000" dirty="0" smtClean="0"/>
              <a:t> </a:t>
            </a:r>
            <a:r>
              <a:rPr lang="cs-CZ" sz="2000" dirty="0" err="1" smtClean="0"/>
              <a:t>Psychologists</a:t>
            </a:r>
            <a:r>
              <a:rPr lang="cs-CZ" sz="2000" dirty="0" smtClean="0"/>
              <a:t> </a:t>
            </a:r>
            <a:r>
              <a:rPr lang="cs-CZ" sz="2000" dirty="0" err="1" smtClean="0"/>
              <a:t>Association</a:t>
            </a:r>
            <a:r>
              <a:rPr lang="cs-CZ" sz="2000" dirty="0" smtClean="0"/>
              <a:t>, </a:t>
            </a:r>
            <a:r>
              <a:rPr lang="cs-CZ" sz="2000" dirty="0" err="1" smtClean="0"/>
              <a:t>American</a:t>
            </a:r>
            <a:r>
              <a:rPr lang="cs-CZ" sz="2000" dirty="0" smtClean="0"/>
              <a:t> </a:t>
            </a:r>
            <a:r>
              <a:rPr lang="cs-CZ" sz="2000" dirty="0" err="1" smtClean="0"/>
              <a:t>Psychological</a:t>
            </a:r>
            <a:r>
              <a:rPr lang="cs-CZ" sz="2000" dirty="0" smtClean="0"/>
              <a:t> </a:t>
            </a:r>
            <a:r>
              <a:rPr lang="cs-CZ" sz="2000" dirty="0" err="1" smtClean="0"/>
              <a:t>Association</a:t>
            </a:r>
            <a:r>
              <a:rPr lang="cs-CZ" sz="2000" dirty="0" smtClean="0"/>
              <a:t> </a:t>
            </a:r>
            <a:r>
              <a:rPr lang="cs-CZ" sz="2000" dirty="0" smtClean="0"/>
              <a:t>(APA), </a:t>
            </a:r>
            <a:r>
              <a:rPr lang="cs-CZ" sz="2000" dirty="0" err="1" smtClean="0"/>
              <a:t>American</a:t>
            </a:r>
            <a:r>
              <a:rPr lang="cs-CZ" sz="2000" dirty="0" smtClean="0"/>
              <a:t> </a:t>
            </a:r>
            <a:r>
              <a:rPr lang="cs-CZ" sz="2000" dirty="0" err="1" smtClean="0"/>
              <a:t>Sociological</a:t>
            </a:r>
            <a:r>
              <a:rPr lang="cs-CZ" sz="2000" dirty="0" smtClean="0"/>
              <a:t> </a:t>
            </a:r>
            <a:r>
              <a:rPr lang="cs-CZ" sz="2000" dirty="0" err="1" smtClean="0"/>
              <a:t>Association</a:t>
            </a:r>
            <a:r>
              <a:rPr lang="cs-CZ" sz="2000" dirty="0" smtClean="0"/>
              <a:t> </a:t>
            </a:r>
            <a:r>
              <a:rPr lang="cs-CZ" sz="2000" dirty="0" smtClean="0"/>
              <a:t>(ASA) atd</a:t>
            </a:r>
            <a:r>
              <a:rPr lang="cs-CZ" sz="2000" dirty="0" smtClean="0"/>
              <a:t>. </a:t>
            </a:r>
            <a:endParaRPr lang="cs-CZ"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Důvěrnost</a:t>
            </a:r>
            <a:endParaRPr lang="cs-CZ" dirty="0"/>
          </a:p>
        </p:txBody>
      </p:sp>
      <p:sp>
        <p:nvSpPr>
          <p:cNvPr id="3" name="Zástupný symbol pro obsah 2"/>
          <p:cNvSpPr>
            <a:spLocks noGrp="1"/>
          </p:cNvSpPr>
          <p:nvPr>
            <p:ph sz="quarter" idx="1"/>
          </p:nvPr>
        </p:nvSpPr>
        <p:spPr>
          <a:xfrm>
            <a:off x="258920" y="1484784"/>
            <a:ext cx="8626160" cy="4974304"/>
          </a:xfrm>
        </p:spPr>
        <p:txBody>
          <a:bodyPr>
            <a:normAutofit fontScale="92500" lnSpcReduction="20000"/>
          </a:bodyPr>
          <a:lstStyle/>
          <a:p>
            <a:r>
              <a:rPr lang="cs-CZ" dirty="0" smtClean="0"/>
              <a:t>Nebudou publikována žádná data, jež by mohla čtenáři umožnit identifikaci účastníků výzkumu</a:t>
            </a:r>
          </a:p>
          <a:p>
            <a:endParaRPr lang="cs-CZ" dirty="0" smtClean="0"/>
          </a:p>
          <a:p>
            <a:r>
              <a:rPr lang="cs-CZ" dirty="0" smtClean="0"/>
              <a:t>Výzkumník musí účastníky výzkumu informovat o principu důvěrnosti a o způsobech </a:t>
            </a:r>
            <a:r>
              <a:rPr lang="cs-CZ" dirty="0" err="1" smtClean="0"/>
              <a:t>anonymizace</a:t>
            </a:r>
            <a:r>
              <a:rPr lang="cs-CZ" dirty="0" smtClean="0"/>
              <a:t> dat (</a:t>
            </a:r>
            <a:r>
              <a:rPr lang="cs-CZ" dirty="0" err="1" smtClean="0"/>
              <a:t>pseudonymizace</a:t>
            </a:r>
            <a:r>
              <a:rPr lang="cs-CZ" dirty="0" smtClean="0"/>
              <a:t> jmen účastníků výzkumu, míst a institucí - např. změna názvu města a školy, v nichž výzkum probíhal, jmen vyučujících, žáků a dalších aktérů)</a:t>
            </a:r>
          </a:p>
          <a:p>
            <a:endParaRPr lang="cs-CZ" dirty="0" smtClean="0"/>
          </a:p>
          <a:p>
            <a:r>
              <a:rPr lang="cs-CZ" dirty="0" smtClean="0"/>
              <a:t>Cílem </a:t>
            </a:r>
            <a:r>
              <a:rPr lang="cs-CZ" dirty="0" err="1" smtClean="0"/>
              <a:t>anonymizace</a:t>
            </a:r>
            <a:r>
              <a:rPr lang="cs-CZ" dirty="0" smtClean="0"/>
              <a:t> je, aby výzkum nezpůsobil nikomu z účastníků výzkumu žádnou újmu – psychickou, profesní atd.</a:t>
            </a:r>
          </a:p>
          <a:p>
            <a:endParaRPr lang="cs-CZ" dirty="0" smtClean="0"/>
          </a:p>
          <a:p>
            <a:r>
              <a:rPr lang="cs-CZ" dirty="0" smtClean="0"/>
              <a:t>Výzkumník zajistí diskrétní přístup k datům</a:t>
            </a:r>
            <a:endParaRPr lang="cs-CZ"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Informovaný souhlas</a:t>
            </a:r>
            <a:endParaRPr lang="cs-CZ" dirty="0"/>
          </a:p>
        </p:txBody>
      </p:sp>
      <p:sp>
        <p:nvSpPr>
          <p:cNvPr id="3" name="Zástupný symbol pro obsah 2"/>
          <p:cNvSpPr>
            <a:spLocks noGrp="1"/>
          </p:cNvSpPr>
          <p:nvPr>
            <p:ph sz="quarter" idx="1"/>
          </p:nvPr>
        </p:nvSpPr>
        <p:spPr/>
        <p:txBody>
          <a:bodyPr>
            <a:normAutofit/>
          </a:bodyPr>
          <a:lstStyle/>
          <a:p>
            <a:r>
              <a:rPr lang="cs-CZ" dirty="0" smtClean="0"/>
              <a:t>Poučený souhlas s </a:t>
            </a:r>
            <a:r>
              <a:rPr lang="cs-CZ" u="sng" dirty="0" smtClean="0"/>
              <a:t>dobrovolnou</a:t>
            </a:r>
            <a:r>
              <a:rPr lang="cs-CZ" dirty="0" smtClean="0"/>
              <a:t> účastí daného jedince ve výzkumu – prostřednictvím vyplněného formuláře nebo nahráním souhlasu na diktafon</a:t>
            </a:r>
          </a:p>
          <a:p>
            <a:r>
              <a:rPr lang="cs-CZ" dirty="0" smtClean="0"/>
              <a:t>V praxi se řada výzkumníků spokojuje s generálním informovaným souhlasem –tj. vedení školy posvětí vstup výzkumníka do zkoumané tříd</a:t>
            </a:r>
            <a:r>
              <a:rPr lang="en-US" dirty="0" smtClean="0"/>
              <a:t>/</a:t>
            </a:r>
            <a:r>
              <a:rPr lang="cs-CZ" dirty="0" smtClean="0"/>
              <a:t>y</a:t>
            </a:r>
          </a:p>
          <a:p>
            <a:r>
              <a:rPr lang="cs-CZ" dirty="0" smtClean="0"/>
              <a:t>Je třeba žádat informovaný souhlas od zákonných zástupců nezletilých </a:t>
            </a:r>
            <a:r>
              <a:rPr lang="cs-CZ" dirty="0" err="1" smtClean="0"/>
              <a:t>participantů</a:t>
            </a:r>
            <a:r>
              <a:rPr lang="cs-CZ" dirty="0" smtClean="0"/>
              <a:t> výzkumu</a:t>
            </a:r>
          </a:p>
          <a:p>
            <a:r>
              <a:rPr lang="cs-CZ" dirty="0" smtClean="0"/>
              <a:t>Jakým způsobem žádat informovaný souhlas od dětí? </a:t>
            </a:r>
            <a:endParaRPr lang="cs-CZ"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616766"/>
            <a:ext cx="8964488" cy="5940088"/>
          </a:xfrm>
          <a:prstGeom prst="rect">
            <a:avLst/>
          </a:prstGeom>
        </p:spPr>
        <p:txBody>
          <a:bodyPr wrap="square">
            <a:spAutoFit/>
          </a:bodyPr>
          <a:lstStyle/>
          <a:p>
            <a:r>
              <a:rPr lang="cs-CZ" sz="2000" dirty="0" smtClean="0"/>
              <a:t>Informované </a:t>
            </a:r>
            <a:r>
              <a:rPr lang="cs-CZ" sz="2000" dirty="0"/>
              <a:t>souhlasy, na nichž jsem si jako výzkumnice zvykla trvat, se ve škole staly dvousečnou zbraní. Na místo ujištění, že žákům nevadí má přítomnost v jejich třídě a že rozumí tomu, že se nemusí na některých aktivitách podílet, se několik pozdě dodaných informovaných souhlasů od rodičů tří romských žáků staly předmětem jejich zvýšené </a:t>
            </a:r>
            <a:r>
              <a:rPr lang="cs-CZ" sz="2000" dirty="0" err="1"/>
              <a:t>disciplinace</a:t>
            </a:r>
            <a:r>
              <a:rPr lang="cs-CZ" sz="2000" dirty="0"/>
              <a:t>. Ředitel školy si kluky na chodbě odchytl, aby jim důrazně vysvětlil, že podepsané lístečky musí co nejdříve dodat. Do celé akce byla zapojena romská asistentka, která na žáky rovněž vyvíjela tlak, a jeden z chlapců se mi přišel omluvit, že lístek zapomněl a určitě jej přinese zítra [terénní poznámky, 27. 1. 2014]. Tento incident mi ukázal, jak hluboká může být propast mezi tzv. procedurální etikou a etikou v praxi či </a:t>
            </a:r>
            <a:r>
              <a:rPr lang="cs-CZ" sz="2000" dirty="0" err="1"/>
              <a:t>mikroetikou</a:t>
            </a:r>
            <a:r>
              <a:rPr lang="cs-CZ" sz="2000" dirty="0"/>
              <a:t>, jak je rozlišují </a:t>
            </a:r>
            <a:r>
              <a:rPr lang="cs-CZ" sz="2000" dirty="0" err="1"/>
              <a:t>Guillemin</a:t>
            </a:r>
            <a:r>
              <a:rPr lang="cs-CZ" sz="2000" dirty="0"/>
              <a:t> a </a:t>
            </a:r>
            <a:r>
              <a:rPr lang="cs-CZ" sz="2000" dirty="0" err="1"/>
              <a:t>Gillam</a:t>
            </a:r>
            <a:r>
              <a:rPr lang="cs-CZ" sz="2000" dirty="0"/>
              <a:t> [2004]. </a:t>
            </a:r>
            <a:r>
              <a:rPr lang="cs-CZ" sz="2000" dirty="0" err="1"/>
              <a:t>Hammersley</a:t>
            </a:r>
            <a:r>
              <a:rPr lang="cs-CZ" sz="2000" dirty="0"/>
              <a:t> a </a:t>
            </a:r>
            <a:r>
              <a:rPr lang="cs-CZ" sz="2000" dirty="0" err="1"/>
              <a:t>Atkinson</a:t>
            </a:r>
            <a:r>
              <a:rPr lang="cs-CZ" sz="2000" dirty="0"/>
              <a:t> [2007] připomínají výzkum, v němž badatelka motivovala studenty, kteří donesou zpátky podepsaný souhlas od rodičů s </a:t>
            </a:r>
            <a:r>
              <a:rPr lang="cs-CZ" sz="2000" dirty="0" smtClean="0"/>
              <a:t>výzkumem, </a:t>
            </a:r>
            <a:r>
              <a:rPr lang="cs-CZ" sz="2000" dirty="0"/>
              <a:t>poukázkami k </a:t>
            </a:r>
            <a:r>
              <a:rPr lang="cs-CZ" sz="2000" dirty="0" err="1"/>
              <a:t>McDonalds</a:t>
            </a:r>
            <a:r>
              <a:rPr lang="cs-CZ" sz="2000" dirty="0"/>
              <a:t>. Tato strategie svědčí spíše o úpěnlivé snaze naplnit určitý formální požadavek, než se ujistit o tom, že výzkum nikomu nezpůsobuje újmu nebo ho nestaví do nevyžádaných a nepříjemných situací. O informovaných souhlasech jsem tedy začala daleko intenzivněji přemýšlet jako o kontinuálně vyjednávaném procesu</a:t>
            </a:r>
            <a:r>
              <a:rPr lang="cs-CZ" sz="2000" dirty="0" smtClean="0"/>
              <a:t>.</a:t>
            </a:r>
          </a:p>
          <a:p>
            <a:r>
              <a:rPr lang="cs-CZ" dirty="0" smtClean="0"/>
              <a:t>(Obrovská, nepublikováno)</a:t>
            </a:r>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smtClean="0"/>
              <a:t>Princip „dvojitého trychtýře“v kvalitativní analýze dat</a:t>
            </a:r>
            <a:endParaRPr lang="cs-CZ" dirty="0"/>
          </a:p>
        </p:txBody>
      </p:sp>
      <p:sp>
        <p:nvSpPr>
          <p:cNvPr id="3" name="Zástupný symbol pro obsah 2"/>
          <p:cNvSpPr>
            <a:spLocks noGrp="1"/>
          </p:cNvSpPr>
          <p:nvPr>
            <p:ph sz="quarter" idx="1"/>
          </p:nvPr>
        </p:nvSpPr>
        <p:spPr/>
        <p:txBody>
          <a:bodyPr>
            <a:normAutofit fontScale="92500" lnSpcReduction="10000"/>
          </a:bodyPr>
          <a:lstStyle/>
          <a:p>
            <a:r>
              <a:rPr lang="cs-CZ" dirty="0" smtClean="0"/>
              <a:t>Cílem analytického postupu je předložit několik málo klíčových úryvků (citací), které ilustrují nejvýznamnější témata našich dat – rozsáhlé datové korpusy tak redukujeme na krátké </a:t>
            </a:r>
            <a:r>
              <a:rPr lang="cs-CZ" dirty="0" smtClean="0"/>
              <a:t>a </a:t>
            </a:r>
            <a:r>
              <a:rPr lang="cs-CZ" dirty="0" err="1" smtClean="0"/>
              <a:t>výstiýné</a:t>
            </a:r>
            <a:r>
              <a:rPr lang="cs-CZ" dirty="0" smtClean="0"/>
              <a:t> datové </a:t>
            </a:r>
            <a:r>
              <a:rPr lang="cs-CZ" dirty="0" smtClean="0"/>
              <a:t>segmenty.</a:t>
            </a:r>
          </a:p>
          <a:p>
            <a:r>
              <a:rPr lang="cs-CZ" dirty="0" smtClean="0"/>
              <a:t>O co méně původních dat bude naše výsledná studie obsahovat, o to více našeho vlastního textu (interpretací) bude zahrnovat.</a:t>
            </a:r>
          </a:p>
          <a:p>
            <a:r>
              <a:rPr lang="cs-CZ" dirty="0" smtClean="0"/>
              <a:t>KAD má podobu </a:t>
            </a:r>
            <a:r>
              <a:rPr lang="cs-CZ" i="1" dirty="0" smtClean="0"/>
              <a:t>dvojitého trychtýře </a:t>
            </a:r>
            <a:r>
              <a:rPr lang="cs-CZ" dirty="0" smtClean="0"/>
              <a:t>- neustále se nám zužuje množství dat, s kterými pracujeme, přičemž ta jsou čím dál tím smysluplnější, tj. týkají </a:t>
            </a:r>
            <a:r>
              <a:rPr lang="cs-CZ" dirty="0" smtClean="0"/>
              <a:t>se čím dál víc  </a:t>
            </a:r>
            <a:r>
              <a:rPr lang="cs-CZ" dirty="0" smtClean="0"/>
              <a:t>našeho výzkumného problému a jsou čím dál hustěji prokládána naším textem. </a:t>
            </a:r>
          </a:p>
          <a:p>
            <a:endParaRPr lang="cs-CZ" dirty="0" smtClean="0"/>
          </a:p>
          <a:p>
            <a:endParaRPr lang="cs-CZ" dirty="0" smtClean="0"/>
          </a:p>
          <a:p>
            <a:endParaRPr lang="cs-CZ"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Etika ve speciálně pedagogickém výzkumu</a:t>
            </a:r>
            <a:endParaRPr lang="cs-CZ" dirty="0"/>
          </a:p>
        </p:txBody>
      </p:sp>
      <p:sp>
        <p:nvSpPr>
          <p:cNvPr id="3" name="Zástupný symbol pro obsah 2"/>
          <p:cNvSpPr>
            <a:spLocks noGrp="1"/>
          </p:cNvSpPr>
          <p:nvPr>
            <p:ph sz="quarter" idx="1"/>
          </p:nvPr>
        </p:nvSpPr>
        <p:spPr/>
        <p:txBody>
          <a:bodyPr/>
          <a:lstStyle/>
          <a:p>
            <a:r>
              <a:rPr lang="cs-CZ" dirty="0" smtClean="0"/>
              <a:t>Informovaný souhlas jako proces  - o dobrovolné účasti jedince na výzkumu se ujišťujeme opakovaně</a:t>
            </a:r>
          </a:p>
          <a:p>
            <a:endParaRPr lang="cs-CZ" dirty="0" smtClean="0"/>
          </a:p>
          <a:p>
            <a:r>
              <a:rPr lang="cs-CZ" dirty="0" smtClean="0"/>
              <a:t>PANČOCHA, K. Etika výzkumu ve speciální pedagogice. In </a:t>
            </a:r>
            <a:r>
              <a:rPr lang="cs-CZ" i="1" dirty="0" smtClean="0"/>
              <a:t>Etika ve vědách o výchově.</a:t>
            </a:r>
            <a:r>
              <a:rPr lang="cs-CZ" dirty="0" smtClean="0"/>
              <a:t> 1. vydání. Olomouc : </a:t>
            </a:r>
            <a:r>
              <a:rPr lang="cs-CZ" dirty="0" err="1" smtClean="0"/>
              <a:t>ČPdS</a:t>
            </a:r>
            <a:r>
              <a:rPr lang="cs-CZ" dirty="0" smtClean="0"/>
              <a:t>, 2010. od s. 342-348, 7 s. ISBN 978-80-244-2654-9.</a:t>
            </a:r>
          </a:p>
          <a:p>
            <a:r>
              <a:rPr lang="cs-CZ" dirty="0" smtClean="0"/>
              <a:t/>
            </a:r>
            <a:br>
              <a:rPr lang="cs-CZ" dirty="0" smtClean="0"/>
            </a:br>
            <a:r>
              <a:rPr lang="cs-CZ" dirty="0" smtClean="0"/>
              <a:t> </a:t>
            </a:r>
            <a:endParaRPr lang="cs-CZ"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Kde hledat odborné zdroje v českém jazyce?</a:t>
            </a:r>
            <a:endParaRPr lang="cs-CZ" dirty="0"/>
          </a:p>
        </p:txBody>
      </p:sp>
      <p:sp>
        <p:nvSpPr>
          <p:cNvPr id="3" name="Zástupný symbol pro obsah 2"/>
          <p:cNvSpPr>
            <a:spLocks noGrp="1"/>
          </p:cNvSpPr>
          <p:nvPr>
            <p:ph sz="quarter" idx="1"/>
          </p:nvPr>
        </p:nvSpPr>
        <p:spPr/>
        <p:txBody>
          <a:bodyPr/>
          <a:lstStyle/>
          <a:p>
            <a:r>
              <a:rPr lang="cs-CZ" dirty="0" smtClean="0"/>
              <a:t>http://aleph.nkp.cz/F/</a:t>
            </a: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Kdy začít s kvalitativní analýzou dat?</a:t>
            </a:r>
            <a:endParaRPr lang="cs-CZ" dirty="0"/>
          </a:p>
        </p:txBody>
      </p:sp>
      <p:sp>
        <p:nvSpPr>
          <p:cNvPr id="3" name="Zástupný symbol pro obsah 2"/>
          <p:cNvSpPr>
            <a:spLocks noGrp="1"/>
          </p:cNvSpPr>
          <p:nvPr>
            <p:ph sz="quarter" idx="1"/>
          </p:nvPr>
        </p:nvSpPr>
        <p:spPr/>
        <p:txBody>
          <a:bodyPr>
            <a:normAutofit lnSpcReduction="10000"/>
          </a:bodyPr>
          <a:lstStyle/>
          <a:p>
            <a:pPr marL="18288" indent="0">
              <a:buNone/>
            </a:pPr>
            <a:r>
              <a:rPr lang="cs-CZ" sz="2800" i="1" dirty="0" err="1" smtClean="0"/>
              <a:t>preempirická</a:t>
            </a:r>
            <a:r>
              <a:rPr lang="cs-CZ" sz="2800" i="1" dirty="0" smtClean="0"/>
              <a:t> fáze: </a:t>
            </a:r>
            <a:endParaRPr lang="cs-CZ" sz="2800" i="1" dirty="0" smtClean="0"/>
          </a:p>
          <a:p>
            <a:pPr marL="18288" indent="0">
              <a:buNone/>
            </a:pPr>
            <a:r>
              <a:rPr lang="cs-CZ" sz="2800" dirty="0" smtClean="0"/>
              <a:t>oblast  </a:t>
            </a:r>
            <a:r>
              <a:rPr lang="cs-CZ" sz="2800" dirty="0" smtClean="0"/>
              <a:t>výzkumu+literatura+kontext → téma → výzkumné otázky →  jaká data potřebujeme k zodpovězení </a:t>
            </a:r>
            <a:br>
              <a:rPr lang="cs-CZ" sz="2800" dirty="0" smtClean="0"/>
            </a:br>
            <a:endParaRPr lang="cs-CZ" sz="2800" dirty="0" smtClean="0"/>
          </a:p>
          <a:p>
            <a:pPr marL="18288" indent="0">
              <a:buNone/>
            </a:pPr>
            <a:r>
              <a:rPr lang="cs-CZ" sz="2800" i="1" dirty="0" smtClean="0"/>
              <a:t>empirická fáze</a:t>
            </a:r>
            <a:r>
              <a:rPr lang="cs-CZ" sz="2800" dirty="0" smtClean="0"/>
              <a:t>: </a:t>
            </a:r>
            <a:endParaRPr lang="cs-CZ" sz="2800" dirty="0" smtClean="0"/>
          </a:p>
          <a:p>
            <a:pPr marL="18288" indent="0">
              <a:buNone/>
            </a:pPr>
            <a:r>
              <a:rPr lang="cs-CZ" sz="2800" dirty="0" err="1" smtClean="0"/>
              <a:t>design</a:t>
            </a:r>
            <a:r>
              <a:rPr lang="cs-CZ" sz="2800" dirty="0" smtClean="0"/>
              <a:t>→ sběr dat → </a:t>
            </a:r>
            <a:r>
              <a:rPr lang="cs-CZ" sz="2800" dirty="0" smtClean="0">
                <a:solidFill>
                  <a:srgbClr val="FF0000"/>
                </a:solidFill>
              </a:rPr>
              <a:t>analýza dat </a:t>
            </a:r>
            <a:r>
              <a:rPr lang="cs-CZ" sz="2800" dirty="0" smtClean="0"/>
              <a:t>→ odpověď na otázky</a:t>
            </a:r>
          </a:p>
          <a:p>
            <a:pPr marL="18288" indent="0">
              <a:buNone/>
            </a:pPr>
            <a:endParaRPr lang="cs-CZ" sz="2800" dirty="0" smtClean="0"/>
          </a:p>
          <a:p>
            <a:r>
              <a:rPr lang="cs-CZ" sz="2000" dirty="0" smtClean="0"/>
              <a:t>podle </a:t>
            </a:r>
            <a:r>
              <a:rPr lang="cs-CZ" sz="2000" dirty="0" err="1" smtClean="0"/>
              <a:t>Punch</a:t>
            </a:r>
            <a:r>
              <a:rPr lang="cs-CZ" sz="2000" dirty="0" smtClean="0"/>
              <a:t>, K. 2008. </a:t>
            </a:r>
            <a:r>
              <a:rPr lang="cs-CZ" sz="2000" i="1" dirty="0" smtClean="0"/>
              <a:t>Úspěšný návrh výzkumu</a:t>
            </a:r>
            <a:r>
              <a:rPr lang="cs-CZ" sz="2000" dirty="0" smtClean="0"/>
              <a:t>. Praha: Portál.</a:t>
            </a:r>
            <a:endParaRPr lang="cs-CZ"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Kdy a jak začít s analýzou</a:t>
            </a:r>
            <a:endParaRPr lang="cs-CZ" dirty="0"/>
          </a:p>
        </p:txBody>
      </p:sp>
      <p:sp>
        <p:nvSpPr>
          <p:cNvPr id="3" name="Zástupný symbol pro obsah 2"/>
          <p:cNvSpPr>
            <a:spLocks noGrp="1"/>
          </p:cNvSpPr>
          <p:nvPr>
            <p:ph sz="quarter" idx="1"/>
          </p:nvPr>
        </p:nvSpPr>
        <p:spPr/>
        <p:txBody>
          <a:bodyPr>
            <a:normAutofit/>
          </a:bodyPr>
          <a:lstStyle/>
          <a:p>
            <a:r>
              <a:rPr lang="cs-CZ" dirty="0" smtClean="0"/>
              <a:t>Kvalitativní výzkum má cirkulární </a:t>
            </a:r>
            <a:r>
              <a:rPr lang="cs-CZ" dirty="0" smtClean="0"/>
              <a:t>povahu</a:t>
            </a:r>
            <a:endParaRPr lang="cs-CZ" dirty="0" smtClean="0"/>
          </a:p>
          <a:p>
            <a:endParaRPr lang="cs-CZ" dirty="0" smtClean="0"/>
          </a:p>
          <a:p>
            <a:r>
              <a:rPr lang="cs-CZ" dirty="0" smtClean="0"/>
              <a:t>S analýzou dat </a:t>
            </a:r>
            <a:r>
              <a:rPr lang="cs-CZ" dirty="0" smtClean="0"/>
              <a:t>není </a:t>
            </a:r>
            <a:r>
              <a:rPr lang="cs-CZ" dirty="0" smtClean="0"/>
              <a:t>radno otálet – začněme ve chvíli, kdy máme první přepis rozhovoru či první terénní poznámky </a:t>
            </a:r>
          </a:p>
          <a:p>
            <a:endParaRPr lang="cs-CZ" dirty="0" smtClean="0"/>
          </a:p>
          <a:p>
            <a:r>
              <a:rPr lang="cs-CZ" dirty="0" smtClean="0"/>
              <a:t>Analýza dat by měla následovat postupy příslušející jednotlivým designům v KV, přesto existují obecné principy, uplatnitelné napříč všemi designy </a:t>
            </a:r>
            <a:r>
              <a:rPr lang="cs-CZ" dirty="0" smtClean="0"/>
              <a:t>–</a:t>
            </a:r>
            <a:r>
              <a:rPr lang="cs-CZ" b="1" dirty="0" smtClean="0"/>
              <a:t>otevřené </a:t>
            </a:r>
            <a:r>
              <a:rPr lang="cs-CZ" b="1" dirty="0" smtClean="0"/>
              <a:t>kódování</a:t>
            </a:r>
            <a:endParaRPr lang="cs-CZ"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Než začneme s otevřeným kódováním</a:t>
            </a:r>
            <a:endParaRPr lang="cs-CZ" dirty="0"/>
          </a:p>
        </p:txBody>
      </p:sp>
      <p:sp>
        <p:nvSpPr>
          <p:cNvPr id="3" name="Zástupný symbol pro obsah 2"/>
          <p:cNvSpPr>
            <a:spLocks noGrp="1"/>
          </p:cNvSpPr>
          <p:nvPr>
            <p:ph sz="quarter" idx="1"/>
          </p:nvPr>
        </p:nvSpPr>
        <p:spPr/>
        <p:txBody>
          <a:bodyPr>
            <a:normAutofit fontScale="92500" lnSpcReduction="10000"/>
          </a:bodyPr>
          <a:lstStyle/>
          <a:p>
            <a:r>
              <a:rPr lang="cs-CZ" dirty="0" smtClean="0"/>
              <a:t>Tvorba úryvků napříč našimi daty – data pozorně procházíme, čteme je bez ohledu na předpoklady, které jsme získali studiem literatury či bez ohledu na předem připravené kategorie (teoretické kódy), </a:t>
            </a:r>
            <a:r>
              <a:rPr lang="cs-CZ" dirty="0" smtClean="0"/>
              <a:t>s co možná nejvíce </a:t>
            </a:r>
            <a:r>
              <a:rPr lang="cs-CZ" dirty="0" smtClean="0"/>
              <a:t>otevřenou hlavou</a:t>
            </a:r>
          </a:p>
          <a:p>
            <a:r>
              <a:rPr lang="cs-CZ" dirty="0" smtClean="0"/>
              <a:t>Tvorba komentovaných úryvků – k úryvkům, které jsou důležité</a:t>
            </a:r>
            <a:r>
              <a:rPr lang="en-US" dirty="0" smtClean="0"/>
              <a:t>/</a:t>
            </a:r>
            <a:r>
              <a:rPr lang="cs-CZ" dirty="0" smtClean="0"/>
              <a:t>zajímavé</a:t>
            </a:r>
            <a:r>
              <a:rPr lang="en-US" dirty="0" smtClean="0"/>
              <a:t>/</a:t>
            </a:r>
            <a:r>
              <a:rPr lang="cs-CZ" dirty="0" smtClean="0"/>
              <a:t>významné si píšeme komentáře. S psaním komentářů neotálíme. Komentáře se vztahují přímo k úryvku – nesmí jej ale jen převyprávět jinými slovy, to by byla ztráta času. Musí mít interpretační potenciál. </a:t>
            </a:r>
          </a:p>
          <a:p>
            <a:r>
              <a:rPr lang="cs-CZ" dirty="0" smtClean="0"/>
              <a:t>Z komentovaných úryvků generujeme první kódy</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04664"/>
            <a:ext cx="8534400" cy="758952"/>
          </a:xfrm>
        </p:spPr>
        <p:txBody>
          <a:bodyPr>
            <a:normAutofit fontScale="90000"/>
          </a:bodyPr>
          <a:lstStyle/>
          <a:p>
            <a:r>
              <a:rPr lang="cs-CZ" dirty="0" smtClean="0"/>
              <a:t>Několik doporučení a </a:t>
            </a:r>
            <a:r>
              <a:rPr lang="cs-CZ" dirty="0" smtClean="0"/>
              <a:t>při </a:t>
            </a:r>
            <a:r>
              <a:rPr lang="cs-CZ" dirty="0" smtClean="0"/>
              <a:t>kvalitativní analýze dat</a:t>
            </a:r>
            <a:endParaRPr lang="cs-CZ" dirty="0"/>
          </a:p>
        </p:txBody>
      </p:sp>
      <p:sp>
        <p:nvSpPr>
          <p:cNvPr id="3" name="Zástupný symbol pro obsah 2"/>
          <p:cNvSpPr>
            <a:spLocks noGrp="1"/>
          </p:cNvSpPr>
          <p:nvPr>
            <p:ph sz="quarter" idx="1"/>
          </p:nvPr>
        </p:nvSpPr>
        <p:spPr/>
        <p:txBody>
          <a:bodyPr>
            <a:noAutofit/>
          </a:bodyPr>
          <a:lstStyle/>
          <a:p>
            <a:r>
              <a:rPr lang="cs-CZ" sz="2600" dirty="0" smtClean="0"/>
              <a:t>Směřujeme k tomu, abychom s daty nemanipulovali, abychom teoretická východiska a předpoklady „nešroubovali“ na </a:t>
            </a:r>
            <a:r>
              <a:rPr lang="cs-CZ" sz="2600" dirty="0" smtClean="0"/>
              <a:t>data. </a:t>
            </a:r>
            <a:r>
              <a:rPr lang="cs-CZ" sz="2600" dirty="0" smtClean="0"/>
              <a:t>Proto data čteme opakovaně a první čtení by mělo být co možná nejvíce induktivní. </a:t>
            </a:r>
          </a:p>
          <a:p>
            <a:r>
              <a:rPr lang="cs-CZ" sz="2600" dirty="0" smtClean="0"/>
              <a:t>Obzvláště v prvních fázích tvorby úryvků a komentářů si dejme pozor, abychom do komentářů neprojektovali své vlastní předpoklady. Zkusme se držet toho, co nám úryvek říká. Držme se co nejvíce dat, vycházejme z úryvků, komentářů a jejich vzájemných propojení. </a:t>
            </a:r>
          </a:p>
          <a:p>
            <a:r>
              <a:rPr lang="cs-CZ" sz="2600" dirty="0" smtClean="0"/>
              <a:t>Analýza dat je časově velmi náročná, data musíme číst opakovaně!</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10493</TotalTime>
  <Words>2710</Words>
  <Application>Microsoft Office PowerPoint</Application>
  <PresentationFormat>Předvádění na obrazovce (4:3)</PresentationFormat>
  <Paragraphs>248</Paragraphs>
  <Slides>51</Slides>
  <Notes>1</Notes>
  <HiddenSlides>0</HiddenSlides>
  <MMClips>0</MMClips>
  <ScaleCrop>false</ScaleCrop>
  <HeadingPairs>
    <vt:vector size="4" baseType="variant">
      <vt:variant>
        <vt:lpstr>Motiv</vt:lpstr>
      </vt:variant>
      <vt:variant>
        <vt:i4>1</vt:i4>
      </vt:variant>
      <vt:variant>
        <vt:lpstr>Nadpisy snímků</vt:lpstr>
      </vt:variant>
      <vt:variant>
        <vt:i4>51</vt:i4>
      </vt:variant>
    </vt:vector>
  </HeadingPairs>
  <TitlesOfParts>
    <vt:vector size="52" baseType="lpstr">
      <vt:lpstr>Administrativní</vt:lpstr>
      <vt:lpstr>Analýza dat v kvalitativním výzkumu</vt:lpstr>
      <vt:lpstr>Snímek 2</vt:lpstr>
      <vt:lpstr>Co kvalitativní analýza dat NENÍ</vt:lpstr>
      <vt:lpstr>Realistický versus narativní přístup v KV</vt:lpstr>
      <vt:lpstr>Princip „dvojitého trychtýře“v kvalitativní analýze dat</vt:lpstr>
      <vt:lpstr>Kdy začít s kvalitativní analýzou dat?</vt:lpstr>
      <vt:lpstr>Kdy a jak začít s analýzou</vt:lpstr>
      <vt:lpstr>Než začneme s otevřeným kódováním</vt:lpstr>
      <vt:lpstr>Několik doporučení a při kvalitativní analýze dat</vt:lpstr>
      <vt:lpstr>Co je to kód?</vt:lpstr>
      <vt:lpstr>K čemu kódy slouží?</vt:lpstr>
      <vt:lpstr>Otevřené kódování</vt:lpstr>
      <vt:lpstr>Typy kódů</vt:lpstr>
      <vt:lpstr>Zásady správného kódování</vt:lpstr>
      <vt:lpstr>Čeho se při otevřeném kódování vyvarovat?</vt:lpstr>
      <vt:lpstr>Typy a triky při kódování</vt:lpstr>
      <vt:lpstr>Snímek 17</vt:lpstr>
      <vt:lpstr>Co si dále počít s otevřenými kódy?</vt:lpstr>
      <vt:lpstr>Typy kódů podle zakotvené teorie</vt:lpstr>
      <vt:lpstr>Axiální kódování</vt:lpstr>
      <vt:lpstr>Selektivní kódování</vt:lpstr>
      <vt:lpstr>Příklad paradigmatického modelu – výzkum dětského diváctví</vt:lpstr>
      <vt:lpstr>Kódování – metoda „tužka papír“ versus specializovaný software</vt:lpstr>
      <vt:lpstr>Kódování – metoda „tužka papír“ versus specializovaný software</vt:lpstr>
      <vt:lpstr>Co Atlas.ti narozdíl od metody„tužka a papír“ umí –malá ochutnávka</vt:lpstr>
      <vt:lpstr>Snímek 26</vt:lpstr>
      <vt:lpstr>Snímek 27</vt:lpstr>
      <vt:lpstr>Snímek 28</vt:lpstr>
      <vt:lpstr>Snímek 29</vt:lpstr>
      <vt:lpstr>Snímek 30</vt:lpstr>
      <vt:lpstr>Snímek 31</vt:lpstr>
      <vt:lpstr>Memopoznámky</vt:lpstr>
      <vt:lpstr>Interpretace</vt:lpstr>
      <vt:lpstr>Snímek 34</vt:lpstr>
      <vt:lpstr>Snímek 35</vt:lpstr>
      <vt:lpstr>Snímek 36</vt:lpstr>
      <vt:lpstr>Další analytické strategie</vt:lpstr>
      <vt:lpstr>Další analytické strategie (zejm. pro kritickou analýzu)</vt:lpstr>
      <vt:lpstr>Snímek 39</vt:lpstr>
      <vt:lpstr>Co je výsledkem kvalitativní analýzy? </vt:lpstr>
      <vt:lpstr>Příklad sekvence</vt:lpstr>
      <vt:lpstr>Postup kvalitativní analýzy dat</vt:lpstr>
      <vt:lpstr>Postup kvalitativní analýzy</vt:lpstr>
      <vt:lpstr>Postup kvalitativní analýzy</vt:lpstr>
      <vt:lpstr>Flexibilní povaha analytických postupů</vt:lpstr>
      <vt:lpstr>Etika v kvalitativním výzkumu</vt:lpstr>
      <vt:lpstr>Důvěrnost</vt:lpstr>
      <vt:lpstr>Informovaný souhlas</vt:lpstr>
      <vt:lpstr>Snímek 49</vt:lpstr>
      <vt:lpstr>Etika ve speciálně pedagogickém výzkumu</vt:lpstr>
      <vt:lpstr>Kde hledat odborné zdroje v českém jazyce?</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Analýza dat v kvalitativním výzkumu</dc:title>
  <dc:creator>Petrus</dc:creator>
  <cp:lastModifiedBy>Petrus</cp:lastModifiedBy>
  <cp:revision>442</cp:revision>
  <dcterms:created xsi:type="dcterms:W3CDTF">2015-09-29T13:11:05Z</dcterms:created>
  <dcterms:modified xsi:type="dcterms:W3CDTF">2015-10-14T13:47:52Z</dcterms:modified>
</cp:coreProperties>
</file>