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Skleníkový efekt 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975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MCKIBBEN, </a:t>
            </a:r>
            <a:r>
              <a:rPr lang="cs-CZ" dirty="0" err="1" smtClean="0"/>
              <a:t>Bill</a:t>
            </a:r>
            <a:r>
              <a:rPr lang="cs-CZ" dirty="0" smtClean="0"/>
              <a:t>. </a:t>
            </a:r>
            <a:r>
              <a:rPr lang="cs-CZ" i="1" dirty="0" err="1" smtClean="0"/>
              <a:t>Zeemě</a:t>
            </a:r>
            <a:r>
              <a:rPr lang="cs-CZ" i="1" dirty="0" smtClean="0"/>
              <a:t>: jak přežít na naší nové nehostinné planetě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Praha: Paseka, 2013, 256 s. ISBN 978-80-7432-251-8</a:t>
            </a:r>
            <a:r>
              <a:rPr lang="cs-CZ" dirty="0" smtClean="0"/>
              <a:t>.</a:t>
            </a:r>
          </a:p>
          <a:p>
            <a:r>
              <a:rPr lang="cs-CZ" dirty="0" smtClean="0"/>
              <a:t>KUTÍLEK, Miroslav. </a:t>
            </a:r>
            <a:r>
              <a:rPr lang="cs-CZ" i="1" dirty="0" smtClean="0"/>
              <a:t>Racionálně o globálním oteplování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Dokořán, 2008, 185 s. Bod (Dokořán). ISBN 978-80-7363-183-3</a:t>
            </a:r>
            <a:r>
              <a:rPr lang="cs-CZ" dirty="0" smtClean="0"/>
              <a:t>.</a:t>
            </a:r>
          </a:p>
          <a:p>
            <a:r>
              <a:rPr lang="cs-CZ" dirty="0" smtClean="0"/>
              <a:t>http://stary.biom.cz/publikace/sklenik.html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Skleníkový efekt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ea typeface="Arial" charset="0"/>
                <a:cs typeface="Arial" charset="0"/>
              </a:rPr>
              <a:t>Skleníkový </a:t>
            </a:r>
            <a:r>
              <a:rPr lang="cs-CZ" sz="2400" b="1" dirty="0">
                <a:ea typeface="Arial" charset="0"/>
                <a:cs typeface="Arial" charset="0"/>
              </a:rPr>
              <a:t>efekt je proces, </a:t>
            </a:r>
            <a:r>
              <a:rPr lang="cs-CZ" sz="2400" b="1" dirty="0" smtClean="0">
                <a:ea typeface="Arial" charset="0"/>
                <a:cs typeface="Arial" charset="0"/>
              </a:rPr>
              <a:t>při kterém </a:t>
            </a:r>
            <a:r>
              <a:rPr lang="cs-CZ" sz="2400" b="1" dirty="0">
                <a:ea typeface="Arial" charset="0"/>
                <a:cs typeface="Arial" charset="0"/>
              </a:rPr>
              <a:t>atmosféra způsobuje ohr</a:t>
            </a:r>
            <a:r>
              <a:rPr lang="cs-CZ" sz="2400" b="1" dirty="0" smtClean="0">
                <a:ea typeface="Arial" charset="0"/>
                <a:cs typeface="Arial" charset="0"/>
              </a:rPr>
              <a:t>̌ívání </a:t>
            </a:r>
            <a:r>
              <a:rPr lang="cs-CZ" sz="2400" b="1" dirty="0">
                <a:ea typeface="Arial" charset="0"/>
                <a:cs typeface="Arial" charset="0"/>
              </a:rPr>
              <a:t>planety tím, že absorbuje dopadající sluneční záření a zároveň brání jeho zpětnému odrazu do prostoru.</a:t>
            </a:r>
          </a:p>
          <a:p>
            <a:r>
              <a:rPr lang="cs-CZ" sz="2400" dirty="0">
                <a:ea typeface="Arial" charset="0"/>
                <a:cs typeface="Arial" charset="0"/>
              </a:rPr>
              <a:t>Pojem skleníkový efekt se používá v běžné řeči k označení dvou rozdílných věcí</a:t>
            </a:r>
            <a:r>
              <a:rPr lang="cs-CZ" sz="2400" dirty="0" smtClean="0">
                <a:ea typeface="Arial" charset="0"/>
                <a:cs typeface="Arial" charset="0"/>
              </a:rPr>
              <a:t>: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ea typeface="Arial" charset="0"/>
                <a:cs typeface="Arial" charset="0"/>
              </a:rPr>
              <a:t>Přírodní skleníkový efekt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ea typeface="Arial" charset="0"/>
                <a:cs typeface="Arial" charset="0"/>
              </a:rPr>
              <a:t>Antropogenní skleníkový efekt </a:t>
            </a:r>
            <a:endParaRPr lang="cs-CZ" sz="2400" dirty="0"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cs-CZ" sz="2400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156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Skleníkový efekt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745" y="1930400"/>
            <a:ext cx="4185623" cy="806845"/>
          </a:xfrm>
        </p:spPr>
        <p:txBody>
          <a:bodyPr/>
          <a:lstStyle/>
          <a:p>
            <a:pPr algn="ctr"/>
            <a:r>
              <a:rPr lang="cs-CZ" dirty="0" smtClean="0"/>
              <a:t>Přírodní  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Vyskytuje se přirozeně na Zemi </a:t>
            </a:r>
          </a:p>
          <a:p>
            <a:r>
              <a:rPr lang="cs-CZ" sz="2000" dirty="0" smtClean="0"/>
              <a:t>Bez něj by průměrná teplota Země byla -18C</a:t>
            </a:r>
          </a:p>
          <a:p>
            <a:r>
              <a:rPr lang="cs-CZ" sz="2000" dirty="0" smtClean="0"/>
              <a:t>Je nezbytným předpokladem pro život na Zemi </a:t>
            </a:r>
            <a:endParaRPr lang="cs-CZ" sz="2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88383" y="1930400"/>
            <a:ext cx="4185618" cy="806845"/>
          </a:xfrm>
        </p:spPr>
        <p:txBody>
          <a:bodyPr/>
          <a:lstStyle/>
          <a:p>
            <a:pPr algn="ctr"/>
            <a:r>
              <a:rPr lang="cs-CZ" dirty="0" smtClean="0"/>
              <a:t>Antropogenní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Původ v lidské činnosti </a:t>
            </a:r>
          </a:p>
          <a:p>
            <a:r>
              <a:rPr lang="cs-CZ" sz="2000" dirty="0" smtClean="0"/>
              <a:t>Spalování fosilních paliv, kácení lesů a globální změny krajiny </a:t>
            </a:r>
          </a:p>
          <a:p>
            <a:r>
              <a:rPr lang="cs-CZ" sz="2000" dirty="0" smtClean="0"/>
              <a:t>Přispívá ke globálnímu oteplování </a:t>
            </a: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44112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1714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Skleníkové plyny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/>
              <a:t>Vodní páry 60%</a:t>
            </a:r>
          </a:p>
          <a:p>
            <a:r>
              <a:rPr lang="cs-CZ" sz="2500" dirty="0" smtClean="0"/>
              <a:t>Oxid uhličitý 26%</a:t>
            </a:r>
          </a:p>
          <a:p>
            <a:r>
              <a:rPr lang="cs-CZ" sz="2500" dirty="0" smtClean="0"/>
              <a:t>Metan </a:t>
            </a:r>
          </a:p>
          <a:p>
            <a:r>
              <a:rPr lang="cs-CZ" sz="2500" dirty="0" smtClean="0"/>
              <a:t>Oxid dusný </a:t>
            </a:r>
          </a:p>
          <a:p>
            <a:r>
              <a:rPr lang="cs-CZ" sz="2500" dirty="0" smtClean="0"/>
              <a:t>Ozón 8%</a:t>
            </a:r>
            <a:endParaRPr lang="cs-CZ" sz="2500" dirty="0"/>
          </a:p>
        </p:txBody>
      </p:sp>
    </p:spTree>
    <p:extLst>
      <p:ext uri="{BB962C8B-B14F-4D97-AF65-F5344CB8AC3E}">
        <p14:creationId xmlns="" xmlns:p14="http://schemas.microsoft.com/office/powerpoint/2010/main" val="1767828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Důsledky skleníkového efektu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/>
              <a:t>Zvyšování průměrně teploty atmosféry </a:t>
            </a:r>
          </a:p>
          <a:p>
            <a:r>
              <a:rPr lang="cs-CZ" sz="2500" dirty="0" smtClean="0"/>
              <a:t>Zmenšuje se teplotní rozdíl mezi rovníkem a póly</a:t>
            </a:r>
          </a:p>
          <a:p>
            <a:r>
              <a:rPr lang="cs-CZ" sz="2500" dirty="0" smtClean="0"/>
              <a:t>Zvýšení Dešťových srážek </a:t>
            </a:r>
          </a:p>
          <a:p>
            <a:r>
              <a:rPr lang="cs-CZ" sz="2500" dirty="0" smtClean="0"/>
              <a:t>Tání ledovců a zvýšení hladiny oceánu </a:t>
            </a:r>
          </a:p>
          <a:p>
            <a:endParaRPr lang="cs-CZ" sz="2500" dirty="0" smtClean="0"/>
          </a:p>
        </p:txBody>
      </p:sp>
    </p:spTree>
    <p:extLst>
      <p:ext uri="{BB962C8B-B14F-4D97-AF65-F5344CB8AC3E}">
        <p14:creationId xmlns="" xmlns:p14="http://schemas.microsoft.com/office/powerpoint/2010/main" val="43359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3"/>
                </a:solidFill>
              </a:rPr>
              <a:t>Dopad skleníkového efektu na ekonomiku</a:t>
            </a:r>
            <a:endParaRPr lang="cs-CZ" dirty="0"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Pokles produkce zemědělských plodin – zdražování </a:t>
            </a:r>
          </a:p>
          <a:p>
            <a:r>
              <a:rPr lang="cs-CZ" sz="2500" dirty="0" smtClean="0"/>
              <a:t>Příliv obyvatel do větších měst – zvýšení emisí, nezaměstnanost </a:t>
            </a:r>
          </a:p>
          <a:p>
            <a:r>
              <a:rPr lang="cs-CZ" sz="2500" dirty="0" smtClean="0"/>
              <a:t>Dovoz bude větší než vývoz – konkurence neschopnost </a:t>
            </a:r>
          </a:p>
          <a:p>
            <a:r>
              <a:rPr lang="cs-CZ" sz="2500" dirty="0" smtClean="0"/>
              <a:t>Kvantita x kvalita </a:t>
            </a:r>
            <a:endParaRPr lang="cs-CZ" sz="2500" dirty="0"/>
          </a:p>
          <a:p>
            <a:r>
              <a:rPr lang="cs-CZ" sz="2500" dirty="0" smtClean="0"/>
              <a:t>Substance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43235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Jak skleníkový efekt ovlivňuje lidstvo?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Negativní vlivy</a:t>
            </a:r>
            <a:r>
              <a:rPr lang="cs-CZ" dirty="0" smtClean="0"/>
              <a:t>:</a:t>
            </a:r>
          </a:p>
          <a:p>
            <a:r>
              <a:rPr lang="cs-CZ" dirty="0" smtClean="0"/>
              <a:t>Vznik a nárůst nemocí</a:t>
            </a:r>
          </a:p>
          <a:p>
            <a:r>
              <a:rPr lang="cs-CZ" dirty="0" smtClean="0"/>
              <a:t>Snížení zisku z rybolovu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Pozitivní vlivy</a:t>
            </a:r>
            <a:r>
              <a:rPr lang="cs-CZ" dirty="0" smtClean="0"/>
              <a:t>:</a:t>
            </a:r>
          </a:p>
          <a:p>
            <a:r>
              <a:rPr lang="cs-CZ" dirty="0" smtClean="0"/>
              <a:t>Snížení počtu ozbrojených konfliktů (stěhování národů, násilné revoluce)</a:t>
            </a:r>
          </a:p>
          <a:p>
            <a:r>
              <a:rPr lang="cs-CZ" dirty="0" smtClean="0"/>
              <a:t>Teplejší podnebí vede k růstu blahobytu</a:t>
            </a:r>
          </a:p>
          <a:p>
            <a:r>
              <a:rPr lang="cs-CZ" dirty="0" smtClean="0"/>
              <a:t>Méně úmrtí (umrznutí)</a:t>
            </a:r>
          </a:p>
          <a:p>
            <a:r>
              <a:rPr lang="cs-CZ" dirty="0" smtClean="0"/>
              <a:t>Prodloužení vegetačního období a růst biomasy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00B0F0"/>
                </a:solidFill>
              </a:rPr>
              <a:t>Enviromentální</a:t>
            </a:r>
            <a:r>
              <a:rPr lang="cs-CZ" dirty="0" smtClean="0">
                <a:solidFill>
                  <a:srgbClr val="00B0F0"/>
                </a:solidFill>
              </a:rPr>
              <a:t> pohled na skleníkový efekt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Zhoršení kvality životního prostředí</a:t>
            </a:r>
          </a:p>
          <a:p>
            <a:r>
              <a:rPr lang="cs-CZ" sz="2000" dirty="0" smtClean="0"/>
              <a:t>Nárůst globálních a klimatických změn- přírodní katastrofy</a:t>
            </a:r>
          </a:p>
          <a:p>
            <a:r>
              <a:rPr lang="cs-CZ" sz="2000" dirty="0" smtClean="0"/>
              <a:t>Úbytek zemědělství</a:t>
            </a:r>
          </a:p>
          <a:p>
            <a:endParaRPr lang="cs-CZ" sz="2000" dirty="0"/>
          </a:p>
          <a:p>
            <a:r>
              <a:rPr lang="cs-CZ" sz="2000" dirty="0" smtClean="0"/>
              <a:t>Pozitiva skleníkového efektu:</a:t>
            </a:r>
          </a:p>
          <a:p>
            <a:pPr>
              <a:buFontTx/>
              <a:buChar char="-"/>
            </a:pPr>
            <a:r>
              <a:rPr lang="cs-CZ" sz="2000" dirty="0" smtClean="0"/>
              <a:t>Teplota země</a:t>
            </a:r>
          </a:p>
          <a:p>
            <a:pPr>
              <a:buFontTx/>
              <a:buChar char="-"/>
            </a:pPr>
            <a:r>
              <a:rPr lang="cs-CZ" sz="2000" dirty="0" smtClean="0"/>
              <a:t>Život na Zemi</a:t>
            </a:r>
          </a:p>
          <a:p>
            <a:pPr>
              <a:buFontTx/>
              <a:buChar char="-"/>
            </a:pPr>
            <a:r>
              <a:rPr lang="cs-CZ" sz="2000" dirty="0" smtClean="0"/>
              <a:t>Zemědělství- potraviny, chov zvířat</a:t>
            </a:r>
          </a:p>
          <a:p>
            <a:pPr>
              <a:buFontTx/>
              <a:buChar char="-"/>
            </a:pPr>
            <a:r>
              <a:rPr lang="cs-CZ" sz="2000" dirty="0" smtClean="0"/>
              <a:t>Průmysl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77700664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Facet_16x9</Template>
  <TotalTime>623</TotalTime>
  <Words>280</Words>
  <Application>Microsoft Office PowerPoint</Application>
  <PresentationFormat>Vlastní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Fazeta</vt:lpstr>
      <vt:lpstr>Skleníkový efekt </vt:lpstr>
      <vt:lpstr>Skleníkový efekt </vt:lpstr>
      <vt:lpstr>Skleníkový efekt </vt:lpstr>
      <vt:lpstr>Snímek 4</vt:lpstr>
      <vt:lpstr>Skleníkové plyny </vt:lpstr>
      <vt:lpstr>Důsledky skleníkového efektu </vt:lpstr>
      <vt:lpstr>Dopad skleníkového efektu na ekonomiku</vt:lpstr>
      <vt:lpstr>Jak skleníkový efekt ovlivňuje lidstvo?</vt:lpstr>
      <vt:lpstr>Enviromentální pohled na skleníkový efekt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Pařízková</dc:creator>
  <cp:lastModifiedBy>Oem</cp:lastModifiedBy>
  <cp:revision>110</cp:revision>
  <dcterms:created xsi:type="dcterms:W3CDTF">2015-11-19T19:52:16Z</dcterms:created>
  <dcterms:modified xsi:type="dcterms:W3CDTF">2015-11-24T19:41:07Z</dcterms:modified>
</cp:coreProperties>
</file>