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6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260" r:id="rId10"/>
    <p:sldId id="294" r:id="rId11"/>
    <p:sldId id="295" r:id="rId12"/>
    <p:sldId id="264" r:id="rId13"/>
    <p:sldId id="300" r:id="rId14"/>
    <p:sldId id="301" r:id="rId15"/>
    <p:sldId id="261" r:id="rId16"/>
    <p:sldId id="265" r:id="rId17"/>
    <p:sldId id="266" r:id="rId18"/>
    <p:sldId id="267" r:id="rId19"/>
    <p:sldId id="302" r:id="rId20"/>
    <p:sldId id="303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3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5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43137D5-A9E9-4E90-926E-88ADE1120F8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2731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D5AC6041-FD0E-432A-9EED-2BE42CFA1E28}" type="slidenum">
              <a:rPr lang="cs-CZ" altLang="cs-CZ">
                <a:latin typeface="Arial" panose="020B0604020202020204" pitchFamily="34" charset="0"/>
              </a:rPr>
              <a:pPr eaLnBrk="1" hangingPunct="1"/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1192213" y="877888"/>
            <a:ext cx="4475162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4580" name="Rectangle 3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7100" cy="3511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784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E9B9DC79-27AB-4B6D-9212-9EDB5A46A60C}" type="slidenum">
              <a:rPr lang="cs-CZ" altLang="cs-CZ">
                <a:latin typeface="Arial" panose="020B0604020202020204" pitchFamily="34" charset="0"/>
              </a:rPr>
              <a:pPr eaLnBrk="1" hangingPunct="1"/>
              <a:t>12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1192213" y="877888"/>
            <a:ext cx="4475162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5604" name="Rectangle 3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7100" cy="3511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252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3DFA256F-B0E0-4C43-A3D9-BC7C6D9DBD31}" type="slidenum">
              <a:rPr lang="cs-CZ" altLang="cs-CZ">
                <a:latin typeface="Arial" panose="020B0604020202020204" pitchFamily="34" charset="0"/>
              </a:rPr>
              <a:pPr eaLnBrk="1" hangingPunct="1"/>
              <a:t>15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192213" y="877888"/>
            <a:ext cx="4475162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6628" name="Rectangle 3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7100" cy="3511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698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DFBCCC6C-604A-425D-920C-928A7D8A1455}" type="slidenum">
              <a:rPr lang="cs-CZ" altLang="cs-CZ">
                <a:latin typeface="Arial" panose="020B0604020202020204" pitchFamily="34" charset="0"/>
              </a:rPr>
              <a:pPr eaLnBrk="1" hangingPunct="1"/>
              <a:t>16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1192213" y="877888"/>
            <a:ext cx="4475162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7652" name="Rectangle 3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7100" cy="3511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767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E0B1EE3F-A8FA-4775-8FE2-167E607FD4EF}" type="slidenum">
              <a:rPr lang="cs-CZ" altLang="cs-CZ">
                <a:latin typeface="Arial" panose="020B0604020202020204" pitchFamily="34" charset="0"/>
              </a:rPr>
              <a:pPr eaLnBrk="1" hangingPunct="1"/>
              <a:t>17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192213" y="877888"/>
            <a:ext cx="4475162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8676" name="Rectangle 3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7100" cy="3511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952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11503386-4BE9-4C10-972E-F8BD1E1DA886}" type="slidenum">
              <a:rPr lang="cs-CZ" altLang="cs-CZ">
                <a:latin typeface="Arial" panose="020B0604020202020204" pitchFamily="34" charset="0"/>
              </a:rPr>
              <a:pPr eaLnBrk="1" hangingPunct="1"/>
              <a:t>18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1192213" y="877888"/>
            <a:ext cx="4475162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9700" name="Rectangle 3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37100" cy="3511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329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1CB31-E35F-428C-ACFB-871AAB01FDB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2742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F766DC-7D5D-4D07-A59F-191F75BBA63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443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E152A3-3C8C-4E94-B19D-010A9BED35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2865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79ABF8-4E01-4AD1-9AEF-F2857A52E4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849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CAC7E4-185F-4171-9CF8-04E920E6270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011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48E148-FCD8-4B8F-8B92-3170D9D4DB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2934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2ABAC6-5F6B-4EBA-86C6-106437FB909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3976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D6D931-13FF-4376-A86F-0241CA47489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6159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E2EC39-B893-42FA-B151-68113180B55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7381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FAB6AA-B4D6-4122-B07D-A2634EB7E9A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1543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FEC778-8FA1-4B2C-A5A5-DC2D2CE8C5F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8128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85C27FB0-CB29-4F08-8DAC-8E9A9382678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 sz="2400">
              <a:latin typeface="Times New Roman" charset="0"/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 sz="2400">
              <a:latin typeface="Times New Roman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 sz="2400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Seminář sociální psychologie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Člověk a sociální prostředí. Sebepercepce a sebeprezentace jako výsledek sociální interakce a sociálního učení. Atribuce.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Atribuce - chyby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Každý je naivním psychologem…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Interní</a:t>
            </a:r>
            <a:r>
              <a:rPr lang="en-US" altLang="cs-CZ" smtClean="0"/>
              <a:t> (dispo</a:t>
            </a:r>
            <a:r>
              <a:rPr lang="cs-CZ" altLang="cs-CZ" smtClean="0"/>
              <a:t>ziční</a:t>
            </a:r>
            <a:r>
              <a:rPr lang="en-US" altLang="cs-CZ" smtClean="0"/>
              <a:t>) </a:t>
            </a:r>
            <a:r>
              <a:rPr lang="cs-CZ" altLang="cs-CZ" smtClean="0"/>
              <a:t>příčiny</a:t>
            </a:r>
            <a:endParaRPr lang="en-US" alt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c</a:t>
            </a:r>
            <a:r>
              <a:rPr lang="en-US" altLang="cs-CZ" smtClean="0"/>
              <a:t>hara</a:t>
            </a:r>
            <a:r>
              <a:rPr lang="cs-CZ" altLang="cs-CZ" smtClean="0"/>
              <a:t>k</a:t>
            </a:r>
            <a:r>
              <a:rPr lang="en-US" altLang="cs-CZ" smtClean="0"/>
              <a:t>teristi</a:t>
            </a:r>
            <a:r>
              <a:rPr lang="cs-CZ" altLang="cs-CZ" smtClean="0"/>
              <a:t>ky osobnosti</a:t>
            </a:r>
            <a:endParaRPr lang="en-US" alt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přesvědčení</a:t>
            </a:r>
            <a:endParaRPr lang="en-US" altLang="cs-CZ" smtClean="0"/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Externí</a:t>
            </a:r>
            <a:r>
              <a:rPr lang="en-US" altLang="cs-CZ" smtClean="0"/>
              <a:t> (situa</a:t>
            </a:r>
            <a:r>
              <a:rPr lang="cs-CZ" altLang="cs-CZ" smtClean="0"/>
              <a:t>ční</a:t>
            </a:r>
            <a:r>
              <a:rPr lang="en-US" altLang="cs-CZ" smtClean="0"/>
              <a:t>) </a:t>
            </a:r>
            <a:r>
              <a:rPr lang="cs-CZ" altLang="cs-CZ" smtClean="0"/>
              <a:t>příčiny</a:t>
            </a:r>
            <a:endParaRPr lang="en-US" altLang="cs-CZ" smtClean="0"/>
          </a:p>
          <a:p>
            <a:pPr lvl="1" eaLnBrk="1" hangingPunct="1">
              <a:lnSpc>
                <a:spcPct val="90000"/>
              </a:lnSpc>
            </a:pPr>
            <a:r>
              <a:rPr lang="en-US" altLang="cs-CZ" smtClean="0"/>
              <a:t>situa</a:t>
            </a:r>
            <a:r>
              <a:rPr lang="cs-CZ" altLang="cs-CZ" smtClean="0"/>
              <a:t>ční</a:t>
            </a:r>
            <a:r>
              <a:rPr lang="en-US" altLang="cs-CZ" smtClean="0"/>
              <a:t> </a:t>
            </a:r>
            <a:r>
              <a:rPr lang="cs-CZ" altLang="cs-CZ" smtClean="0"/>
              <a:t>tlaky</a:t>
            </a:r>
            <a:r>
              <a:rPr lang="en-US" altLang="cs-CZ" smtClean="0"/>
              <a:t>/</a:t>
            </a:r>
            <a:r>
              <a:rPr lang="cs-CZ" altLang="cs-CZ" smtClean="0"/>
              <a:t>vlivy</a:t>
            </a:r>
            <a:endParaRPr lang="en-US" altLang="cs-CZ" smtClean="0"/>
          </a:p>
          <a:p>
            <a:pPr eaLnBrk="1" hangingPunct="1">
              <a:lnSpc>
                <a:spcPct val="90000"/>
              </a:lnSpc>
            </a:pPr>
            <a:endParaRPr lang="cs-CZ" altLang="cs-CZ" smtClean="0"/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Příklad</a:t>
            </a:r>
            <a:r>
              <a:rPr lang="en-US" altLang="cs-CZ" smtClean="0"/>
              <a:t>: </a:t>
            </a:r>
            <a:endParaRPr lang="cs-CZ" altLang="cs-CZ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mtClean="0"/>
              <a:t>Pozdní odevzdání anotace posteru studenty</a:t>
            </a:r>
            <a:endParaRPr lang="en-US" altLang="cs-CZ" smtClean="0"/>
          </a:p>
          <a:p>
            <a:pPr lvl="2" eaLnBrk="1" hangingPunct="1">
              <a:lnSpc>
                <a:spcPct val="90000"/>
              </a:lnSpc>
            </a:pPr>
            <a:r>
              <a:rPr lang="cs-CZ" altLang="cs-CZ" smtClean="0"/>
              <a:t>Vniřní</a:t>
            </a:r>
            <a:r>
              <a:rPr lang="en-US" altLang="cs-CZ" smtClean="0"/>
              <a:t>:</a:t>
            </a:r>
            <a:r>
              <a:rPr lang="cs-CZ" altLang="cs-CZ" smtClean="0"/>
              <a:t> jsou líní, chlastají, flákají se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mtClean="0"/>
              <a:t>Vnější: mají problémy doma</a:t>
            </a:r>
            <a:r>
              <a:rPr lang="en-US" altLang="cs-CZ" smtClean="0"/>
              <a:t>, </a:t>
            </a:r>
            <a:r>
              <a:rPr lang="cs-CZ" altLang="cs-CZ" smtClean="0"/>
              <a:t>pracují</a:t>
            </a:r>
            <a:r>
              <a:rPr lang="en-US" altLang="cs-CZ" smtClean="0"/>
              <a:t>, </a:t>
            </a:r>
            <a:r>
              <a:rPr lang="cs-CZ" altLang="cs-CZ" smtClean="0"/>
              <a:t>randí ;)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736600"/>
            <a:ext cx="8002588" cy="682625"/>
          </a:xfrm>
        </p:spPr>
        <p:txBody>
          <a:bodyPr lIns="0" tIns="0" rIns="0" bIns="0" anchor="ctr">
            <a:spAutoFit/>
          </a:bodyPr>
          <a:lstStyle/>
          <a:p>
            <a:pPr defTabSz="449263" eaLnBrk="1" hangingPunct="1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mtClean="0"/>
              <a:t>Atribuce - </a:t>
            </a:r>
            <a:r>
              <a:rPr lang="en-GB" altLang="cs-CZ" smtClean="0"/>
              <a:t>Základní atribuční chyba: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1906588"/>
            <a:ext cx="7808913" cy="1825625"/>
          </a:xfrm>
        </p:spPr>
        <p:txBody>
          <a:bodyPr lIns="0" tIns="0" rIns="0" bIns="0">
            <a:spAutoFit/>
          </a:bodyPr>
          <a:lstStyle/>
          <a:p>
            <a:pPr marL="427038" indent="-322263" defTabSz="449263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b="1" smtClean="0"/>
              <a:t>Základní atribuční chyba</a:t>
            </a:r>
            <a:r>
              <a:rPr lang="en-GB" altLang="cs-CZ" smtClean="0"/>
              <a:t> (Ross, 1977)</a:t>
            </a:r>
          </a:p>
          <a:p>
            <a:pPr marL="427038" indent="-322263" defTabSz="449263" eaLnBrk="1" hangingPunct="1">
              <a:lnSpc>
                <a:spcPct val="102000"/>
              </a:lnSpc>
              <a:buFont typeface="Wingdings" panose="05000000000000000000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i="1" smtClean="0"/>
              <a:t>Je </a:t>
            </a:r>
            <a:r>
              <a:rPr lang="en-GB" altLang="cs-CZ" i="1" smtClean="0"/>
              <a:t>všeobecná tendence přeceňovat u druhých osob význam osobnostních vlastností na úkor situační</a:t>
            </a:r>
            <a:r>
              <a:rPr lang="cs-CZ" altLang="cs-CZ" i="1" smtClean="0"/>
              <a:t>ho</a:t>
            </a:r>
            <a:r>
              <a:rPr lang="en-GB" altLang="cs-CZ" i="1" smtClean="0"/>
              <a:t> kontextu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Co je na obrázku?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600200"/>
            <a:ext cx="8229600" cy="499745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Rozdíly ve vnímání situace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Pozorovatel </a:t>
            </a:r>
            <a:r>
              <a:rPr lang="en-US" altLang="cs-CZ" smtClean="0"/>
              <a:t>-&gt;</a:t>
            </a:r>
            <a:r>
              <a:rPr lang="cs-CZ" altLang="cs-CZ" smtClean="0"/>
              <a:t> </a:t>
            </a:r>
            <a:r>
              <a:rPr lang="en-US" altLang="cs-CZ" smtClean="0"/>
              <a:t>Intern</a:t>
            </a:r>
            <a:r>
              <a:rPr lang="cs-CZ" altLang="cs-CZ" smtClean="0"/>
              <a:t>í</a:t>
            </a:r>
            <a:r>
              <a:rPr lang="en-US" altLang="cs-CZ" smtClean="0"/>
              <a:t> atribu</a:t>
            </a:r>
            <a:r>
              <a:rPr lang="cs-CZ" altLang="cs-CZ" smtClean="0"/>
              <a:t>ce</a:t>
            </a:r>
            <a:endParaRPr lang="en-US" altLang="cs-CZ" smtClean="0"/>
          </a:p>
          <a:p>
            <a:pPr eaLnBrk="1" hangingPunct="1"/>
            <a:r>
              <a:rPr lang="cs-CZ" altLang="cs-CZ" smtClean="0"/>
              <a:t>Aktér </a:t>
            </a:r>
            <a:r>
              <a:rPr lang="en-US" altLang="cs-CZ" smtClean="0"/>
              <a:t>-&gt;</a:t>
            </a:r>
            <a:r>
              <a:rPr lang="cs-CZ" altLang="cs-CZ" smtClean="0"/>
              <a:t> </a:t>
            </a:r>
            <a:r>
              <a:rPr lang="en-US" altLang="cs-CZ" smtClean="0"/>
              <a:t>Extern</a:t>
            </a:r>
            <a:r>
              <a:rPr lang="cs-CZ" altLang="cs-CZ" smtClean="0"/>
              <a:t>í</a:t>
            </a:r>
            <a:r>
              <a:rPr lang="en-US" altLang="cs-CZ" smtClean="0"/>
              <a:t> at</a:t>
            </a:r>
            <a:r>
              <a:rPr lang="cs-CZ" altLang="cs-CZ" smtClean="0"/>
              <a:t>ribuce</a:t>
            </a:r>
            <a:endParaRPr lang="en-US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Co je v centru pozornosti</a:t>
            </a:r>
            <a:r>
              <a:rPr lang="en-US" altLang="cs-CZ" smtClean="0"/>
              <a:t>?</a:t>
            </a:r>
          </a:p>
          <a:p>
            <a:pPr lvl="1" eaLnBrk="1" hangingPunct="1"/>
            <a:r>
              <a:rPr lang="cs-CZ" altLang="cs-CZ" b="1" smtClean="0"/>
              <a:t>Pro Pozorovatele</a:t>
            </a:r>
            <a:r>
              <a:rPr lang="en-US" altLang="cs-CZ" smtClean="0"/>
              <a:t>:  </a:t>
            </a:r>
            <a:r>
              <a:rPr lang="cs-CZ" altLang="cs-CZ" smtClean="0"/>
              <a:t>Aktér</a:t>
            </a:r>
            <a:endParaRPr lang="en-US" altLang="cs-CZ" smtClean="0"/>
          </a:p>
          <a:p>
            <a:pPr lvl="1" eaLnBrk="1" hangingPunct="1"/>
            <a:r>
              <a:rPr lang="cs-CZ" altLang="cs-CZ" b="1" smtClean="0"/>
              <a:t>Pro Aktéra</a:t>
            </a:r>
            <a:r>
              <a:rPr lang="en-US" altLang="cs-CZ" smtClean="0"/>
              <a:t>:  </a:t>
            </a:r>
            <a:r>
              <a:rPr lang="cs-CZ" altLang="cs-CZ" smtClean="0"/>
              <a:t>Všechno, krom aktéra</a:t>
            </a:r>
            <a:r>
              <a:rPr lang="en-US" altLang="cs-CZ" smtClean="0"/>
              <a:t> (</a:t>
            </a:r>
            <a:r>
              <a:rPr lang="cs-CZ" altLang="cs-CZ" smtClean="0"/>
              <a:t>zejména vlastní</a:t>
            </a:r>
            <a:r>
              <a:rPr lang="en-US" altLang="cs-CZ" smtClean="0"/>
              <a:t> situa</a:t>
            </a:r>
            <a:r>
              <a:rPr lang="cs-CZ" altLang="cs-CZ" smtClean="0"/>
              <a:t>ce</a:t>
            </a:r>
            <a:r>
              <a:rPr lang="en-US" altLang="cs-CZ" smtClean="0"/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36600"/>
            <a:ext cx="8496300" cy="682625"/>
          </a:xfrm>
        </p:spPr>
        <p:txBody>
          <a:bodyPr lIns="0" tIns="0" rIns="0" bIns="0" anchor="ctr">
            <a:spAutoFit/>
          </a:bodyPr>
          <a:lstStyle/>
          <a:p>
            <a:pPr defTabSz="449263" eaLnBrk="1" hangingPunct="1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mtClean="0"/>
              <a:t>Atribuce - Efekt aktéra a pozorovatele</a:t>
            </a:r>
            <a:endParaRPr lang="en-GB" altLang="cs-CZ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1906588"/>
            <a:ext cx="7808913" cy="4322762"/>
          </a:xfrm>
        </p:spPr>
        <p:txBody>
          <a:bodyPr lIns="0" tIns="0" rIns="0" bIns="0">
            <a:spAutoFit/>
          </a:bodyPr>
          <a:lstStyle/>
          <a:p>
            <a:pPr marL="427038" indent="-322263" defTabSz="449263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Rozdílné atribuce </a:t>
            </a:r>
            <a:r>
              <a:rPr lang="en-GB" altLang="cs-CZ" b="1" smtClean="0"/>
              <a:t>aktérů</a:t>
            </a:r>
            <a:r>
              <a:rPr lang="en-GB" altLang="cs-CZ" smtClean="0"/>
              <a:t> a </a:t>
            </a:r>
            <a:r>
              <a:rPr lang="en-GB" altLang="cs-CZ" b="1" smtClean="0"/>
              <a:t>pozorovatelů</a:t>
            </a:r>
            <a:r>
              <a:rPr lang="en-GB" altLang="cs-CZ" smtClean="0"/>
              <a:t>: </a:t>
            </a:r>
          </a:p>
          <a:p>
            <a:pPr marL="427038" indent="-322263" defTabSz="449263" eaLnBrk="1" hangingPunct="1">
              <a:lnSpc>
                <a:spcPct val="102000"/>
              </a:lnSpc>
              <a:buFont typeface="Wingdings" panose="05000000000000000000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cs-CZ" smtClean="0"/>
          </a:p>
          <a:p>
            <a:pPr marL="427038" indent="-322263" defTabSz="449263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b="1" smtClean="0"/>
              <a:t>aktéři</a:t>
            </a:r>
            <a:r>
              <a:rPr lang="en-GB" altLang="cs-CZ" smtClean="0"/>
              <a:t> (ti, kteří uskutečňují jednání) mají tendenci přisuzovat za zdroj svého chování </a:t>
            </a:r>
            <a:r>
              <a:rPr lang="en-GB" altLang="cs-CZ" i="1" smtClean="0"/>
              <a:t>situaci</a:t>
            </a:r>
            <a:r>
              <a:rPr lang="en-GB" altLang="cs-CZ" smtClean="0"/>
              <a:t>, </a:t>
            </a:r>
          </a:p>
          <a:p>
            <a:pPr marL="427038" indent="-322263" defTabSz="449263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b="1" smtClean="0"/>
              <a:t>pozorovatelé</a:t>
            </a:r>
            <a:r>
              <a:rPr lang="en-GB" altLang="cs-CZ" smtClean="0"/>
              <a:t> (ti, kteří pozorují jednání) jsou náchylnější označovat za zdroj chování </a:t>
            </a:r>
            <a:r>
              <a:rPr lang="en-GB" altLang="cs-CZ" i="1" smtClean="0"/>
              <a:t>samotného aktéra</a:t>
            </a:r>
            <a:r>
              <a:rPr lang="en-GB" altLang="cs-CZ" smtClean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736600"/>
            <a:ext cx="7808913" cy="682625"/>
          </a:xfrm>
        </p:spPr>
        <p:txBody>
          <a:bodyPr lIns="0" tIns="0" rIns="0" bIns="0" anchor="ctr">
            <a:spAutoFit/>
          </a:bodyPr>
          <a:lstStyle/>
          <a:p>
            <a:pPr defTabSz="449263" eaLnBrk="1" hangingPunct="1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mtClean="0"/>
              <a:t>Atribuce - </a:t>
            </a:r>
            <a:r>
              <a:rPr lang="en-GB" altLang="cs-CZ" smtClean="0"/>
              <a:t>Sebeochranné atribuce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1906588"/>
            <a:ext cx="7808913" cy="4322762"/>
          </a:xfrm>
        </p:spPr>
        <p:txBody>
          <a:bodyPr lIns="0" tIns="0" rIns="0" bIns="0">
            <a:spAutoFit/>
          </a:bodyPr>
          <a:lstStyle/>
          <a:p>
            <a:pPr marL="427038" indent="-322263" defTabSz="449263" eaLnBrk="1" hangingPunct="1">
              <a:lnSpc>
                <a:spcPct val="102000"/>
              </a:lnSpc>
              <a:buFont typeface="Wingdings" panose="05000000000000000000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= tendence aktérů připisovat úspěch sobě samému a neúspěch situačním faktorům</a:t>
            </a:r>
          </a:p>
          <a:p>
            <a:pPr marL="427038" indent="-322263" defTabSz="449263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Vysvětlení: </a:t>
            </a:r>
            <a:r>
              <a:rPr lang="en-GB" altLang="cs-CZ" i="1" smtClean="0"/>
              <a:t>úspěch souvisí se </a:t>
            </a:r>
            <a:r>
              <a:rPr lang="en-GB" altLang="cs-CZ" b="1" i="1" smtClean="0"/>
              <a:t>sebehodnocením</a:t>
            </a:r>
            <a:r>
              <a:rPr lang="en-GB" altLang="cs-CZ" i="1" smtClean="0"/>
              <a:t> a </a:t>
            </a:r>
            <a:r>
              <a:rPr lang="en-GB" altLang="cs-CZ" i="1" u="sng" smtClean="0"/>
              <a:t>přiznání si viny</a:t>
            </a:r>
            <a:r>
              <a:rPr lang="en-GB" altLang="cs-CZ" i="1" smtClean="0"/>
              <a:t> za vlastní neúspěch </a:t>
            </a:r>
            <a:r>
              <a:rPr lang="en-GB" altLang="cs-CZ" i="1" u="sng" smtClean="0"/>
              <a:t>snižuje sebehodnocení;</a:t>
            </a:r>
          </a:p>
          <a:p>
            <a:pPr marL="427038" indent="-322263" defTabSz="449263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i="1" smtClean="0"/>
              <a:t>atribuování </a:t>
            </a:r>
            <a:r>
              <a:rPr lang="en-GB" altLang="cs-CZ" i="1" u="sng" smtClean="0"/>
              <a:t>neúspěchu situačním faktorům umožňuje podržení sebeúcty</a:t>
            </a:r>
            <a:r>
              <a:rPr lang="en-GB" altLang="cs-CZ" i="1" smtClean="0"/>
              <a:t> a pozitivního obrazu o sobě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736600"/>
            <a:ext cx="7808913" cy="682625"/>
          </a:xfrm>
        </p:spPr>
        <p:txBody>
          <a:bodyPr lIns="0" tIns="0" rIns="0" bIns="0" anchor="ctr">
            <a:spAutoFit/>
          </a:bodyPr>
          <a:lstStyle/>
          <a:p>
            <a:pPr defTabSz="449263" eaLnBrk="1" hangingPunct="1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mtClean="0"/>
              <a:t>Atribuce - </a:t>
            </a:r>
            <a:r>
              <a:rPr lang="en-GB" altLang="cs-CZ" smtClean="0"/>
              <a:t>Tendence nápadnosti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1906588"/>
            <a:ext cx="7808913" cy="4322762"/>
          </a:xfrm>
        </p:spPr>
        <p:txBody>
          <a:bodyPr lIns="0" tIns="0" rIns="0" bIns="0">
            <a:spAutoFit/>
          </a:bodyPr>
          <a:lstStyle/>
          <a:p>
            <a:pPr marL="427038" indent="-322263" defTabSz="449263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tendence pozorovatelů připisovat větší </a:t>
            </a:r>
            <a:r>
              <a:rPr lang="en-GB" altLang="cs-CZ" u="sng" smtClean="0"/>
              <a:t>odpovědnost těm jednotlivcům, kteří se nějakým způsobem odlišují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504825"/>
            <a:ext cx="7808913" cy="1147763"/>
          </a:xfrm>
        </p:spPr>
        <p:txBody>
          <a:bodyPr lIns="0" tIns="0" rIns="0" bIns="0" anchor="ctr">
            <a:spAutoFit/>
          </a:bodyPr>
          <a:lstStyle/>
          <a:p>
            <a:pPr defTabSz="449263" eaLnBrk="1" hangingPunct="1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mtClean="0"/>
              <a:t>Egocentrická tendence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1906588"/>
            <a:ext cx="7808913" cy="4322762"/>
          </a:xfrm>
        </p:spPr>
        <p:txBody>
          <a:bodyPr lIns="0" tIns="0" rIns="0" bIns="0">
            <a:spAutoFit/>
          </a:bodyPr>
          <a:lstStyle/>
          <a:p>
            <a:pPr marL="427038" indent="-322263" defTabSz="449263" eaLnBrk="1" hangingPunct="1">
              <a:lnSpc>
                <a:spcPct val="102000"/>
              </a:lnSpc>
              <a:buFont typeface="Wingdings" panose="05000000000000000000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= při skupinové práci se projevuje tendence členů připisovat si větší odpovědnost za úspěch a atribuovat odpovědnost za neúspěch druhým</a:t>
            </a:r>
          </a:p>
          <a:p>
            <a:pPr marL="427038" indent="-322263" defTabSz="449263" eaLnBrk="1" hangingPunct="1">
              <a:lnSpc>
                <a:spcPct val="102000"/>
              </a:lnSpc>
              <a:buFont typeface="Wingdings" panose="05000000000000000000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cs-CZ" smtClean="0"/>
          </a:p>
          <a:p>
            <a:pPr marL="427038" indent="-322263" defTabSz="449263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i="1" smtClean="0"/>
              <a:t>Návaznost na další aspekty ped. praxe – např. soc. klima (Abrami et. al. 1995)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Počáteční atribuce jsou velmi odolné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Postoje</a:t>
            </a:r>
            <a:r>
              <a:rPr lang="en-US" altLang="cs-CZ" sz="2400" smtClean="0"/>
              <a:t> (Lord, Ross</a:t>
            </a:r>
            <a:r>
              <a:rPr lang="cs-CZ" altLang="cs-CZ" sz="2400" smtClean="0"/>
              <a:t> a</a:t>
            </a:r>
            <a:r>
              <a:rPr lang="en-US" altLang="cs-CZ" sz="2400" smtClean="0"/>
              <a:t> Lepper)</a:t>
            </a:r>
          </a:p>
          <a:p>
            <a:pPr lvl="1" eaLnBrk="1" hangingPunct="1"/>
            <a:r>
              <a:rPr lang="cs-CZ" altLang="cs-CZ" sz="2000" smtClean="0"/>
              <a:t>Upevnění postojů k trestu smrti (přijetí, odmítnutí)</a:t>
            </a:r>
            <a:endParaRPr lang="en-US" altLang="cs-CZ" sz="2000" smtClean="0"/>
          </a:p>
          <a:p>
            <a:pPr lvl="1" eaLnBrk="1" hangingPunct="1"/>
            <a:r>
              <a:rPr lang="cs-CZ" altLang="cs-CZ" sz="2000" smtClean="0"/>
              <a:t>Prezentace dvou „nových“ studií (má/nemá vliv na zločinnost) </a:t>
            </a:r>
            <a:endParaRPr lang="en-US" altLang="cs-CZ" sz="2000" smtClean="0"/>
          </a:p>
          <a:p>
            <a:pPr lvl="1" eaLnBrk="1" hangingPunct="1"/>
            <a:r>
              <a:rPr lang="cs-CZ" altLang="cs-CZ" sz="2000" smtClean="0"/>
              <a:t>Názory se posunují k extrémům ve směru původních</a:t>
            </a:r>
            <a:endParaRPr lang="en-US" altLang="cs-CZ" sz="2000" smtClean="0"/>
          </a:p>
          <a:p>
            <a:pPr eaLnBrk="1" hangingPunct="1"/>
            <a:r>
              <a:rPr lang="cs-CZ" altLang="cs-CZ" sz="2400" smtClean="0"/>
              <a:t>Náhodné události</a:t>
            </a:r>
            <a:r>
              <a:rPr lang="en-US" altLang="cs-CZ" sz="2400" smtClean="0"/>
              <a:t> (Langer </a:t>
            </a:r>
            <a:r>
              <a:rPr lang="cs-CZ" altLang="cs-CZ" sz="2400" smtClean="0"/>
              <a:t>a</a:t>
            </a:r>
            <a:r>
              <a:rPr lang="en-US" altLang="cs-CZ" sz="2400" smtClean="0"/>
              <a:t> Roth)</a:t>
            </a:r>
          </a:p>
          <a:p>
            <a:pPr lvl="1" eaLnBrk="1" hangingPunct="1"/>
            <a:r>
              <a:rPr lang="cs-CZ" altLang="cs-CZ" sz="2000" smtClean="0"/>
              <a:t>Počáteční úspěšnost v odhadu v hodu mincí (10 pokusů)</a:t>
            </a:r>
            <a:endParaRPr lang="en-US" altLang="cs-CZ" sz="2000" smtClean="0"/>
          </a:p>
          <a:p>
            <a:pPr lvl="1" eaLnBrk="1" hangingPunct="1"/>
            <a:r>
              <a:rPr lang="cs-CZ" altLang="cs-CZ" sz="2000" smtClean="0"/>
              <a:t>U úspěšných větší očekávání přesnosti u 100 hodů</a:t>
            </a:r>
            <a:endParaRPr lang="en-US" altLang="cs-CZ" sz="2000" smtClean="0"/>
          </a:p>
          <a:p>
            <a:pPr eaLnBrk="1" hangingPunct="1"/>
            <a:endParaRPr lang="cs-CZ" altLang="cs-CZ" sz="24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Kontexty sociální interakce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Fyzické kontexty</a:t>
            </a:r>
          </a:p>
          <a:p>
            <a:pPr lvl="1" eaLnBrk="1" hangingPunct="1"/>
            <a:r>
              <a:rPr lang="cs-CZ" altLang="cs-CZ" smtClean="0"/>
              <a:t>Aneb od tlačenice k architektuře</a:t>
            </a:r>
          </a:p>
          <a:p>
            <a:pPr lvl="1" eaLnBrk="1" hangingPunct="1"/>
            <a:r>
              <a:rPr lang="cs-CZ" altLang="cs-CZ" smtClean="0"/>
              <a:t>Psychologie životního prostředí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Praktické dopady chybných atribucí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Můžeme se zcela mýlit</a:t>
            </a:r>
          </a:p>
          <a:p>
            <a:pPr lvl="1" eaLnBrk="1" hangingPunct="1"/>
            <a:r>
              <a:rPr lang="cs-CZ" altLang="cs-CZ" smtClean="0"/>
              <a:t>Např. základní atribuční chyba</a:t>
            </a:r>
          </a:p>
          <a:p>
            <a:pPr eaLnBrk="1" hangingPunct="1"/>
            <a:r>
              <a:rPr lang="cs-CZ" altLang="cs-CZ" smtClean="0"/>
              <a:t>Tato přesvědčení mají tendenci odolávat navzdory faktům (viz výše)</a:t>
            </a:r>
          </a:p>
          <a:p>
            <a:pPr eaLnBrk="1" hangingPunct="1"/>
            <a:r>
              <a:rPr lang="cs-CZ" altLang="cs-CZ" smtClean="0"/>
              <a:t>Naše mylná přesvědčení a názory mohou konstruovat novou sociální realitu</a:t>
            </a:r>
          </a:p>
          <a:p>
            <a:pPr lvl="1" eaLnBrk="1" hangingPunct="1"/>
            <a:r>
              <a:rPr lang="cs-CZ" altLang="cs-CZ" smtClean="0"/>
              <a:t>Např. sebenaplňující proroctví, učitelovo pojetí výuky atp.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Kontexty sociální interakce 2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Sociální kontexty</a:t>
            </a:r>
          </a:p>
          <a:p>
            <a:pPr lvl="1" eaLnBrk="1" hangingPunct="1"/>
            <a:r>
              <a:rPr lang="cs-CZ" altLang="cs-CZ" smtClean="0"/>
              <a:t>Scénář (Schank, Abelson, 1977)</a:t>
            </a:r>
          </a:p>
          <a:p>
            <a:pPr lvl="2" eaLnBrk="1" hangingPunct="1"/>
            <a:r>
              <a:rPr lang="cs-CZ" altLang="cs-CZ" smtClean="0"/>
              <a:t>Sociální chování se podobá hraní podle scénáře</a:t>
            </a:r>
          </a:p>
          <a:p>
            <a:pPr lvl="1" eaLnBrk="1" hangingPunct="1"/>
            <a:r>
              <a:rPr lang="cs-CZ" altLang="cs-CZ" smtClean="0"/>
              <a:t>(Sociální) role</a:t>
            </a:r>
          </a:p>
          <a:p>
            <a:pPr lvl="2" eaLnBrk="1" hangingPunct="1"/>
            <a:r>
              <a:rPr lang="cs-CZ" altLang="cs-CZ" smtClean="0"/>
              <a:t>Role – modely chování ve vztahu k jiným osobám</a:t>
            </a:r>
          </a:p>
          <a:p>
            <a:pPr lvl="2" eaLnBrk="1" hangingPunct="1"/>
            <a:r>
              <a:rPr lang="cs-CZ" altLang="cs-CZ" smtClean="0"/>
              <a:t>Role, které hrajeme se stávají součástí našeho já (Goffman, 1959)</a:t>
            </a:r>
          </a:p>
          <a:p>
            <a:pPr lvl="2" eaLnBrk="1" hangingPunct="1"/>
            <a:r>
              <a:rPr lang="cs-CZ" altLang="cs-CZ" smtClean="0"/>
              <a:t>Role pozorujeme a ve vhodných podmínkách využíváme</a:t>
            </a:r>
          </a:p>
          <a:p>
            <a:pPr lvl="3" eaLnBrk="1" hangingPunct="1"/>
            <a:r>
              <a:rPr lang="cs-CZ" altLang="cs-CZ" smtClean="0"/>
              <a:t>Sociální učení (Bandura)</a:t>
            </a:r>
          </a:p>
          <a:p>
            <a:pPr lvl="4" eaLnBrk="1" hangingPunct="1"/>
            <a:r>
              <a:rPr lang="cs-CZ" altLang="cs-CZ" smtClean="0"/>
              <a:t>Imitace (napodobení)</a:t>
            </a:r>
          </a:p>
          <a:p>
            <a:pPr lvl="4" eaLnBrk="1" hangingPunct="1"/>
            <a:r>
              <a:rPr lang="cs-CZ" altLang="cs-CZ" smtClean="0"/>
              <a:t>Modeling (přejímání vzorů)</a:t>
            </a:r>
          </a:p>
          <a:p>
            <a:pPr lvl="3" eaLnBrk="1" hangingPunct="1"/>
            <a:r>
              <a:rPr lang="cs-CZ" altLang="cs-CZ" smtClean="0"/>
              <a:t>Srv. Např. Zimbardo (dozorci, vězni)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Kontexty sociální interakce 3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cs-CZ" altLang="cs-CZ" smtClean="0"/>
              <a:t>Sociální schémata</a:t>
            </a:r>
          </a:p>
          <a:p>
            <a:pPr lvl="2" eaLnBrk="1" hangingPunct="1"/>
            <a:r>
              <a:rPr lang="cs-CZ" altLang="cs-CZ" smtClean="0"/>
              <a:t>Sociální vědomosti jsou uchovávány v pružných rámcích, které řídí naše chování</a:t>
            </a:r>
          </a:p>
          <a:p>
            <a:pPr lvl="2" eaLnBrk="1" hangingPunct="1"/>
            <a:r>
              <a:rPr lang="cs-CZ" altLang="cs-CZ" smtClean="0"/>
              <a:t>Např. scénář, role</a:t>
            </a:r>
          </a:p>
          <a:p>
            <a:pPr lvl="2" eaLnBrk="1" hangingPunct="1"/>
            <a:r>
              <a:rPr lang="cs-CZ" altLang="cs-CZ" smtClean="0"/>
              <a:t>Další typy (Baron, Byrne, 1984)</a:t>
            </a:r>
          </a:p>
          <a:p>
            <a:pPr lvl="3" eaLnBrk="1" hangingPunct="1"/>
            <a:r>
              <a:rPr lang="cs-CZ" altLang="cs-CZ" smtClean="0"/>
              <a:t>Schéma rolí</a:t>
            </a:r>
          </a:p>
          <a:p>
            <a:pPr lvl="3" eaLnBrk="1" hangingPunct="1"/>
            <a:r>
              <a:rPr lang="cs-CZ" altLang="cs-CZ" smtClean="0"/>
              <a:t>Schéma osoby</a:t>
            </a:r>
          </a:p>
          <a:p>
            <a:pPr lvl="3" eaLnBrk="1" hangingPunct="1"/>
            <a:r>
              <a:rPr lang="cs-CZ" altLang="cs-CZ" smtClean="0"/>
              <a:t>Sebeschéma</a:t>
            </a:r>
          </a:p>
          <a:p>
            <a:pPr lvl="4" eaLnBrk="1" hangingPunct="1"/>
            <a:r>
              <a:rPr lang="cs-CZ" altLang="cs-CZ" smtClean="0"/>
              <a:t>Průběžně korigováno; „jací jsme“</a:t>
            </a:r>
          </a:p>
          <a:p>
            <a:pPr lvl="4" eaLnBrk="1" hangingPunct="1"/>
            <a:r>
              <a:rPr lang="cs-CZ" altLang="cs-CZ" smtClean="0"/>
              <a:t>Zkušenost i pozorování vl. chování v soc. situacích </a:t>
            </a:r>
          </a:p>
          <a:p>
            <a:pPr lvl="4" eaLnBrk="1" hangingPunct="1"/>
            <a:r>
              <a:rPr lang="cs-CZ" altLang="cs-CZ" smtClean="0"/>
              <a:t>„Sluší mi tohle?“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Kontexty sociální interakce 4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Osobní identita (sebesystém, jáství)</a:t>
            </a:r>
          </a:p>
          <a:p>
            <a:pPr eaLnBrk="1" hangingPunct="1"/>
            <a:r>
              <a:rPr lang="cs-CZ" altLang="cs-CZ" smtClean="0"/>
              <a:t>Sociální identita</a:t>
            </a:r>
          </a:p>
          <a:p>
            <a:pPr lvl="1" eaLnBrk="1" hangingPunct="1"/>
            <a:r>
              <a:rPr lang="cs-CZ" altLang="cs-CZ" smtClean="0"/>
              <a:t>Skupiny, které nás obklopují</a:t>
            </a:r>
          </a:p>
          <a:p>
            <a:pPr lvl="2" eaLnBrk="1" hangingPunct="1"/>
            <a:r>
              <a:rPr lang="cs-CZ" altLang="cs-CZ" smtClean="0"/>
              <a:t>Primární skupina</a:t>
            </a:r>
          </a:p>
          <a:p>
            <a:pPr lvl="2" eaLnBrk="1" hangingPunct="1"/>
            <a:r>
              <a:rPr lang="cs-CZ" altLang="cs-CZ" smtClean="0"/>
              <a:t>Skupina vrstevníků „peer group“</a:t>
            </a:r>
          </a:p>
          <a:p>
            <a:pPr lvl="1" eaLnBrk="1" hangingPunct="1"/>
            <a:r>
              <a:rPr lang="cs-CZ" altLang="cs-CZ" smtClean="0"/>
              <a:t>Sociální identifikace se skupinou</a:t>
            </a:r>
          </a:p>
          <a:p>
            <a:pPr lvl="2" eaLnBrk="1" hangingPunct="1"/>
            <a:r>
              <a:rPr lang="cs-CZ" altLang="cs-CZ" smtClean="0"/>
              <a:t>Přejímání hodnot, norem…</a:t>
            </a:r>
          </a:p>
          <a:p>
            <a:pPr lvl="2" eaLnBrk="1" hangingPunct="1"/>
            <a:r>
              <a:rPr lang="cs-CZ" altLang="cs-CZ" smtClean="0"/>
              <a:t>Teorie minimálních skupin (Tajfel)</a:t>
            </a:r>
          </a:p>
          <a:p>
            <a:pPr lvl="3" eaLnBrk="1" hangingPunct="1"/>
            <a:r>
              <a:rPr lang="cs-CZ" altLang="cs-CZ" smtClean="0"/>
              <a:t>Vnitřní (in-group) a vnější (out-group) skupiny</a:t>
            </a:r>
          </a:p>
          <a:p>
            <a:pPr lvl="2" eaLnBrk="1" hangingPunct="1"/>
            <a:r>
              <a:rPr lang="cs-CZ" altLang="cs-CZ" smtClean="0"/>
              <a:t>Přirozené procesy kategorizace</a:t>
            </a:r>
          </a:p>
          <a:p>
            <a:pPr lvl="3" eaLnBrk="1" hangingPunct="1"/>
            <a:r>
              <a:rPr lang="cs-CZ" altLang="cs-CZ" smtClean="0"/>
              <a:t>Stereotypy</a:t>
            </a:r>
          </a:p>
          <a:p>
            <a:pPr lvl="3" eaLnBrk="1" hangingPunct="1"/>
            <a:r>
              <a:rPr lang="cs-CZ" altLang="cs-CZ" smtClean="0"/>
              <a:t>Předsudky</a:t>
            </a:r>
          </a:p>
          <a:p>
            <a:pPr lvl="3" eaLnBrk="1" hangingPunct="1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Kontexty sociální interakce 5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Kulturní kontexty</a:t>
            </a:r>
          </a:p>
          <a:p>
            <a:pPr lvl="1" eaLnBrk="1" hangingPunct="1"/>
            <a:r>
              <a:rPr lang="cs-CZ" altLang="cs-CZ" smtClean="0"/>
              <a:t>Etnocentrismus (všechno, co vím o lidech…)</a:t>
            </a:r>
          </a:p>
          <a:p>
            <a:pPr lvl="1" eaLnBrk="1" hangingPunct="1"/>
            <a:r>
              <a:rPr lang="cs-CZ" altLang="cs-CZ" smtClean="0"/>
              <a:t>Např. Hsu</a:t>
            </a:r>
          </a:p>
          <a:p>
            <a:pPr lvl="2" eaLnBrk="1" hangingPunct="1"/>
            <a:r>
              <a:rPr lang="cs-CZ" altLang="cs-CZ" smtClean="0"/>
              <a:t>Pojetí sebe sama („jáství“) se liší mezi Američany a </a:t>
            </a:r>
            <a:r>
              <a:rPr lang="cs-CZ" altLang="cs-CZ" smtClean="0">
                <a:latin typeface="Arial" panose="020B0604020202020204" pitchFamily="34" charset="0"/>
              </a:rPr>
              <a:t>A</a:t>
            </a:r>
            <a:r>
              <a:rPr lang="cs-CZ" altLang="cs-CZ" smtClean="0"/>
              <a:t>sijci </a:t>
            </a:r>
          </a:p>
          <a:p>
            <a:pPr lvl="1" eaLnBrk="1" hangingPunct="1"/>
            <a:r>
              <a:rPr lang="cs-CZ" altLang="cs-CZ" smtClean="0"/>
              <a:t>(…)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Kontexty sociální interakce 6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Sebepojetí</a:t>
            </a:r>
          </a:p>
          <a:p>
            <a:pPr lvl="1" eaLnBrk="1" hangingPunct="1"/>
            <a:r>
              <a:rPr lang="cs-CZ" altLang="cs-CZ" smtClean="0"/>
              <a:t>Typické pro evropské myšlení (srv. Descartes, Locke, Hume)</a:t>
            </a:r>
          </a:p>
          <a:p>
            <a:pPr lvl="1" eaLnBrk="1" hangingPunct="1"/>
            <a:r>
              <a:rPr lang="cs-CZ" altLang="cs-CZ" smtClean="0"/>
              <a:t>Sociální srovnávání (W. James, 1890; „významní druzí“)</a:t>
            </a:r>
          </a:p>
          <a:p>
            <a:pPr lvl="1" eaLnBrk="1" hangingPunct="1"/>
            <a:r>
              <a:rPr lang="cs-CZ" altLang="cs-CZ" smtClean="0"/>
              <a:t>Zpětná vazba (Cooley, 1902) – „zrcadlové já“ </a:t>
            </a:r>
          </a:p>
          <a:p>
            <a:pPr lvl="2" eaLnBrk="1" hangingPunct="1"/>
            <a:r>
              <a:rPr lang="cs-CZ" altLang="cs-CZ" smtClean="0"/>
              <a:t>Naše představa o tom, jak o nás asi uvažují druzí…</a:t>
            </a:r>
          </a:p>
          <a:p>
            <a:pPr lvl="1" eaLnBrk="1" hangingPunct="1"/>
            <a:r>
              <a:rPr lang="cs-CZ" altLang="cs-CZ" smtClean="0"/>
              <a:t>„já“ jako série rolí (Goffman, 1959) – repertoár rolí</a:t>
            </a:r>
          </a:p>
          <a:p>
            <a:pPr lvl="1" eaLnBrk="1" hangingPunct="1"/>
            <a:r>
              <a:rPr lang="cs-CZ" altLang="cs-CZ" smtClean="0"/>
              <a:t>Internalizace podmínek hodnoty (C. Rogers)</a:t>
            </a:r>
          </a:p>
          <a:p>
            <a:pPr lvl="2" eaLnBrk="1" hangingPunct="1"/>
            <a:r>
              <a:rPr lang="cs-CZ" altLang="cs-CZ" smtClean="0"/>
              <a:t>Pozitivní zpětná vazba</a:t>
            </a:r>
          </a:p>
          <a:p>
            <a:pPr lvl="2" eaLnBrk="1" hangingPunct="1"/>
            <a:r>
              <a:rPr lang="cs-CZ" altLang="cs-CZ" smtClean="0"/>
              <a:t>Sebeaktualizace</a:t>
            </a:r>
          </a:p>
          <a:p>
            <a:pPr lvl="2"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Kontexty sociální interakce 7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Sebeúcta (self-esteem)</a:t>
            </a:r>
          </a:p>
          <a:p>
            <a:pPr lvl="1" eaLnBrk="1" hangingPunct="1"/>
            <a:r>
              <a:rPr lang="cs-CZ" altLang="cs-CZ" smtClean="0"/>
              <a:t>Liší se od popisného sebeobrazu (self-image)</a:t>
            </a:r>
          </a:p>
          <a:p>
            <a:pPr lvl="1" eaLnBrk="1" hangingPunct="1"/>
            <a:r>
              <a:rPr lang="cs-CZ" altLang="cs-CZ" smtClean="0"/>
              <a:t>Internalizace sociálních soudů, hodnotící</a:t>
            </a:r>
          </a:p>
          <a:p>
            <a:pPr lvl="1" eaLnBrk="1" hangingPunct="1"/>
            <a:r>
              <a:rPr lang="cs-CZ" altLang="cs-CZ" smtClean="0"/>
              <a:t>Coopersmith (1968)</a:t>
            </a:r>
          </a:p>
          <a:p>
            <a:pPr lvl="2" eaLnBrk="1" hangingPunct="1"/>
            <a:r>
              <a:rPr lang="cs-CZ" altLang="cs-CZ" smtClean="0"/>
              <a:t>Nízká, střední, vysoká sebeúcta</a:t>
            </a:r>
          </a:p>
          <a:p>
            <a:pPr lvl="3" eaLnBrk="1" hangingPunct="1"/>
            <a:r>
              <a:rPr lang="cs-CZ" altLang="cs-CZ" smtClean="0"/>
              <a:t>Jaké jsou děti s…?</a:t>
            </a:r>
          </a:p>
          <a:p>
            <a:pPr lvl="1" eaLnBrk="1" hangingPunct="1"/>
            <a:endParaRPr lang="cs-CZ" altLang="cs-CZ" smtClean="0"/>
          </a:p>
          <a:p>
            <a:pPr lvl="1" eaLnBrk="1" hangingPunct="1"/>
            <a:r>
              <a:rPr lang="cs-CZ" altLang="cs-CZ" smtClean="0"/>
              <a:t>Sebeúčinnost (self-efficacy)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504825"/>
            <a:ext cx="7808913" cy="1147763"/>
          </a:xfrm>
        </p:spPr>
        <p:txBody>
          <a:bodyPr lIns="0" tIns="0" rIns="0" bIns="0" anchor="ctr">
            <a:spAutoFit/>
          </a:bodyPr>
          <a:lstStyle/>
          <a:p>
            <a:pPr defTabSz="449263" eaLnBrk="1" hangingPunct="1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mtClean="0"/>
              <a:t>Atribuce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1906588"/>
            <a:ext cx="8143875" cy="4513262"/>
          </a:xfrm>
        </p:spPr>
        <p:txBody>
          <a:bodyPr lIns="0" tIns="0" rIns="0" bIns="0">
            <a:spAutoFit/>
          </a:bodyPr>
          <a:lstStyle/>
          <a:p>
            <a:pPr marL="427038" indent="-322263" defTabSz="449263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hledání „příčin“ i příčin vlastního chování i chování druhých osob</a:t>
            </a:r>
          </a:p>
          <a:p>
            <a:pPr marL="427038" indent="-322263" defTabSz="449263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poznání těchto příčin nám umožňuje chápat svět jako </a:t>
            </a:r>
            <a:r>
              <a:rPr lang="en-GB" altLang="cs-CZ" b="1" smtClean="0"/>
              <a:t>předvídatelný, jednodušší a kontrolovatelný</a:t>
            </a:r>
          </a:p>
          <a:p>
            <a:pPr marL="427038" indent="-322263" defTabSz="449263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nejde o hledání objektivních příčin, ale o </a:t>
            </a:r>
            <a:r>
              <a:rPr lang="en-GB" altLang="cs-CZ" b="1" smtClean="0"/>
              <a:t>subjektivní výklad skutečnosti</a:t>
            </a:r>
            <a:r>
              <a:rPr lang="en-GB" altLang="cs-CZ" smtClean="0"/>
              <a:t> naivními nebo </a:t>
            </a:r>
            <a:r>
              <a:rPr lang="en-GB" altLang="cs-CZ" b="1" smtClean="0"/>
              <a:t>laickými teoriemi</a:t>
            </a:r>
          </a:p>
          <a:p>
            <a:pPr marL="427038" indent="-322263" defTabSz="449263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máme potřebu atribuovat </a:t>
            </a:r>
            <a:r>
              <a:rPr lang="en-GB" altLang="cs-CZ" b="1" smtClean="0"/>
              <a:t>především chování, které se odlišuje od běžného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inky">
  <a:themeElements>
    <a:clrScheme name="Linky 7">
      <a:dk1>
        <a:srgbClr val="000000"/>
      </a:dk1>
      <a:lt1>
        <a:srgbClr val="FFFFFF"/>
      </a:lt1>
      <a:dk2>
        <a:srgbClr val="CC3300"/>
      </a:dk2>
      <a:lt2>
        <a:srgbClr val="663300"/>
      </a:lt2>
      <a:accent1>
        <a:srgbClr val="FFCC00"/>
      </a:accent1>
      <a:accent2>
        <a:srgbClr val="CC66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B95C00"/>
      </a:accent6>
      <a:hlink>
        <a:srgbClr val="CC9900"/>
      </a:hlink>
      <a:folHlink>
        <a:srgbClr val="996633"/>
      </a:folHlink>
    </a:clrScheme>
    <a:fontScheme name="Linky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inky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174</TotalTime>
  <Words>831</Words>
  <Application>Microsoft Office PowerPoint</Application>
  <PresentationFormat>Předvádění na obrazovce (4:3)</PresentationFormat>
  <Paragraphs>130</Paragraphs>
  <Slides>20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Verdana</vt:lpstr>
      <vt:lpstr>Arial</vt:lpstr>
      <vt:lpstr>Garamond</vt:lpstr>
      <vt:lpstr>Wingdings</vt:lpstr>
      <vt:lpstr>Times New Roman</vt:lpstr>
      <vt:lpstr>Linky</vt:lpstr>
      <vt:lpstr>Seminář sociální psychologie</vt:lpstr>
      <vt:lpstr>Kontexty sociální interakce</vt:lpstr>
      <vt:lpstr>Kontexty sociální interakce 2</vt:lpstr>
      <vt:lpstr>Kontexty sociální interakce 3</vt:lpstr>
      <vt:lpstr>Kontexty sociální interakce 4</vt:lpstr>
      <vt:lpstr>Kontexty sociální interakce 5</vt:lpstr>
      <vt:lpstr>Kontexty sociální interakce 6</vt:lpstr>
      <vt:lpstr>Kontexty sociální interakce 7</vt:lpstr>
      <vt:lpstr>Atribuce</vt:lpstr>
      <vt:lpstr>Atribuce - chyby</vt:lpstr>
      <vt:lpstr>Každý je naivním psychologem…</vt:lpstr>
      <vt:lpstr>Atribuce - Základní atribuční chyba:</vt:lpstr>
      <vt:lpstr>Co je na obrázku?</vt:lpstr>
      <vt:lpstr>Rozdíly ve vnímání situace</vt:lpstr>
      <vt:lpstr>Atribuce - Efekt aktéra a pozorovatele</vt:lpstr>
      <vt:lpstr>Atribuce - Sebeochranné atribuce</vt:lpstr>
      <vt:lpstr>Atribuce - Tendence nápadnosti</vt:lpstr>
      <vt:lpstr>Egocentrická tendence</vt:lpstr>
      <vt:lpstr>Počáteční atribuce jsou velmi odolné</vt:lpstr>
      <vt:lpstr>Praktické dopady chybných atribucí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Aplikované metody sociální psychologie</dc:title>
  <dc:creator>Jan Mares</dc:creator>
  <cp:lastModifiedBy>Mares</cp:lastModifiedBy>
  <cp:revision>12</cp:revision>
  <dcterms:created xsi:type="dcterms:W3CDTF">2007-11-04T19:27:25Z</dcterms:created>
  <dcterms:modified xsi:type="dcterms:W3CDTF">2015-09-29T07:10:14Z</dcterms:modified>
</cp:coreProperties>
</file>