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38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85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89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07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20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19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06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47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29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50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49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D59E8-4D95-4D6C-B816-B28AF05343E1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543F9-7F39-4875-9B34-0BF611DCF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0899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DIAGNOSTIKOVÁNÍ AFEKTIVNÍCH VLASTNOSTÍ ŽÁKA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55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60648"/>
            <a:ext cx="8075240" cy="5865515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POSOUZENÍ ŽÁKOVSKÝCH PRODUKTŮ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Produkty: verbální , výtvarné ..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dirty="0"/>
              <a:t>Dotazník – písemné kladení otázek (výhody a nevýhody)</a:t>
            </a:r>
          </a:p>
          <a:p>
            <a:r>
              <a:rPr lang="cs-CZ" dirty="0"/>
              <a:t>                    otevřené a uzavřené otázky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Příklad  otázek:</a:t>
            </a:r>
          </a:p>
          <a:p>
            <a:r>
              <a:rPr lang="cs-CZ" dirty="0"/>
              <a:t>Která z následujících odpovědí nejlépe odráží tvůj vztah k přírodovědě:</a:t>
            </a:r>
          </a:p>
          <a:p>
            <a:pPr lvl="0"/>
            <a:r>
              <a:rPr lang="cs-CZ" dirty="0"/>
              <a:t>líbí se mi</a:t>
            </a:r>
          </a:p>
          <a:p>
            <a:pPr lvl="0"/>
            <a:r>
              <a:rPr lang="cs-CZ" dirty="0"/>
              <a:t>dost se mi líbí</a:t>
            </a:r>
          </a:p>
          <a:p>
            <a:pPr lvl="0"/>
            <a:r>
              <a:rPr lang="cs-CZ" dirty="0"/>
              <a:t>považuji ji za podnětnou</a:t>
            </a:r>
          </a:p>
          <a:p>
            <a:pPr lvl="0"/>
            <a:r>
              <a:rPr lang="cs-CZ" dirty="0"/>
              <a:t>mám ji rád</a:t>
            </a:r>
          </a:p>
          <a:p>
            <a:pPr lvl="0"/>
            <a:r>
              <a:rPr lang="cs-CZ" dirty="0"/>
              <a:t>neumím odpovědět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Můj nejoblíbenější autor je………………………………………………….</a:t>
            </a:r>
          </a:p>
          <a:p>
            <a:r>
              <a:rPr lang="cs-CZ" dirty="0"/>
              <a:t>Ve volném čase se většinou věnuji………………………………</a:t>
            </a:r>
          </a:p>
          <a:p>
            <a:r>
              <a:rPr lang="cs-CZ" dirty="0"/>
              <a:t>Kdybych měla 1 000 Kč 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2929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INVENTÁŘ ZÁJMŮ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Ve volném čase                čtu                             </a:t>
            </a:r>
            <a:r>
              <a:rPr lang="cs-CZ" b="1" dirty="0" smtClean="0"/>
              <a:t>              ano-ne</a:t>
            </a:r>
            <a:endParaRPr lang="cs-CZ" b="1" dirty="0"/>
          </a:p>
          <a:p>
            <a:r>
              <a:rPr lang="cs-CZ" b="1" dirty="0"/>
              <a:t>                                          sleduji TV                                 ano-ne</a:t>
            </a:r>
            <a:endParaRPr lang="cs-CZ" dirty="0"/>
          </a:p>
          <a:p>
            <a:r>
              <a:rPr lang="cs-CZ" b="1" dirty="0"/>
              <a:t>                                          sportuji                                     ano-ne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                                        pomáhám rodičům             </a:t>
            </a:r>
            <a:r>
              <a:rPr lang="cs-CZ" b="1" dirty="0" smtClean="0"/>
              <a:t>     </a:t>
            </a:r>
            <a:r>
              <a:rPr lang="cs-CZ" b="1" dirty="0"/>
              <a:t>ano-ne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                                        pracuji s počítačem               </a:t>
            </a:r>
            <a:r>
              <a:rPr lang="cs-CZ" b="1" dirty="0" smtClean="0"/>
              <a:t>   </a:t>
            </a:r>
            <a:r>
              <a:rPr lang="cs-CZ" b="1" dirty="0"/>
              <a:t>ano-ne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76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4624"/>
            <a:ext cx="8291263" cy="66967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POSUZOVACÍ ŠKÁLA  -</a:t>
            </a:r>
            <a:r>
              <a:rPr lang="cs-CZ" dirty="0"/>
              <a:t> ke zjištění míry vlastností a jejich intenzity  (obvykle 3, 5, 7, 9 stupňů)</a:t>
            </a:r>
          </a:p>
          <a:p>
            <a:r>
              <a:rPr lang="cs-CZ" dirty="0"/>
              <a:t>  </a:t>
            </a:r>
          </a:p>
          <a:p>
            <a:r>
              <a:rPr lang="cs-CZ" dirty="0"/>
              <a:t>Příklady: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Matematika a já</a:t>
            </a:r>
          </a:p>
          <a:p>
            <a:r>
              <a:rPr lang="cs-CZ" dirty="0"/>
              <a:t> </a:t>
            </a:r>
            <a:r>
              <a:rPr lang="cs-CZ" dirty="0">
                <a:sym typeface="Wingdings"/>
              </a:rPr>
              <a:t></a:t>
            </a:r>
            <a:r>
              <a:rPr lang="cs-CZ" dirty="0"/>
              <a:t>   </a:t>
            </a:r>
            <a:r>
              <a:rPr lang="cs-CZ" dirty="0">
                <a:sym typeface="Wingdings"/>
              </a:rPr>
              <a:t></a:t>
            </a:r>
            <a:r>
              <a:rPr lang="cs-CZ" dirty="0"/>
              <a:t>    </a:t>
            </a:r>
            <a:r>
              <a:rPr lang="cs-CZ" dirty="0">
                <a:sym typeface="Wingdings"/>
              </a:rPr>
              <a:t>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b="1" dirty="0"/>
              <a:t>Oblíbenost předmětů (pro starší žáky)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Český jazyk                                                    1 2 3 4 5 6 7   A</a:t>
            </a:r>
          </a:p>
          <a:p>
            <a:r>
              <a:rPr lang="cs-CZ" dirty="0"/>
              <a:t>Matematika</a:t>
            </a:r>
          </a:p>
          <a:p>
            <a:r>
              <a:rPr lang="cs-CZ" dirty="0"/>
              <a:t>Přírodověda</a:t>
            </a:r>
          </a:p>
          <a:p>
            <a:r>
              <a:rPr lang="cs-CZ" dirty="0"/>
              <a:t>Výtvarná výchova</a:t>
            </a:r>
          </a:p>
          <a:p>
            <a:r>
              <a:rPr lang="cs-CZ" dirty="0"/>
              <a:t>Tělesná výchova</a:t>
            </a:r>
          </a:p>
          <a:p>
            <a:r>
              <a:rPr lang="cs-CZ" dirty="0"/>
              <a:t>Pracovní výchova</a:t>
            </a:r>
          </a:p>
          <a:p>
            <a:r>
              <a:rPr lang="cs-CZ" dirty="0"/>
              <a:t>Cizí jazyk</a:t>
            </a:r>
          </a:p>
          <a:p>
            <a:r>
              <a:rPr lang="cs-CZ" dirty="0" smtClean="0"/>
              <a:t>…..</a:t>
            </a:r>
          </a:p>
          <a:p>
            <a:endParaRPr lang="cs-CZ" dirty="0"/>
          </a:p>
          <a:p>
            <a:r>
              <a:rPr lang="cs-CZ" b="1" dirty="0"/>
              <a:t>Rád si hraji doma sám(sama)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Stále – velmi často-často- občas-nikdy –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054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650206" y="3058478"/>
          <a:ext cx="5848350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9670"/>
                <a:gridCol w="765175"/>
                <a:gridCol w="1574165"/>
                <a:gridCol w="1169670"/>
                <a:gridCol w="1169670"/>
              </a:tblGrid>
              <a:tr h="292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zcela</a:t>
                      </a:r>
                      <a:endParaRPr lang="cs-CZ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souhlasím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souhlasím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nemám vyhraněný</a:t>
                      </a:r>
                      <a:endParaRPr lang="cs-CZ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názor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nesouhlasím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zcela</a:t>
                      </a:r>
                      <a:endParaRPr lang="cs-CZ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nesouhlasím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63688" y="1187139"/>
            <a:ext cx="4248472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Likertova</a:t>
            </a: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škála- </a:t>
            </a:r>
            <a:r>
              <a:rPr lang="cs-CZ" sz="1400" dirty="0"/>
              <a:t>Matematiku mám ráda</a:t>
            </a:r>
            <a:endParaRPr kumimoji="0" lang="cs-CZ" alt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492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</p:spPr>
        <p:txBody>
          <a:bodyPr>
            <a:normAutofit fontScale="85000" lnSpcReduction="10000"/>
          </a:bodyPr>
          <a:lstStyle/>
          <a:p>
            <a:r>
              <a:rPr lang="cs-CZ" u="sng" dirty="0"/>
              <a:t>DIAGNOSTIKA HODNOTOVÉ ORIENTACE ŽÁKŮ</a:t>
            </a:r>
            <a:endParaRPr lang="cs-CZ" b="1" dirty="0"/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TEST HIERARCHIE HODNOT </a:t>
            </a:r>
            <a:r>
              <a:rPr lang="cs-CZ" dirty="0"/>
              <a:t>(H. </a:t>
            </a:r>
            <a:r>
              <a:rPr lang="cs-CZ" dirty="0" err="1"/>
              <a:t>Rokeach</a:t>
            </a:r>
            <a:r>
              <a:rPr lang="cs-CZ" dirty="0"/>
              <a:t>)</a:t>
            </a:r>
          </a:p>
          <a:p>
            <a:pPr lvl="0"/>
            <a:r>
              <a:rPr lang="cs-CZ" b="1" dirty="0"/>
              <a:t>soubor cílových hodnot (žádaný stav existence) :</a:t>
            </a:r>
            <a:r>
              <a:rPr lang="cs-CZ" b="1" i="1" dirty="0"/>
              <a:t> pohodlný život (život v dostatku) – prospěšný život (pocit trvalého přínosu) –potěšení (život plný radosti a volna) - svoboda (osobní nezávislost, svobodná volba)</a:t>
            </a:r>
            <a:endParaRPr lang="cs-CZ" dirty="0"/>
          </a:p>
          <a:p>
            <a:pPr lvl="0"/>
            <a:r>
              <a:rPr lang="cs-CZ" b="1" dirty="0"/>
              <a:t>hodnoty instrumentální (žádaný způsob chování) : např. ctižádostivý (velmi pilný, usilující o úspěch) – rozumový (důsledný) – veselý – (bezstarostný, radostný) – tvůrčí (smělý, tvořivý)  - </a:t>
            </a:r>
            <a:r>
              <a:rPr lang="cs-CZ" b="1" i="1" dirty="0"/>
              <a:t>(seřazení hodnot, přeškrtnutí 3 nejméně významný</a:t>
            </a:r>
            <a:r>
              <a:rPr lang="cs-CZ" b="1" dirty="0"/>
              <a:t>ch)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013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/>
          <a:lstStyle/>
          <a:p>
            <a:r>
              <a:rPr lang="cs-CZ" b="1" dirty="0"/>
              <a:t>ZJIŠŤOVÁNÍ HODNOTOVÉ </a:t>
            </a:r>
            <a:r>
              <a:rPr lang="cs-CZ" b="1" dirty="0" smtClean="0"/>
              <a:t>ORIENTACE</a:t>
            </a:r>
          </a:p>
          <a:p>
            <a:endParaRPr lang="cs-CZ" b="1" dirty="0"/>
          </a:p>
          <a:p>
            <a:endParaRPr lang="cs-CZ" dirty="0"/>
          </a:p>
          <a:p>
            <a:pPr lvl="0"/>
            <a:r>
              <a:rPr lang="cs-CZ" b="1" dirty="0"/>
              <a:t>představ si nejlepšího kamaráda a napiš, co se ti na něm nejvíce líbí, čeho si </a:t>
            </a:r>
            <a:r>
              <a:rPr lang="cs-CZ" b="1" dirty="0" err="1"/>
              <a:t>vážíš,proč</a:t>
            </a:r>
            <a:r>
              <a:rPr lang="cs-CZ" b="1" dirty="0"/>
              <a:t> je tvůj kamarád? Neuváděj jméno. Pokud nemáš kamaráda, napiš, jakého by sis přál.</a:t>
            </a:r>
            <a:endParaRPr lang="cs-CZ" dirty="0"/>
          </a:p>
          <a:p>
            <a:pPr lvl="0"/>
            <a:r>
              <a:rPr lang="cs-CZ" b="1" dirty="0"/>
              <a:t>Představ si chlapec (  dívku), s kterou bys kamarádit nechtěl(a). Co ti nejvíce vadí a co se ti nelíbí.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909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5649491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TEST HODNOTY</a:t>
            </a:r>
            <a:endParaRPr lang="cs-CZ" dirty="0"/>
          </a:p>
          <a:p>
            <a:r>
              <a:rPr lang="cs-CZ" b="1" dirty="0"/>
              <a:t>Co je zapotřebí k tomu, aby člověk byl šťastný? Zamysli se a pak napiš. Co považuješ za nejdůležitější, napiš na první místo. </a:t>
            </a:r>
            <a:endParaRPr lang="cs-CZ" dirty="0"/>
          </a:p>
          <a:p>
            <a:r>
              <a:rPr lang="cs-CZ" b="1" dirty="0"/>
              <a:t>Interpretace výsledků - hodnoty zaměřené na sebe, směrované k nejbližším a známým lidem ,hodnoty týkající se věcí obecně lidských. Řazení podle četnosti.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TEST TŘÍ PŘÁNÍ</a:t>
            </a:r>
            <a:endParaRPr lang="cs-CZ" dirty="0"/>
          </a:p>
          <a:p>
            <a:r>
              <a:rPr lang="cs-CZ" b="1" dirty="0"/>
              <a:t>Napiš 3 svá největší přání (podle důležitosti), pak uveď důvody.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507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92500" lnSpcReduction="10000"/>
          </a:bodyPr>
          <a:lstStyle/>
          <a:p>
            <a:r>
              <a:rPr lang="cs-CZ" b="1" u="sng" dirty="0"/>
              <a:t>DIAGNOSTIKA ZÁJMŮ ŽÁKŮ</a:t>
            </a:r>
            <a:endParaRPr lang="cs-CZ" b="1" dirty="0"/>
          </a:p>
          <a:p>
            <a:r>
              <a:rPr lang="cs-CZ" dirty="0"/>
              <a:t> </a:t>
            </a:r>
          </a:p>
          <a:p>
            <a:r>
              <a:rPr lang="cs-CZ" dirty="0"/>
              <a:t>Pro </a:t>
            </a:r>
            <a:r>
              <a:rPr lang="cs-CZ" b="1" dirty="0"/>
              <a:t>rozvoj zájmů </a:t>
            </a:r>
            <a:r>
              <a:rPr lang="cs-CZ" dirty="0"/>
              <a:t>je třeba:</a:t>
            </a:r>
          </a:p>
          <a:p>
            <a:pPr lvl="0"/>
            <a:r>
              <a:rPr lang="cs-CZ" dirty="0"/>
              <a:t>Poskytovat vhodné příležitosti</a:t>
            </a:r>
          </a:p>
          <a:p>
            <a:pPr lvl="0"/>
            <a:r>
              <a:rPr lang="cs-CZ" dirty="0"/>
              <a:t>Ukázat, k čemu je takový zájem užitečný</a:t>
            </a:r>
          </a:p>
          <a:p>
            <a:pPr lvl="0"/>
            <a:r>
              <a:rPr lang="cs-CZ" dirty="0"/>
              <a:t>Nehodnotit žákovy dovednosti související se zájmem dříve, než dostane dostatek prostoru a příležitostí k jejich vytvoření</a:t>
            </a:r>
          </a:p>
          <a:p>
            <a:pPr lvl="0"/>
            <a:r>
              <a:rPr lang="cs-CZ" dirty="0"/>
              <a:t>Dávat najevo vlastní zaujetí o předmět žákova zájmu</a:t>
            </a:r>
          </a:p>
          <a:p>
            <a:pPr lvl="0"/>
            <a:r>
              <a:rPr lang="cs-CZ" dirty="0"/>
              <a:t>Klidně snést, když žák nebude mít k předmětu zájmu stejný citový vztah jako učitel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057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/>
          <a:lstStyle/>
          <a:p>
            <a:r>
              <a:rPr lang="cs-CZ" b="1" dirty="0"/>
              <a:t>Možnosti diagnostiky zájmu žáků:</a:t>
            </a:r>
            <a:endParaRPr lang="cs-CZ" dirty="0"/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zaměřené systematické pozorování</a:t>
            </a:r>
          </a:p>
          <a:p>
            <a:pPr lvl="0"/>
            <a:r>
              <a:rPr lang="cs-CZ" dirty="0"/>
              <a:t>volný rozhovor na dané téma</a:t>
            </a:r>
          </a:p>
          <a:p>
            <a:pPr lvl="0"/>
            <a:r>
              <a:rPr lang="cs-CZ" dirty="0"/>
              <a:t>slohová práce na dané téma</a:t>
            </a:r>
          </a:p>
          <a:p>
            <a:pPr lvl="0"/>
            <a:r>
              <a:rPr lang="cs-CZ" dirty="0"/>
              <a:t>původní nebo různě upravené dotazníky</a:t>
            </a:r>
          </a:p>
          <a:p>
            <a:pPr lvl="0"/>
            <a:r>
              <a:rPr lang="cs-CZ" dirty="0"/>
              <a:t>autodiagnostika vlastních zájmů žáka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217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8373" y="159798"/>
            <a:ext cx="8278427" cy="5966365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/>
              <a:t>METODY DIAGNOSTIKY ŽÁKOVA VZTAHU K PŘEDMĚTU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1.   Pozorování činnosti žáka v průběhu vyučovací hodiny</a:t>
            </a:r>
            <a:endParaRPr lang="cs-CZ" dirty="0"/>
          </a:p>
          <a:p>
            <a:r>
              <a:rPr lang="cs-CZ" dirty="0"/>
              <a:t>    </a:t>
            </a:r>
          </a:p>
          <a:p>
            <a:pPr lvl="0"/>
            <a:r>
              <a:rPr lang="cs-CZ" dirty="0"/>
              <a:t>pozornost, s jakou žák sleduje výklad</a:t>
            </a:r>
          </a:p>
          <a:p>
            <a:pPr lvl="0"/>
            <a:r>
              <a:rPr lang="cs-CZ" dirty="0"/>
              <a:t>žákovy reakce na učitelovy požadavky</a:t>
            </a:r>
          </a:p>
          <a:p>
            <a:pPr lvl="0"/>
            <a:r>
              <a:rPr lang="cs-CZ" dirty="0"/>
              <a:t>způsob komunikace s učitelem</a:t>
            </a:r>
          </a:p>
          <a:p>
            <a:pPr lvl="0"/>
            <a:r>
              <a:rPr lang="cs-CZ" dirty="0"/>
              <a:t>žákovy reakce na neúspěchy ve sledovaném předmětu</a:t>
            </a:r>
          </a:p>
          <a:p>
            <a:pPr lvl="0"/>
            <a:r>
              <a:rPr lang="cs-CZ" dirty="0"/>
              <a:t>úroveň domácí přípravy</a:t>
            </a:r>
          </a:p>
          <a:p>
            <a:pPr lvl="0"/>
            <a:r>
              <a:rPr lang="cs-CZ" dirty="0"/>
              <a:t>soustředěnost při samostatné práci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2. </a:t>
            </a:r>
            <a:r>
              <a:rPr lang="cs-CZ" b="1" dirty="0"/>
              <a:t>Rozbor výsledků činnosti žáka (</a:t>
            </a:r>
            <a:r>
              <a:rPr lang="cs-CZ" dirty="0"/>
              <a:t>cenné je porovnání výsledků činnosti ve dvou či více předmětech)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3. </a:t>
            </a:r>
            <a:r>
              <a:rPr lang="cs-CZ" b="1" dirty="0"/>
              <a:t>Dotazník pro žáky</a:t>
            </a:r>
            <a:r>
              <a:rPr lang="cs-CZ" dirty="0"/>
              <a:t> (vztah k vyučovacímu předmětu)</a:t>
            </a:r>
          </a:p>
        </p:txBody>
      </p:sp>
    </p:spTree>
    <p:extLst>
      <p:ext uri="{BB962C8B-B14F-4D97-AF65-F5344CB8AC3E}">
        <p14:creationId xmlns:p14="http://schemas.microsoft.com/office/powerpoint/2010/main" val="359347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5865515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Afektivní vlastnosti – </a:t>
            </a:r>
            <a:r>
              <a:rPr lang="cs-CZ" dirty="0"/>
              <a:t>zájmy, hodnoty, motivace</a:t>
            </a:r>
          </a:p>
          <a:p>
            <a:r>
              <a:rPr lang="cs-CZ" dirty="0"/>
              <a:t>(preference, přesvědčení, sebepojetí a temperament)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Afektivní vlastnosti žáka – </a:t>
            </a:r>
            <a:r>
              <a:rPr lang="cs-CZ" b="1" dirty="0"/>
              <a:t>vliv na úspěšnost učení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b="1" dirty="0"/>
              <a:t>Afektivní vlastnosti žáka a afektivní výukové cíle</a:t>
            </a:r>
            <a:r>
              <a:rPr lang="cs-CZ" dirty="0"/>
              <a:t> ( vnímavost podnětů – reagování - oceňování hodnoty – integrování hodnot (organizace, systematizování) - integrování hodnot v charakteru – </a:t>
            </a:r>
            <a:r>
              <a:rPr lang="cs-CZ" dirty="0" err="1"/>
              <a:t>srv</a:t>
            </a:r>
            <a:r>
              <a:rPr lang="cs-CZ" dirty="0"/>
              <a:t>.- </a:t>
            </a:r>
            <a:r>
              <a:rPr lang="cs-CZ" dirty="0" err="1"/>
              <a:t>Niemierkova</a:t>
            </a:r>
            <a:r>
              <a:rPr lang="cs-CZ" dirty="0"/>
              <a:t> a </a:t>
            </a:r>
            <a:r>
              <a:rPr lang="cs-CZ" dirty="0" err="1"/>
              <a:t>Kratwohlova</a:t>
            </a:r>
            <a:r>
              <a:rPr lang="cs-CZ" dirty="0"/>
              <a:t> taxonomie). 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Afektivní doména</a:t>
            </a:r>
            <a:r>
              <a:rPr lang="cs-CZ" dirty="0"/>
              <a:t> – pozornost, zájem, estetické cítění, morální aj. postoje, názory, pocity a hodnoty. Např. naslouchat, ocenit důležitost, citově na něco reagovat, vnímat estetickou hodnotu. Vidět morální dilema ….</a:t>
            </a:r>
          </a:p>
        </p:txBody>
      </p:sp>
    </p:spTree>
    <p:extLst>
      <p:ext uri="{BB962C8B-B14F-4D97-AF65-F5344CB8AC3E}">
        <p14:creationId xmlns:p14="http://schemas.microsoft.com/office/powerpoint/2010/main" val="2558454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649491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Afektivní vlastnosti a reproduktivní osvojování učiva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            </a:t>
            </a:r>
            <a:r>
              <a:rPr lang="cs-CZ" b="1" dirty="0" smtClean="0"/>
              <a:t>   </a:t>
            </a:r>
            <a:r>
              <a:rPr lang="cs-CZ" b="1" dirty="0"/>
              <a:t>pozitivní   </a:t>
            </a:r>
            <a:r>
              <a:rPr lang="cs-CZ" b="1" dirty="0">
                <a:sym typeface="Wingdings"/>
              </a:rPr>
              <a:t></a:t>
            </a:r>
            <a:r>
              <a:rPr lang="cs-CZ" b="1" dirty="0"/>
              <a:t> POSTOJ </a:t>
            </a:r>
            <a:r>
              <a:rPr lang="cs-CZ" b="1" dirty="0">
                <a:sym typeface="Wingdings"/>
              </a:rPr>
              <a:t></a:t>
            </a:r>
            <a:r>
              <a:rPr lang="cs-CZ" b="1" dirty="0"/>
              <a:t>   negativní</a:t>
            </a:r>
          </a:p>
          <a:p>
            <a:r>
              <a:rPr lang="cs-CZ" b="1" dirty="0" smtClean="0"/>
              <a:t>                        silný   </a:t>
            </a:r>
            <a:r>
              <a:rPr lang="cs-CZ" b="1" dirty="0">
                <a:sym typeface="Wingdings"/>
              </a:rPr>
              <a:t></a:t>
            </a:r>
            <a:r>
              <a:rPr lang="cs-CZ" b="1" dirty="0"/>
              <a:t> ZÁJEM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  </a:t>
            </a:r>
            <a:r>
              <a:rPr lang="cs-CZ" b="1" dirty="0"/>
              <a:t>slabý</a:t>
            </a:r>
            <a:endParaRPr lang="cs-CZ" dirty="0"/>
          </a:p>
          <a:p>
            <a:r>
              <a:rPr lang="cs-CZ" b="1" dirty="0" smtClean="0"/>
              <a:t>              vysoká    </a:t>
            </a:r>
            <a:r>
              <a:rPr lang="cs-CZ" b="1" dirty="0">
                <a:sym typeface="Wingdings"/>
              </a:rPr>
              <a:t></a:t>
            </a:r>
            <a:r>
              <a:rPr lang="cs-CZ" b="1" dirty="0"/>
              <a:t> MOTIVACE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  </a:t>
            </a:r>
            <a:r>
              <a:rPr lang="cs-CZ" b="1" dirty="0"/>
              <a:t>nízká</a:t>
            </a:r>
            <a:endParaRPr lang="cs-CZ" dirty="0"/>
          </a:p>
          <a:p>
            <a:r>
              <a:rPr lang="cs-CZ" b="1" dirty="0"/>
              <a:t>      </a:t>
            </a:r>
            <a:r>
              <a:rPr lang="cs-CZ" b="1" dirty="0" smtClean="0"/>
              <a:t>    </a:t>
            </a:r>
            <a:r>
              <a:rPr lang="cs-CZ" b="1" dirty="0"/>
              <a:t>důležité     </a:t>
            </a:r>
            <a:r>
              <a:rPr lang="cs-CZ" b="1" dirty="0">
                <a:sym typeface="Wingdings"/>
              </a:rPr>
              <a:t></a:t>
            </a:r>
            <a:r>
              <a:rPr lang="cs-CZ" b="1" dirty="0"/>
              <a:t>  HODNOTY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  </a:t>
            </a:r>
            <a:r>
              <a:rPr lang="cs-CZ" b="1" dirty="0"/>
              <a:t>nedůležité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POSTOJ    ZÁJEM    MOTIVACE    VNITŘNÍ MOTIVACE   VNĚJŚÍ MOTIVACE      HODNOTA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19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METODY DIAGNOSTIKOVÁNÍ  AFEKTIVNÍCH VLASTNOSTÍ ŽÁKŮ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u="sng" dirty="0"/>
              <a:t>POZOROVÁNÍ ČINNOSTI  ŽÁKA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Zájem o vyučovací předmět </a:t>
            </a:r>
            <a:r>
              <a:rPr lang="cs-CZ" dirty="0"/>
              <a:t>- ukazatele chování žáka ve škole:</a:t>
            </a:r>
          </a:p>
          <a:p>
            <a:pPr lvl="0"/>
            <a:r>
              <a:rPr lang="cs-CZ" dirty="0"/>
              <a:t>žák pozorně sleduje učitele, upřeně se dívá </a:t>
            </a:r>
          </a:p>
          <a:p>
            <a:pPr lvl="0"/>
            <a:r>
              <a:rPr lang="cs-CZ" dirty="0"/>
              <a:t>často se hlásí</a:t>
            </a:r>
          </a:p>
          <a:p>
            <a:pPr lvl="0"/>
            <a:r>
              <a:rPr lang="cs-CZ" dirty="0"/>
              <a:t>navrhuje témata</a:t>
            </a:r>
          </a:p>
          <a:p>
            <a:pPr lvl="0"/>
            <a:r>
              <a:rPr lang="cs-CZ" dirty="0"/>
              <a:t>klade učiteli otázky k probíranému učivu</a:t>
            </a:r>
          </a:p>
          <a:p>
            <a:pPr lvl="0"/>
            <a:r>
              <a:rPr lang="cs-CZ" dirty="0"/>
              <a:t>přináší zajímavé informace, příklady, ukázky, </a:t>
            </a:r>
            <a:r>
              <a:rPr lang="cs-CZ" dirty="0" err="1"/>
              <a:t>knihy,časopisy</a:t>
            </a:r>
            <a:endParaRPr lang="cs-CZ" dirty="0"/>
          </a:p>
          <a:p>
            <a:pPr lvl="0"/>
            <a:r>
              <a:rPr lang="cs-CZ" dirty="0"/>
              <a:t>hovoří o vlastních zkušenostech a zážitcích s učivem</a:t>
            </a:r>
          </a:p>
          <a:p>
            <a:pPr lvl="0"/>
            <a:r>
              <a:rPr lang="cs-CZ" dirty="0"/>
              <a:t>iniciativně se hlásí, když učitel potřebuje asistenci nebo pomoc</a:t>
            </a:r>
          </a:p>
        </p:txBody>
      </p:sp>
    </p:spTree>
    <p:extLst>
      <p:ext uri="{BB962C8B-B14F-4D97-AF65-F5344CB8AC3E}">
        <p14:creationId xmlns:p14="http://schemas.microsoft.com/office/powerpoint/2010/main" val="113037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5937523"/>
          </a:xfrm>
        </p:spPr>
        <p:txBody>
          <a:bodyPr/>
          <a:lstStyle/>
          <a:p>
            <a:r>
              <a:rPr lang="cs-CZ" b="1" dirty="0"/>
              <a:t>Zájem o určitou oblast,</a:t>
            </a:r>
            <a:r>
              <a:rPr lang="cs-CZ" dirty="0"/>
              <a:t> např. o přírodovědnou tématiku -  žák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navštěvuje přírodovědná muzea</a:t>
            </a:r>
          </a:p>
          <a:p>
            <a:pPr lvl="0"/>
            <a:r>
              <a:rPr lang="cs-CZ" dirty="0"/>
              <a:t>dělá doma chemické pokusy</a:t>
            </a:r>
          </a:p>
          <a:p>
            <a:pPr lvl="0"/>
            <a:r>
              <a:rPr lang="cs-CZ" dirty="0"/>
              <a:t>sbírá hmyz</a:t>
            </a:r>
          </a:p>
          <a:p>
            <a:pPr lvl="0"/>
            <a:r>
              <a:rPr lang="cs-CZ" dirty="0"/>
              <a:t>pěstuje rostliny</a:t>
            </a:r>
          </a:p>
          <a:p>
            <a:pPr lvl="0"/>
            <a:r>
              <a:rPr lang="cs-CZ" dirty="0"/>
              <a:t>chová doma zvířata</a:t>
            </a:r>
          </a:p>
          <a:p>
            <a:pPr lvl="0"/>
            <a:r>
              <a:rPr lang="cs-CZ" dirty="0"/>
              <a:t>vlastní knihy s přírodovědnou tématikou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99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301608" cy="5894115"/>
          </a:xfrm>
        </p:spPr>
        <p:txBody>
          <a:bodyPr/>
          <a:lstStyle/>
          <a:p>
            <a:r>
              <a:rPr lang="cs-CZ" b="1" dirty="0"/>
              <a:t>Zájem nebo nezájem  žáka o četbu signalizují tyto prvky: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Ukazatele </a:t>
            </a:r>
            <a:r>
              <a:rPr lang="cs-CZ" b="1" i="1" dirty="0"/>
              <a:t>zájmu</a:t>
            </a:r>
            <a:r>
              <a:rPr lang="cs-CZ" b="1" dirty="0"/>
              <a:t> o četbu </a:t>
            </a:r>
            <a:endParaRPr lang="cs-CZ" dirty="0"/>
          </a:p>
          <a:p>
            <a:pPr lvl="0"/>
            <a:r>
              <a:rPr lang="cs-CZ" dirty="0"/>
              <a:t>mluví o přečteném</a:t>
            </a:r>
          </a:p>
          <a:p>
            <a:pPr lvl="0"/>
            <a:r>
              <a:rPr lang="cs-CZ" dirty="0"/>
              <a:t>často používá slovníky, příručky a jiné textové materiály</a:t>
            </a:r>
          </a:p>
          <a:p>
            <a:pPr lvl="0"/>
            <a:r>
              <a:rPr lang="cs-CZ" dirty="0"/>
              <a:t>často chodí do prodejen knih a do knihoven</a:t>
            </a:r>
          </a:p>
          <a:p>
            <a:pPr lvl="0"/>
            <a:r>
              <a:rPr lang="cs-CZ" dirty="0"/>
              <a:t>často jej lze přistihnout s knihou v ruce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048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/>
          <a:lstStyle/>
          <a:p>
            <a:r>
              <a:rPr lang="cs-CZ" b="1" dirty="0"/>
              <a:t>Ukazatele </a:t>
            </a:r>
            <a:r>
              <a:rPr lang="cs-CZ" b="1" i="1" dirty="0"/>
              <a:t>nezájmu</a:t>
            </a:r>
            <a:r>
              <a:rPr lang="cs-CZ" b="1" dirty="0"/>
              <a:t> o četbu:</a:t>
            </a:r>
            <a:endParaRPr lang="cs-CZ" dirty="0"/>
          </a:p>
          <a:p>
            <a:pPr lvl="0"/>
            <a:r>
              <a:rPr lang="cs-CZ" dirty="0"/>
              <a:t>stěžuje si, že dostává mnoho úloh ke čtení</a:t>
            </a:r>
          </a:p>
          <a:p>
            <a:pPr lvl="0"/>
            <a:r>
              <a:rPr lang="cs-CZ" dirty="0"/>
              <a:t>neví-li si rady, volí raději pomoc druhých než hledání informací v textech</a:t>
            </a:r>
          </a:p>
          <a:p>
            <a:pPr lvl="0"/>
            <a:r>
              <a:rPr lang="cs-CZ" dirty="0"/>
              <a:t>mále navštěvuje knihovny a knihkupectví</a:t>
            </a:r>
          </a:p>
          <a:p>
            <a:pPr lvl="0"/>
            <a:r>
              <a:rPr lang="cs-CZ" dirty="0"/>
              <a:t>ve volných chvílích (např. během volné hodiny) nečte</a:t>
            </a:r>
          </a:p>
          <a:p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166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6229" y="239698"/>
            <a:ext cx="8340571" cy="5886466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Ukazatele </a:t>
            </a:r>
            <a:r>
              <a:rPr lang="cs-CZ" b="1" i="1" dirty="0"/>
              <a:t>výkonové</a:t>
            </a:r>
            <a:r>
              <a:rPr lang="cs-CZ" b="1" dirty="0"/>
              <a:t> motivace žáka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b="1" dirty="0"/>
              <a:t>Žák s </a:t>
            </a:r>
            <a:r>
              <a:rPr lang="cs-CZ" b="1" u="sng" dirty="0"/>
              <a:t>vysokou</a:t>
            </a:r>
            <a:r>
              <a:rPr lang="cs-CZ" b="1" dirty="0"/>
              <a:t> výkonovou motivací</a:t>
            </a:r>
            <a:endParaRPr lang="cs-CZ" dirty="0"/>
          </a:p>
          <a:p>
            <a:pPr lvl="0"/>
            <a:r>
              <a:rPr lang="cs-CZ" dirty="0"/>
              <a:t>hlásí se i když se nehlásí nikdo jiný</a:t>
            </a:r>
          </a:p>
          <a:p>
            <a:pPr lvl="0"/>
            <a:r>
              <a:rPr lang="cs-CZ" dirty="0"/>
              <a:t>vybírá si složitější příklady než ostatní</a:t>
            </a:r>
          </a:p>
          <a:p>
            <a:pPr lvl="0"/>
            <a:r>
              <a:rPr lang="cs-CZ" dirty="0"/>
              <a:t>specializuje se na řešení tzv. „chytáků“</a:t>
            </a:r>
          </a:p>
          <a:p>
            <a:pPr lvl="0"/>
            <a:r>
              <a:rPr lang="cs-CZ" dirty="0"/>
              <a:t>nelákají jej lehčí úlohy</a:t>
            </a:r>
          </a:p>
          <a:p>
            <a:pPr lvl="0"/>
            <a:r>
              <a:rPr lang="cs-CZ" dirty="0"/>
              <a:t>neodradí jej neúspěch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Žák s</a:t>
            </a:r>
            <a:r>
              <a:rPr lang="cs-CZ" b="1" u="sng" dirty="0"/>
              <a:t> nízkou </a:t>
            </a:r>
            <a:r>
              <a:rPr lang="cs-CZ" b="1" dirty="0"/>
              <a:t>výkonovou motivací</a:t>
            </a:r>
            <a:endParaRPr lang="cs-CZ" dirty="0"/>
          </a:p>
          <a:p>
            <a:pPr lvl="0"/>
            <a:r>
              <a:rPr lang="cs-CZ" dirty="0"/>
              <a:t>hlásí se jen, když se hlásí i většina ostatních</a:t>
            </a:r>
          </a:p>
          <a:p>
            <a:pPr lvl="0"/>
            <a:r>
              <a:rPr lang="cs-CZ" dirty="0"/>
              <a:t>hlásí se jen když si je vědom správnosti svého řešení</a:t>
            </a:r>
          </a:p>
          <a:p>
            <a:pPr lvl="0"/>
            <a:r>
              <a:rPr lang="cs-CZ" dirty="0"/>
              <a:t>k řešení si vybírá lehčí úlohy</a:t>
            </a:r>
          </a:p>
          <a:p>
            <a:pPr lvl="0"/>
            <a:r>
              <a:rPr lang="cs-CZ" dirty="0"/>
              <a:t>někdy se paradoxně hlásí tehdy, když nikdo nezná správné řešení (nemůže tedy být horší než ostatní)</a:t>
            </a:r>
          </a:p>
          <a:p>
            <a:pPr lvl="0"/>
            <a:r>
              <a:rPr lang="cs-CZ" dirty="0"/>
              <a:t>opisuje, používá taháky</a:t>
            </a:r>
          </a:p>
        </p:txBody>
      </p:sp>
    </p:spTree>
    <p:extLst>
      <p:ext uri="{BB962C8B-B14F-4D97-AF65-F5344CB8AC3E}">
        <p14:creationId xmlns:p14="http://schemas.microsoft.com/office/powerpoint/2010/main" val="3585352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301608" cy="5750099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DIAGNOSTICKÝ ROZHOVOR</a:t>
            </a:r>
          </a:p>
          <a:p>
            <a:r>
              <a:rPr lang="cs-CZ" b="1" dirty="0"/>
              <a:t>Strukturovaný = </a:t>
            </a:r>
            <a:r>
              <a:rPr lang="cs-CZ" dirty="0"/>
              <a:t>předem připravené otázky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 err="1"/>
              <a:t>Polostrukturovaný</a:t>
            </a:r>
            <a:r>
              <a:rPr lang="cs-CZ" b="1" dirty="0"/>
              <a:t> =</a:t>
            </a:r>
            <a:r>
              <a:rPr lang="cs-CZ" dirty="0"/>
              <a:t> připravené jen jádro otázky, další vyplyne z linie rozhovoru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Nestrukturovaný = </a:t>
            </a:r>
            <a:r>
              <a:rPr lang="cs-CZ" dirty="0"/>
              <a:t>otázky vznikají v průběhu rozhovoru</a:t>
            </a:r>
          </a:p>
          <a:p>
            <a:r>
              <a:rPr lang="cs-CZ" dirty="0"/>
              <a:t> </a:t>
            </a:r>
          </a:p>
          <a:p>
            <a:r>
              <a:rPr lang="cs-CZ" b="1" i="1" dirty="0"/>
              <a:t>Raport – vytvoření přátelské a důvěryhodné atmosféry mezi tazatelem a odpovídajícím /žákem/</a:t>
            </a:r>
          </a:p>
          <a:p>
            <a:r>
              <a:rPr lang="cs-CZ" b="1" i="1" dirty="0"/>
              <a:t> </a:t>
            </a:r>
            <a:endParaRPr lang="cs-CZ" dirty="0"/>
          </a:p>
          <a:p>
            <a:r>
              <a:rPr lang="cs-CZ" b="1" i="1" dirty="0"/>
              <a:t> </a:t>
            </a:r>
            <a:endParaRPr lang="cs-CZ" dirty="0"/>
          </a:p>
          <a:p>
            <a:r>
              <a:rPr lang="cs-CZ" b="1" dirty="0"/>
              <a:t>Skupinový rozhovor – </a:t>
            </a:r>
            <a:r>
              <a:rPr lang="cs-CZ" dirty="0"/>
              <a:t>často v průběhu třídnické hodiny</a:t>
            </a:r>
          </a:p>
        </p:txBody>
      </p:sp>
    </p:spTree>
    <p:extLst>
      <p:ext uri="{BB962C8B-B14F-4D97-AF65-F5344CB8AC3E}">
        <p14:creationId xmlns:p14="http://schemas.microsoft.com/office/powerpoint/2010/main" val="31376819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175</Words>
  <Application>Microsoft Office PowerPoint</Application>
  <PresentationFormat>Předvádění na obrazovce (4:3)</PresentationFormat>
  <Paragraphs>189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DIAGNOSTIKOVÁNÍ AFEKTIVNÍCH VLASTNOSTÍ ŽÁKA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DIAGNOSTIKOVÁNÍ AFEKTIVNÍCH VLASTNOSTÍ ŽÁKA</dc:title>
  <dc:creator>Doktorand</dc:creator>
  <cp:lastModifiedBy>Doktorand</cp:lastModifiedBy>
  <cp:revision>2</cp:revision>
  <dcterms:created xsi:type="dcterms:W3CDTF">2015-11-10T16:50:09Z</dcterms:created>
  <dcterms:modified xsi:type="dcterms:W3CDTF">2015-11-10T17:06:35Z</dcterms:modified>
</cp:coreProperties>
</file>