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8" r:id="rId28"/>
    <p:sldId id="292" r:id="rId29"/>
    <p:sldId id="293" r:id="rId30"/>
    <p:sldId id="290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4" autoAdjust="0"/>
  </p:normalViewPr>
  <p:slideViewPr>
    <p:cSldViewPr>
      <p:cViewPr>
        <p:scale>
          <a:sx n="102" d="100"/>
          <a:sy n="102" d="100"/>
        </p:scale>
        <p:origin x="-23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576-D19F-435E-A7B0-5998994A3195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556A-25C5-45D1-B63A-10ABF77066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79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576-D19F-435E-A7B0-5998994A3195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556A-25C5-45D1-B63A-10ABF77066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62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576-D19F-435E-A7B0-5998994A3195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556A-25C5-45D1-B63A-10ABF77066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93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576-D19F-435E-A7B0-5998994A3195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556A-25C5-45D1-B63A-10ABF77066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5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576-D19F-435E-A7B0-5998994A3195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556A-25C5-45D1-B63A-10ABF77066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81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576-D19F-435E-A7B0-5998994A3195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556A-25C5-45D1-B63A-10ABF77066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76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576-D19F-435E-A7B0-5998994A3195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556A-25C5-45D1-B63A-10ABF77066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85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576-D19F-435E-A7B0-5998994A3195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556A-25C5-45D1-B63A-10ABF77066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9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576-D19F-435E-A7B0-5998994A3195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556A-25C5-45D1-B63A-10ABF77066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71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576-D19F-435E-A7B0-5998994A3195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556A-25C5-45D1-B63A-10ABF77066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62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1576-D19F-435E-A7B0-5998994A3195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556A-25C5-45D1-B63A-10ABF77066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94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1576-D19F-435E-A7B0-5998994A3195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7556A-25C5-45D1-B63A-10ABF77066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46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ABwsqypKNZ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vize.cz/spot.ph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ze.cz/" TargetMode="External"/><Relationship Id="rId13" Type="http://schemas.openxmlformats.org/officeDocument/2006/relationships/hyperlink" Target="http://www.maskoule.cz/" TargetMode="External"/><Relationship Id="rId3" Type="http://schemas.openxmlformats.org/officeDocument/2006/relationships/hyperlink" Target="http://www.denprotirakovine.cz/index.html" TargetMode="External"/><Relationship Id="rId7" Type="http://schemas.openxmlformats.org/officeDocument/2006/relationships/hyperlink" Target="http://www.zdravaprsa.cz/" TargetMode="External"/><Relationship Id="rId12" Type="http://schemas.openxmlformats.org/officeDocument/2006/relationships/hyperlink" Target="http://www.stkprochlapy.cz/" TargetMode="External"/><Relationship Id="rId2" Type="http://schemas.openxmlformats.org/officeDocument/2006/relationships/hyperlink" Target="http://www.kapkanadej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mmahelp.cz/" TargetMode="External"/><Relationship Id="rId11" Type="http://schemas.openxmlformats.org/officeDocument/2006/relationships/hyperlink" Target="http://www.nadace-agrofert.cz/" TargetMode="External"/><Relationship Id="rId5" Type="http://schemas.openxmlformats.org/officeDocument/2006/relationships/hyperlink" Target="https://cz.movember.com/" TargetMode="External"/><Relationship Id="rId10" Type="http://schemas.openxmlformats.org/officeDocument/2006/relationships/hyperlink" Target="http://www.vecverejna.cz/" TargetMode="External"/><Relationship Id="rId4" Type="http://schemas.openxmlformats.org/officeDocument/2006/relationships/hyperlink" Target="https://www.dobryandel.cz/" TargetMode="External"/><Relationship Id="rId9" Type="http://schemas.openxmlformats.org/officeDocument/2006/relationships/hyperlink" Target="https://www.mou.cz/" TargetMode="External"/><Relationship Id="rId14" Type="http://schemas.openxmlformats.org/officeDocument/2006/relationships/hyperlink" Target="http://www.onkomajak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Xsma_5Urvi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424936" cy="446449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Kampaně </a:t>
            </a:r>
            <a:r>
              <a:rPr lang="cs-CZ" dirty="0" smtClean="0">
                <a:solidFill>
                  <a:srgbClr val="0070C0"/>
                </a:solidFill>
              </a:rPr>
              <a:t>a organizace podporující </a:t>
            </a:r>
            <a:r>
              <a:rPr lang="cs-CZ" dirty="0" smtClean="0">
                <a:solidFill>
                  <a:srgbClr val="0070C0"/>
                </a:solidFill>
              </a:rPr>
              <a:t>boj proti onkologickým onemocněním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5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B0F0"/>
                </a:solidFill>
              </a:rPr>
              <a:t>Movember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Nadace </a:t>
            </a:r>
            <a:r>
              <a:rPr lang="cs-CZ" dirty="0" err="1" smtClean="0"/>
              <a:t>Movember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 je celosvětová charitativní organizace, jejímž cílem je šťastnější, zdravější a delší život.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Od roku 2003 se k tomuto zdravotnímu hnutí připojily milióny lidí.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 centru zájmu stojí rakovina prostaty a rakovina varlat.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1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r>
              <a:rPr lang="cs-CZ" dirty="0" smtClean="0"/>
              <a:t>Probíhá v listopadu (</a:t>
            </a:r>
            <a:r>
              <a:rPr lang="cs-CZ" dirty="0" err="1" smtClean="0"/>
              <a:t>Movember</a:t>
            </a:r>
            <a:r>
              <a:rPr lang="cs-CZ" dirty="0"/>
              <a:t> </a:t>
            </a:r>
            <a:r>
              <a:rPr lang="cs-CZ" dirty="0" smtClean="0"/>
              <a:t>= z angl. </a:t>
            </a:r>
            <a:r>
              <a:rPr lang="cs-CZ" dirty="0" err="1" smtClean="0"/>
              <a:t>November</a:t>
            </a:r>
            <a:r>
              <a:rPr lang="cs-CZ" dirty="0" smtClean="0"/>
              <a:t>). </a:t>
            </a:r>
          </a:p>
          <a:p>
            <a:endParaRPr lang="cs-CZ" sz="1800" dirty="0" smtClean="0"/>
          </a:p>
          <a:p>
            <a:r>
              <a:rPr lang="cs-CZ" dirty="0" smtClean="0"/>
              <a:t>Symbol: knírek - představuje přírodní billboard, který upozorňuje na problematiku onkologických onemocnění u mužů.  </a:t>
            </a:r>
            <a:endParaRPr lang="cs-CZ" dirty="0"/>
          </a:p>
        </p:txBody>
      </p:sp>
      <p:pic>
        <p:nvPicPr>
          <p:cNvPr id="4" name="Picture 2" descr="C:\Users\Lukáš\Desktop\AboutUs_MovemberFoundation_Moustach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5256584" cy="2595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discoversmithsfalls.ca/wp-content/uploads/2014/11/Movember-1.jpg"/>
          <p:cNvPicPr>
            <a:picLocks noChangeAspect="1" noChangeArrowheads="1"/>
          </p:cNvPicPr>
          <p:nvPr/>
        </p:nvPicPr>
        <p:blipFill>
          <a:blip r:embed="rId3" cstate="print"/>
          <a:srcRect b="27660"/>
          <a:stretch>
            <a:fillRect/>
          </a:stretch>
        </p:blipFill>
        <p:spPr bwMode="auto">
          <a:xfrm rot="1130769">
            <a:off x="6299258" y="4272584"/>
            <a:ext cx="2388971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1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Videa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>
                <a:hlinkClick r:id="rId2"/>
              </a:rPr>
              <a:t>https://www.youtube.com/watch?v=ABwsqypKNZI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482" name="Picture 2" descr="http://news.nepal-travel.org/files/2013/11/MOVEMBER-facebook-mousta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24944"/>
            <a:ext cx="7200800" cy="3600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8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bcdn-photos-h-a.akamaihd.net/hphotos-ak-xap1/v/t1.0-0/s480x480/10410359_1419316738372688_6228152765068165224_n.png?oh=b24c672a77e1beeea5c3db418f88b3d2&amp;oe=56933028&amp;__gda__=1453455888_a5187b42f45467a36f3f534003d2c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669345" cy="558924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644008" y="1844824"/>
            <a:ext cx="42484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00B0F0"/>
                </a:solidFill>
              </a:rPr>
              <a:t>MOTTO</a:t>
            </a:r>
          </a:p>
          <a:p>
            <a:r>
              <a:rPr lang="cs-CZ" sz="3200" dirty="0" smtClean="0"/>
              <a:t>Kdyby byl život jako tanec,</a:t>
            </a:r>
            <a:br>
              <a:rPr lang="cs-CZ" sz="3200" dirty="0" smtClean="0"/>
            </a:br>
            <a:r>
              <a:rPr lang="cs-CZ" sz="3200" dirty="0" smtClean="0"/>
              <a:t>protančila bych celou noc.</a:t>
            </a:r>
            <a:br>
              <a:rPr lang="cs-CZ" sz="3200" dirty="0" smtClean="0"/>
            </a:br>
            <a:r>
              <a:rPr lang="cs-CZ" sz="3200" dirty="0" smtClean="0"/>
              <a:t>Kdyby byl tanec jako život,</a:t>
            </a:r>
            <a:br>
              <a:rPr lang="cs-CZ" sz="3200" dirty="0" smtClean="0"/>
            </a:br>
            <a:r>
              <a:rPr lang="cs-CZ" sz="3200" dirty="0" smtClean="0"/>
              <a:t>nenaučila bych se tančit.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7981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Cíle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/>
              <a:t>Z</a:t>
            </a:r>
            <a:r>
              <a:rPr lang="cs-CZ" dirty="0" smtClean="0"/>
              <a:t>lepšit kvalitu života onkologicky nemocných žen. </a:t>
            </a:r>
          </a:p>
          <a:p>
            <a:r>
              <a:rPr lang="cs-CZ" dirty="0"/>
              <a:t>P</a:t>
            </a:r>
            <a:r>
              <a:rPr lang="cs-CZ" dirty="0" smtClean="0"/>
              <a:t>rosadit zlepšení následné péče o onkologicky nemocné. </a:t>
            </a:r>
          </a:p>
          <a:p>
            <a:r>
              <a:rPr lang="cs-CZ" dirty="0"/>
              <a:t>P</a:t>
            </a:r>
            <a:r>
              <a:rPr lang="cs-CZ" dirty="0" smtClean="0"/>
              <a:t>řispět ke zlepšení informovanosti veřejnosti o výskytu, prevenci a možnostech léčby rakoviny prsu.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62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Poslání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cs-CZ" dirty="0" smtClean="0"/>
              <a:t>Smyslem a cílem MAMMA HELP CENTER je pomoci každému, kdo centrum požádá o pomoc v souvislosti s nádorovým onemocněním prsu, bez ohledu na to, zda se v budoucnu ke sdružení aktivně připojí či nikoli.</a:t>
            </a:r>
            <a:endParaRPr lang="cs-CZ" dirty="0"/>
          </a:p>
        </p:txBody>
      </p:sp>
      <p:pic>
        <p:nvPicPr>
          <p:cNvPr id="16386" name="Picture 2" descr="http://www.mammahelp.cz/wp-content/uploads/2015/10/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73016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03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99"/>
                </a:solidFill>
              </a:rPr>
              <a:t>Projekty v růžové barvě</a:t>
            </a:r>
            <a:endParaRPr lang="cs-CZ" dirty="0">
              <a:solidFill>
                <a:srgbClr val="FF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V zahraničí se tradice října v růžové barvě, která symbolizuje boj proti rakovině prsu, udržuje téměř 30 let. 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 smtClean="0"/>
              <a:t>Projekt </a:t>
            </a:r>
            <a:r>
              <a:rPr lang="cs-CZ" b="1" dirty="0" smtClean="0"/>
              <a:t>Měsíc v růžové</a:t>
            </a:r>
            <a:r>
              <a:rPr lang="cs-CZ" dirty="0" smtClean="0"/>
              <a:t> si klade za cíl připomenout, že zdraví je na prvním místě a je třeba o něj dbát a zároveň zvýšit informovanost o této problematice mezi populací.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09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ukáš\Desktop\mesic-pra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65937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2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63272" cy="149817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3399"/>
                </a:solidFill>
              </a:rPr>
              <a:t>Akce s časopisem Moje Psychologie </a:t>
            </a:r>
            <a:br>
              <a:rPr lang="pl-PL" b="1" dirty="0" smtClean="0">
                <a:solidFill>
                  <a:srgbClr val="FF3399"/>
                </a:solidFill>
              </a:rPr>
            </a:br>
            <a:r>
              <a:rPr lang="pl-PL" b="1" dirty="0" smtClean="0">
                <a:solidFill>
                  <a:srgbClr val="FF3399"/>
                </a:solidFill>
              </a:rPr>
              <a:t>v rámci projektu Říjen v růžové</a:t>
            </a:r>
            <a:br>
              <a:rPr lang="pl-PL" b="1" dirty="0" smtClean="0">
                <a:solidFill>
                  <a:srgbClr val="FF3399"/>
                </a:solidFill>
              </a:rPr>
            </a:br>
            <a:endParaRPr lang="cs-CZ" dirty="0">
              <a:solidFill>
                <a:srgbClr val="FF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91264" cy="4209331"/>
          </a:xfrm>
        </p:spPr>
        <p:txBody>
          <a:bodyPr/>
          <a:lstStyle/>
          <a:p>
            <a:r>
              <a:rPr lang="cs-CZ" dirty="0" smtClean="0"/>
              <a:t>Už třetím rokem se časopis Moje psychologie zapojuje do celosvětové kampaně proti rakovině prsu. Říjnové číslo je věnované z velké části prevenci, ale také podpoře žen, které onemocněly a musí svůj život s nemocí co nejlíp ustát. Ony, i jejich rodiny.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4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ukáš\Desktop\21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9451"/>
            <a:ext cx="4536504" cy="613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nspka.cz/images/clanky/1/408/dar-kapky-nadeje_0.jpg"/>
          <p:cNvPicPr>
            <a:picLocks noChangeAspect="1" noChangeArrowheads="1"/>
          </p:cNvPicPr>
          <p:nvPr/>
        </p:nvPicPr>
        <p:blipFill>
          <a:blip r:embed="rId2" cstate="print"/>
          <a:srcRect t="18181" b="45910"/>
          <a:stretch>
            <a:fillRect/>
          </a:stretch>
        </p:blipFill>
        <p:spPr bwMode="auto">
          <a:xfrm>
            <a:off x="0" y="0"/>
            <a:ext cx="9023684" cy="216024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492896"/>
            <a:ext cx="7560840" cy="381642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Nadace Kapka naděje pomáhá nemocným dětem s poruchou krvetvorby, onkologickým onemocněním a dětem, jejichž onemocnění vyžaduje transplantaci kostní dřeně. </a:t>
            </a:r>
          </a:p>
          <a:p>
            <a:endParaRPr lang="cs-CZ" dirty="0" smtClean="0"/>
          </a:p>
          <a:p>
            <a:r>
              <a:rPr lang="cs-CZ" dirty="0" smtClean="0"/>
              <a:t>Vznik Nadačního fondu Kapka naděje souvisí s těžkou a bytostně prožitou zkušeností paní Venduly Svobodové. Fond založila v srpnu roku 2000.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9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rgbClr val="FF3399"/>
                </a:solidFill>
              </a:rPr>
              <a:t>Spolupráce s </a:t>
            </a:r>
            <a:r>
              <a:rPr lang="cs-CZ" b="1" dirty="0" smtClean="0">
                <a:solidFill>
                  <a:srgbClr val="FF3399"/>
                </a:solidFill>
              </a:rPr>
              <a:t>Avonem</a:t>
            </a:r>
            <a:r>
              <a:rPr lang="cs-CZ" dirty="0" smtClean="0">
                <a:solidFill>
                  <a:srgbClr val="FF3399"/>
                </a:solidFill>
              </a:rPr>
              <a:t> – pochod proti rakovině prsu.  </a:t>
            </a:r>
            <a:endParaRPr lang="cs-CZ" dirty="0">
              <a:solidFill>
                <a:srgbClr val="FF3399"/>
              </a:solidFill>
            </a:endParaRPr>
          </a:p>
        </p:txBody>
      </p:sp>
      <p:pic>
        <p:nvPicPr>
          <p:cNvPr id="11266" name="Picture 2" descr="C:\Users\Lukáš\Desktop\IMG_1234-318x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168352" cy="476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Výsledek obrázku pro avon rakov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68" name="AutoShape 4" descr="Výsledek obrázku pro avon rakov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70" name="Picture 6" descr="http://pressreleases.avonsk.sk/wp-content/uploads/2010/09/42-86-thickbox1.jpg"/>
          <p:cNvPicPr>
            <a:picLocks noChangeAspect="1" noChangeArrowheads="1"/>
          </p:cNvPicPr>
          <p:nvPr/>
        </p:nvPicPr>
        <p:blipFill>
          <a:blip r:embed="rId3" cstate="print"/>
          <a:srcRect b="13012"/>
          <a:stretch>
            <a:fillRect/>
          </a:stretch>
        </p:blipFill>
        <p:spPr bwMode="auto">
          <a:xfrm>
            <a:off x="4355976" y="2564904"/>
            <a:ext cx="4527376" cy="3938266"/>
          </a:xfrm>
          <a:prstGeom prst="rect">
            <a:avLst/>
          </a:prstGeom>
          <a:noFill/>
        </p:spPr>
      </p:pic>
      <p:pic>
        <p:nvPicPr>
          <p:cNvPr id="11272" name="Picture 8" descr="Výsledek obrázku pro avon rakov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556792"/>
            <a:ext cx="4324350" cy="1057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9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vize.cz/UserFiles/news/novinka-420.jpg"/>
          <p:cNvPicPr>
            <a:picLocks noChangeAspect="1" noChangeArrowheads="1"/>
          </p:cNvPicPr>
          <p:nvPr/>
        </p:nvPicPr>
        <p:blipFill>
          <a:blip r:embed="rId2" cstate="print"/>
          <a:srcRect l="5991" b="27708"/>
          <a:stretch>
            <a:fillRect/>
          </a:stretch>
        </p:blipFill>
        <p:spPr bwMode="auto">
          <a:xfrm>
            <a:off x="678193" y="0"/>
            <a:ext cx="8465807" cy="4653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2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Vize 97 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Nadace</a:t>
            </a:r>
            <a:r>
              <a:rPr lang="cs-CZ" dirty="0" smtClean="0"/>
              <a:t> byla založena manželi</a:t>
            </a:r>
            <a:r>
              <a:rPr lang="pt-BR" dirty="0" smtClean="0"/>
              <a:t> </a:t>
            </a:r>
            <a:r>
              <a:rPr lang="pt-BR" dirty="0"/>
              <a:t>Dagmar a </a:t>
            </a:r>
            <a:r>
              <a:rPr lang="pt-BR" dirty="0" smtClean="0"/>
              <a:t>Václav</a:t>
            </a:r>
            <a:r>
              <a:rPr lang="cs-CZ" dirty="0" err="1" smtClean="0"/>
              <a:t>em</a:t>
            </a:r>
            <a:r>
              <a:rPr lang="cs-CZ" dirty="0" smtClean="0"/>
              <a:t> </a:t>
            </a:r>
            <a:r>
              <a:rPr lang="pt-BR" dirty="0" smtClean="0"/>
              <a:t> Havlový</a:t>
            </a:r>
            <a:r>
              <a:rPr lang="cs-CZ" dirty="0" smtClean="0"/>
              <a:t>mi. </a:t>
            </a:r>
          </a:p>
          <a:p>
            <a:endParaRPr lang="cs-CZ" dirty="0" smtClean="0"/>
          </a:p>
          <a:p>
            <a:r>
              <a:rPr lang="cs-CZ" dirty="0" smtClean="0"/>
              <a:t>Nadace se zabývá </a:t>
            </a:r>
            <a:r>
              <a:rPr lang="cs-CZ" b="1" dirty="0"/>
              <a:t>v</a:t>
            </a:r>
            <a:r>
              <a:rPr lang="cs-CZ" b="1" dirty="0" smtClean="0"/>
              <a:t>časnou diagnózou </a:t>
            </a:r>
            <a:r>
              <a:rPr lang="cs-CZ" b="1" dirty="0"/>
              <a:t>a </a:t>
            </a:r>
            <a:r>
              <a:rPr lang="cs-CZ" b="1" dirty="0" smtClean="0"/>
              <a:t>prevencí </a:t>
            </a:r>
            <a:r>
              <a:rPr lang="cs-CZ" b="1" dirty="0"/>
              <a:t>rakoviny tlustého střeva a </a:t>
            </a:r>
            <a:r>
              <a:rPr lang="cs-CZ" b="1" dirty="0" smtClean="0"/>
              <a:t>konečníku.  </a:t>
            </a:r>
            <a:endParaRPr lang="cs-CZ" b="1" dirty="0"/>
          </a:p>
          <a:p>
            <a:endParaRPr lang="cs-CZ" dirty="0" smtClean="0"/>
          </a:p>
          <a:p>
            <a:r>
              <a:rPr lang="cs-CZ" dirty="0"/>
              <a:t>Díky úsilí Nadace Dagmar a Václava </a:t>
            </a:r>
            <a:r>
              <a:rPr lang="cs-CZ" dirty="0" smtClean="0"/>
              <a:t>Havlových </a:t>
            </a:r>
            <a:r>
              <a:rPr lang="cs-CZ" dirty="0"/>
              <a:t>VIZE 97 </a:t>
            </a:r>
            <a:r>
              <a:rPr lang="cs-CZ" dirty="0" smtClean="0"/>
              <a:t>mají všichni </a:t>
            </a:r>
            <a:r>
              <a:rPr lang="cs-CZ" dirty="0"/>
              <a:t>občané ČR možnost si nechat </a:t>
            </a:r>
            <a:r>
              <a:rPr lang="cs-CZ" dirty="0" smtClean="0"/>
              <a:t>bezplatně </a:t>
            </a:r>
            <a:r>
              <a:rPr lang="cs-CZ" dirty="0"/>
              <a:t>udělat test </a:t>
            </a:r>
            <a:r>
              <a:rPr lang="cs-CZ" dirty="0" smtClean="0"/>
              <a:t>na </a:t>
            </a:r>
            <a:r>
              <a:rPr lang="cs-CZ" dirty="0"/>
              <a:t>krvácení do </a:t>
            </a:r>
            <a:r>
              <a:rPr lang="cs-CZ" dirty="0" smtClean="0"/>
              <a:t>stolice</a:t>
            </a:r>
            <a:r>
              <a:rPr lang="cs-CZ" dirty="0"/>
              <a:t>. 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4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cs-CZ" dirty="0"/>
              <a:t>VIZE 97 šíří již od </a:t>
            </a:r>
            <a:r>
              <a:rPr lang="cs-CZ" dirty="0" smtClean="0"/>
              <a:t>roku 1998 </a:t>
            </a:r>
            <a:r>
              <a:rPr lang="cs-CZ" dirty="0"/>
              <a:t>osvětu o rakovině tlustého střeva a konečníku. </a:t>
            </a:r>
            <a:r>
              <a:rPr lang="cs-CZ" dirty="0" smtClean="0"/>
              <a:t>Informuje </a:t>
            </a:r>
            <a:r>
              <a:rPr lang="cs-CZ" dirty="0"/>
              <a:t>veřejnost </a:t>
            </a:r>
            <a:r>
              <a:rPr lang="cs-CZ" dirty="0" smtClean="0"/>
              <a:t>o prevenci a </a:t>
            </a:r>
            <a:r>
              <a:rPr lang="cs-CZ" dirty="0"/>
              <a:t>možnostech bezbolestného testování</a:t>
            </a:r>
            <a:r>
              <a:rPr lang="cs-CZ" dirty="0" smtClean="0"/>
              <a:t>.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1" name="Picture 3" descr="C:\Users\Lukáš\Desktop\kolorek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6984776" cy="3669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9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„Nečekejte, až onemocníte Vy 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nebo někdo z Vašich blízkých!“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Users\Lukáš\Desktop\obraze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496944" cy="378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Videa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980728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www.vize.cz/spot.php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146" name="Picture 2" descr="http://www.zepterclub.cz/attachments/3206/thumbnail?width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348880"/>
            <a:ext cx="6264696" cy="418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41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Další kampaně  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Masarykova Onkologická Nadace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3074" name="Picture 2" descr="C:\Users\Lukáš\Desktop\img.obrazky.c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89665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2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ukáš\Desktop\Rakovina_vec_verejna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27180" cy="24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Nadační fond Petra Koukala (badmintonista)</a:t>
            </a:r>
          </a:p>
          <a:p>
            <a:endParaRPr lang="cs-CZ" dirty="0"/>
          </a:p>
          <a:p>
            <a:r>
              <a:rPr lang="cs-CZ" b="1" dirty="0"/>
              <a:t>m</a:t>
            </a:r>
            <a:r>
              <a:rPr lang="cs-CZ" b="1" dirty="0" smtClean="0"/>
              <a:t>otto</a:t>
            </a:r>
            <a:r>
              <a:rPr lang="cs-CZ" b="1" dirty="0"/>
              <a:t>:</a:t>
            </a:r>
            <a:r>
              <a:rPr lang="cs-CZ" dirty="0"/>
              <a:t>  </a:t>
            </a:r>
            <a:r>
              <a:rPr lang="cs-CZ" i="1" dirty="0"/>
              <a:t>„Až se chlapi začnou starat o své zdraví jako o auta, budeme mít vyhráno!“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prof</a:t>
            </a:r>
            <a:r>
              <a:rPr lang="cs-CZ" dirty="0"/>
              <a:t>. MUDr. Jiří Vorlíček, CSc.</a:t>
            </a:r>
          </a:p>
          <a:p>
            <a:pPr marL="0" indent="0">
              <a:buNone/>
            </a:pPr>
            <a:r>
              <a:rPr lang="cs-CZ" b="1" dirty="0" smtClean="0"/>
              <a:t>	předseda </a:t>
            </a:r>
            <a:r>
              <a:rPr lang="cs-CZ" b="1" dirty="0"/>
              <a:t>České onkologické společnosti 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</a:t>
            </a:r>
            <a:r>
              <a:rPr lang="cs-CZ" dirty="0" smtClean="0"/>
              <a:t>anuál STK </a:t>
            </a:r>
            <a:r>
              <a:rPr lang="cs-CZ" dirty="0"/>
              <a:t>pro chlapy: http://www.stkprochlapy.cz/brozura/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13" y="548680"/>
            <a:ext cx="433248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Kampaň </a:t>
            </a:r>
            <a:r>
              <a:rPr lang="cs-CZ" dirty="0" smtClean="0"/>
              <a:t>boje proti rakovině varlat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mtClean="0"/>
              <a:t>	</a:t>
            </a:r>
            <a:r>
              <a:rPr lang="cs-CZ" smtClean="0"/>
              <a:t>     www.maskoule.cz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484757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7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Hlavní cíle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Pomoc při zlepšení diagnostických postupů a léčebných metod. </a:t>
            </a:r>
          </a:p>
          <a:p>
            <a:r>
              <a:rPr lang="cs-CZ" dirty="0" smtClean="0"/>
              <a:t>Pomoc v oblasti psychosociální péče. </a:t>
            </a:r>
          </a:p>
          <a:p>
            <a:r>
              <a:rPr lang="cs-CZ" dirty="0" smtClean="0"/>
              <a:t>Podpora vědeckých aktivit.  </a:t>
            </a:r>
          </a:p>
          <a:p>
            <a:r>
              <a:rPr lang="cs-CZ" dirty="0" smtClean="0"/>
              <a:t>Podpora regionálních nemocnic. 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31746" name="Picture 2" descr="http://www.dama.cz/images/ruzne/kapkanadej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725144"/>
            <a:ext cx="3024336" cy="1209735"/>
          </a:xfrm>
          <a:prstGeom prst="rect">
            <a:avLst/>
          </a:prstGeom>
          <a:noFill/>
        </p:spPr>
      </p:pic>
      <p:pic>
        <p:nvPicPr>
          <p:cNvPr id="31748" name="Picture 4" descr="http://im.novinky.cz/mynews/443/24431-top_foto1-5e0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4824536" cy="271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700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Zdroje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u="sng" dirty="0">
                <a:hlinkClick r:id="rId2"/>
              </a:rPr>
              <a:t>http://www.kapkanadeje.cz/</a:t>
            </a:r>
            <a:endParaRPr lang="cs-CZ" dirty="0"/>
          </a:p>
          <a:p>
            <a:r>
              <a:rPr lang="cs-CZ" u="sng" dirty="0">
                <a:hlinkClick r:id="rId3"/>
              </a:rPr>
              <a:t>http://www.denprotirakovine.cz/index.html</a:t>
            </a:r>
            <a:endParaRPr lang="cs-CZ" dirty="0"/>
          </a:p>
          <a:p>
            <a:r>
              <a:rPr lang="cs-CZ" u="sng" dirty="0">
                <a:hlinkClick r:id="rId4"/>
              </a:rPr>
              <a:t>https://www.dobryandel.cz/</a:t>
            </a:r>
            <a:endParaRPr lang="cs-CZ" dirty="0"/>
          </a:p>
          <a:p>
            <a:r>
              <a:rPr lang="cs-CZ" u="sng" dirty="0">
                <a:hlinkClick r:id="rId5"/>
              </a:rPr>
              <a:t>https://cz.movember.com/</a:t>
            </a:r>
            <a:endParaRPr lang="cs-CZ" dirty="0"/>
          </a:p>
          <a:p>
            <a:r>
              <a:rPr lang="cs-CZ" u="sng" dirty="0">
                <a:hlinkClick r:id="rId6"/>
              </a:rPr>
              <a:t>http://www.mammahelp.cz/</a:t>
            </a:r>
            <a:r>
              <a:rPr lang="cs-CZ" dirty="0"/>
              <a:t> </a:t>
            </a:r>
          </a:p>
          <a:p>
            <a:r>
              <a:rPr lang="cs-CZ" u="sng" dirty="0">
                <a:hlinkClick r:id="rId7"/>
              </a:rPr>
              <a:t>http://www.zdravaprsa.cz/</a:t>
            </a:r>
            <a:endParaRPr lang="cs-CZ" dirty="0"/>
          </a:p>
          <a:p>
            <a:r>
              <a:rPr lang="cs-CZ" u="sng" dirty="0">
                <a:hlinkClick r:id="rId8"/>
              </a:rPr>
              <a:t>http://www.vize.cz/</a:t>
            </a:r>
            <a:endParaRPr lang="cs-CZ" dirty="0"/>
          </a:p>
          <a:p>
            <a:r>
              <a:rPr lang="cs-CZ" u="sng" dirty="0">
                <a:hlinkClick r:id="rId9"/>
              </a:rPr>
              <a:t>https://www.mou.cz/</a:t>
            </a:r>
            <a:r>
              <a:rPr lang="cs-CZ" dirty="0"/>
              <a:t> </a:t>
            </a:r>
          </a:p>
          <a:p>
            <a:r>
              <a:rPr lang="cs-CZ" u="sng" dirty="0">
                <a:hlinkClick r:id="rId10"/>
              </a:rPr>
              <a:t>http://www.vecverejna.cz/</a:t>
            </a:r>
            <a:r>
              <a:rPr lang="cs-CZ" dirty="0"/>
              <a:t> </a:t>
            </a:r>
          </a:p>
          <a:p>
            <a:r>
              <a:rPr lang="cs-CZ" u="sng" dirty="0" smtClean="0">
                <a:hlinkClick r:id="rId11"/>
              </a:rPr>
              <a:t>http</a:t>
            </a:r>
            <a:r>
              <a:rPr lang="cs-CZ" u="sng" dirty="0">
                <a:hlinkClick r:id="rId11"/>
              </a:rPr>
              <a:t>://www.nadace-agrofert.cz</a:t>
            </a:r>
            <a:r>
              <a:rPr lang="cs-CZ" u="sng" dirty="0" smtClean="0">
                <a:hlinkClick r:id="rId11"/>
              </a:rPr>
              <a:t>/</a:t>
            </a:r>
            <a:endParaRPr lang="cs-CZ" u="sng" dirty="0" smtClean="0"/>
          </a:p>
          <a:p>
            <a:r>
              <a:rPr lang="cs-CZ" u="sng" dirty="0" smtClean="0">
                <a:hlinkClick r:id="rId12"/>
              </a:rPr>
              <a:t>www.stkprochlapy.cz</a:t>
            </a:r>
            <a:endParaRPr lang="cs-CZ" u="sng" dirty="0" smtClean="0"/>
          </a:p>
          <a:p>
            <a:r>
              <a:rPr lang="cs-CZ" u="sng" dirty="0" smtClean="0">
                <a:hlinkClick r:id="rId13"/>
              </a:rPr>
              <a:t>www.maskoule.cz</a:t>
            </a:r>
            <a:endParaRPr lang="cs-CZ" u="sng" dirty="0" smtClean="0"/>
          </a:p>
          <a:p>
            <a:r>
              <a:rPr lang="cs-CZ" u="sng" dirty="0" smtClean="0">
                <a:hlinkClick r:id="rId14"/>
              </a:rPr>
              <a:t>www.onkomajak.cz</a:t>
            </a:r>
            <a:endParaRPr lang="cs-CZ" u="sng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53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>
                <a:effectLst/>
              </a:rPr>
              <a:t>13. května 2015</a:t>
            </a:r>
            <a:r>
              <a:rPr lang="cs-CZ" dirty="0" smtClean="0">
                <a:effectLst/>
              </a:rPr>
              <a:t> byl 19. ročník celostátní sbírky Český den proti rakovině.  </a:t>
            </a:r>
          </a:p>
          <a:p>
            <a:endParaRPr lang="cs-CZ" dirty="0" smtClean="0">
              <a:effectLst/>
            </a:endParaRPr>
          </a:p>
          <a:p>
            <a:r>
              <a:rPr lang="cs-CZ" b="1" dirty="0" smtClean="0">
                <a:effectLst/>
              </a:rPr>
              <a:t>Cíle sbírky: </a:t>
            </a:r>
            <a:br>
              <a:rPr lang="cs-CZ" b="1" dirty="0" smtClean="0">
                <a:effectLst/>
              </a:rPr>
            </a:br>
            <a:r>
              <a:rPr lang="cs-CZ" dirty="0" smtClean="0">
                <a:effectLst/>
              </a:rPr>
              <a:t>- preventivně působit na širokou veřejnost prostřednictvím letáků s informacemi</a:t>
            </a:r>
            <a:br>
              <a:rPr lang="cs-CZ" dirty="0" smtClean="0">
                <a:effectLst/>
              </a:rPr>
            </a:br>
            <a:r>
              <a:rPr lang="cs-CZ" dirty="0" smtClean="0">
                <a:effectLst/>
              </a:rPr>
              <a:t>- za nabízené kvítky měsíčku lékařského získat prostředky na boj proti rakovině:</a:t>
            </a:r>
          </a:p>
          <a:p>
            <a:r>
              <a:rPr lang="cs-CZ" dirty="0" smtClean="0">
                <a:effectLst/>
              </a:rPr>
              <a:t>na nádorovou prevenci, zlepšení kvality života onkologických pacientů, podporu onkologické výchovy, výzkumu a vybavení onkologických center </a:t>
            </a:r>
          </a:p>
          <a:p>
            <a:endParaRPr lang="cs-CZ" dirty="0" smtClean="0">
              <a:effectLst/>
            </a:endParaRPr>
          </a:p>
          <a:p>
            <a:pPr marL="0" indent="0">
              <a:buNone/>
            </a:pPr>
            <a:endParaRPr lang="cs-CZ" dirty="0" smtClean="0">
              <a:effectLst/>
            </a:endParaRP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Users\Lukáš\Desktop\hlavicka_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260648"/>
            <a:ext cx="9110108" cy="9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káš\Desktop\den-proti-rakovine-pra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1452">
            <a:off x="5375292" y="1356665"/>
            <a:ext cx="3594613" cy="53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ukáš\Desktop\aviz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91677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90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05064"/>
            <a:ext cx="8964488" cy="4525963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omáhá rodinám s dětmi, které se vlivem onkologického nebo jiného závažného onemocnění některého z členů rodiny dostaly do finanční tísně. </a:t>
            </a:r>
            <a:endParaRPr lang="cs-CZ" dirty="0"/>
          </a:p>
        </p:txBody>
      </p:sp>
      <p:pic>
        <p:nvPicPr>
          <p:cNvPr id="26626" name="Picture 2" descr="http://www.retisgroup.cz/wp-content/gallery/dobry-andel/andel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84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22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linkos.cz/files/pro_odborniky/info-praxe/aktualne/JAKtoFUNGUJE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689"/>
            <a:ext cx="7092280" cy="6787312"/>
          </a:xfrm>
          <a:prstGeom prst="rect">
            <a:avLst/>
          </a:prstGeom>
          <a:noFill/>
        </p:spPr>
      </p:pic>
      <p:pic>
        <p:nvPicPr>
          <p:cNvPr id="6" name="Picture 2" descr="C:\Users\Lukáš\Desktop\09_37_55_773_DA_logo_ZPDA_design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99903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84168" y="4509120"/>
            <a:ext cx="2880320" cy="1944216"/>
          </a:xfr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>
                <a:effectLst/>
              </a:rPr>
              <a:t>1. Do posledního haléře </a:t>
            </a:r>
          </a:p>
          <a:p>
            <a:pPr>
              <a:buNone/>
            </a:pPr>
            <a:endParaRPr lang="cs-CZ" dirty="0" smtClean="0">
              <a:effectLst/>
            </a:endParaRPr>
          </a:p>
          <a:p>
            <a:pPr>
              <a:buNone/>
            </a:pPr>
            <a:r>
              <a:rPr lang="cs-CZ" dirty="0" smtClean="0">
                <a:effectLst/>
              </a:rPr>
              <a:t>2. Víte, komu pomáháte</a:t>
            </a:r>
          </a:p>
          <a:p>
            <a:pPr marL="0" indent="0">
              <a:buNone/>
            </a:pPr>
            <a:endParaRPr lang="cs-CZ" dirty="0" smtClean="0">
              <a:effectLst/>
            </a:endParaRPr>
          </a:p>
          <a:p>
            <a:pPr>
              <a:buNone/>
            </a:pPr>
            <a:r>
              <a:rPr lang="cs-CZ" dirty="0" smtClean="0"/>
              <a:t>3. </a:t>
            </a:r>
            <a:r>
              <a:rPr lang="cs-CZ" dirty="0" smtClean="0">
                <a:effectLst/>
              </a:rPr>
              <a:t>Pomáháte pravidelně </a:t>
            </a:r>
          </a:p>
          <a:p>
            <a:endParaRPr lang="cs-CZ" b="1" dirty="0" smtClean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8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Videa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effectLst/>
              </a:rPr>
              <a:t>Jak se stát DOBRÝM ANDĚLEM?</a:t>
            </a:r>
          </a:p>
          <a:p>
            <a:r>
              <a:rPr lang="cs-CZ" dirty="0" smtClean="0">
                <a:hlinkClick r:id="rId2"/>
              </a:rPr>
              <a:t>https://www.youtube.com/watch?v=Xsma_5UrviM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4578" name="Picture 2" descr="http://nekurme.cz/wp-content/uploads/2015/03/dobra_andel_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8902"/>
            <a:ext cx="9144000" cy="1929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4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recebits.com/wp-content/uploads/2014/11/Mustache-Gift-Guide-Movem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6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518</Words>
  <Application>Microsoft Office PowerPoint</Application>
  <PresentationFormat>Předvádění na obrazovce (4:3)</PresentationFormat>
  <Paragraphs>90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systému Office</vt:lpstr>
      <vt:lpstr>Kampaně a organizace podporující boj proti onkologickým onemocněním </vt:lpstr>
      <vt:lpstr>Prezentace aplikace PowerPoint</vt:lpstr>
      <vt:lpstr>Hlavní cíle </vt:lpstr>
      <vt:lpstr>Prezentace aplikace PowerPoint</vt:lpstr>
      <vt:lpstr>Prezentace aplikace PowerPoint</vt:lpstr>
      <vt:lpstr>Prezentace aplikace PowerPoint</vt:lpstr>
      <vt:lpstr>Prezentace aplikace PowerPoint</vt:lpstr>
      <vt:lpstr>Videa</vt:lpstr>
      <vt:lpstr>Prezentace aplikace PowerPoint</vt:lpstr>
      <vt:lpstr>Movember</vt:lpstr>
      <vt:lpstr>Prezentace aplikace PowerPoint</vt:lpstr>
      <vt:lpstr>Videa</vt:lpstr>
      <vt:lpstr>Prezentace aplikace PowerPoint</vt:lpstr>
      <vt:lpstr>Cíle</vt:lpstr>
      <vt:lpstr>Poslání</vt:lpstr>
      <vt:lpstr>Projekty v růžové barvě</vt:lpstr>
      <vt:lpstr>Prezentace aplikace PowerPoint</vt:lpstr>
      <vt:lpstr>Akce s časopisem Moje Psychologie  v rámci projektu Říjen v růžové </vt:lpstr>
      <vt:lpstr>Prezentace aplikace PowerPoint</vt:lpstr>
      <vt:lpstr>Prezentace aplikace PowerPoint</vt:lpstr>
      <vt:lpstr>Prezentace aplikace PowerPoint</vt:lpstr>
      <vt:lpstr>Vize 97 </vt:lpstr>
      <vt:lpstr>Prezentace aplikace PowerPoint</vt:lpstr>
      <vt:lpstr>Prezentace aplikace PowerPoint</vt:lpstr>
      <vt:lpstr>Videa</vt:lpstr>
      <vt:lpstr>Další kampaně  </vt:lpstr>
      <vt:lpstr>Prezentace aplikace PowerPoint</vt:lpstr>
      <vt:lpstr>Prezentace aplikace PowerPoint</vt:lpstr>
      <vt:lpstr>Prezentace aplikace PowerPoint</vt:lpstr>
      <vt:lpstr>Zdroje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Kampaně podporující boj proti onkologickým onemocněním</dc:title>
  <dc:creator>Lukáš</dc:creator>
  <cp:lastModifiedBy>Slany</cp:lastModifiedBy>
  <cp:revision>27</cp:revision>
  <dcterms:created xsi:type="dcterms:W3CDTF">2015-10-13T09:32:43Z</dcterms:created>
  <dcterms:modified xsi:type="dcterms:W3CDTF">2015-12-08T11:46:28Z</dcterms:modified>
</cp:coreProperties>
</file>