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22"/>
  </p:notesMasterIdLst>
  <p:sldIdLst>
    <p:sldId id="256" r:id="rId2"/>
    <p:sldId id="257" r:id="rId3"/>
    <p:sldId id="264" r:id="rId4"/>
    <p:sldId id="261" r:id="rId5"/>
    <p:sldId id="265" r:id="rId6"/>
    <p:sldId id="258" r:id="rId7"/>
    <p:sldId id="259" r:id="rId8"/>
    <p:sldId id="260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62" r:id="rId20"/>
    <p:sldId id="263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P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218A1-FEDF-466F-AF38-A0DFA40220E1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4825B-8539-46DA-8671-0D3B72A4E9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006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4825B-8539-46DA-8671-0D3B72A4E908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8.12.2015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s.muni.cz/do/rect/el/estud/prif/ps13/genotox/web/pages/01_nador.html" TargetMode="External"/><Relationship Id="rId7" Type="http://schemas.openxmlformats.org/officeDocument/2006/relationships/hyperlink" Target="http://www.onkomajak.cz/" TargetMode="External"/><Relationship Id="rId2" Type="http://schemas.openxmlformats.org/officeDocument/2006/relationships/hyperlink" Target="https://www.mou.cz/prevence-nadorovych-onemocneni/t301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nkos.cz/co-musite-vedet/ceska-republika-a-rakovina-v-cislech/" TargetMode="External"/><Relationship Id="rId5" Type="http://schemas.openxmlformats.org/officeDocument/2006/relationships/hyperlink" Target="http://www.uzis.cz/category/tematicke-rady/zdravotnicka-statistika/novotvary" TargetMode="External"/><Relationship Id="rId4" Type="http://schemas.openxmlformats.org/officeDocument/2006/relationships/hyperlink" Target="http://www.ghc.cz/komplexni-medicina/lecba-zavaznych-onemocneni/onkologicka-onemocnen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&#250;.cz/prevence-nadorovych-onemocneni/t301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470025"/>
          </a:xfrm>
        </p:spPr>
        <p:txBody>
          <a:bodyPr>
            <a:normAutofit/>
          </a:bodyPr>
          <a:lstStyle/>
          <a:p>
            <a:r>
              <a:rPr lang="cs-CZ" dirty="0" smtClean="0"/>
              <a:t>ONKOLOGICKÁ ONEMOCNĚNÍ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00298" y="4786322"/>
            <a:ext cx="6400800" cy="1752600"/>
          </a:xfrm>
        </p:spPr>
        <p:txBody>
          <a:bodyPr>
            <a:normAutofit/>
          </a:bodyPr>
          <a:lstStyle/>
          <a:p>
            <a:endParaRPr lang="cs-CZ" dirty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 úmrtí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Vývoj 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úmrtnosti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Rok 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Muži 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Ženy 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Celkem 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2001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15 526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12 768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28 294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2002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15 978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12 721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28 709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2003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16 208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12 987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29 195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2004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16 218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</a:t>
                      </a:r>
                      <a:r>
                        <a:rPr lang="cs-CZ" baseline="0" dirty="0" smtClean="0"/>
                        <a:t> 950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29 168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2005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15 567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12 466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28 033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2006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15 354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12 541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27 895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2007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15 179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12 180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27 359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2008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15 333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12 238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27 571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2009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15 498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12 182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27 680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2010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15 667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12 167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27 834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2011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15 008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12 163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27 171</a:t>
                      </a:r>
                      <a:endParaRPr lang="cs-CZ" dirty="0"/>
                    </a:p>
                  </a:txBody>
                  <a:tcPr marL="80433" marR="8043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3610744" cy="588680"/>
          </a:xfrm>
        </p:spPr>
        <p:txBody>
          <a:bodyPr/>
          <a:lstStyle/>
          <a:p>
            <a:r>
              <a:rPr lang="cs-CZ" u="sng" dirty="0" smtClean="0"/>
              <a:t>RAKOVINA v </a:t>
            </a:r>
            <a:r>
              <a:rPr lang="cs-CZ" u="sng" dirty="0" err="1" smtClean="0"/>
              <a:t>čr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7239000" cy="4970952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obecně přední místa v Evropě</a:t>
            </a:r>
          </a:p>
          <a:p>
            <a:endParaRPr lang="cs-CZ" sz="2400" dirty="0" smtClean="0"/>
          </a:p>
          <a:p>
            <a:r>
              <a:rPr lang="cs-CZ" sz="2400" dirty="0" smtClean="0"/>
              <a:t>1.místo v Evropě v četnosti výskytu </a:t>
            </a:r>
            <a:r>
              <a:rPr lang="cs-CZ" sz="2400" u="sng" dirty="0" smtClean="0"/>
              <a:t>rakoviny tlustého střeva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každý </a:t>
            </a:r>
            <a:r>
              <a:rPr lang="cs-CZ" sz="2400" b="1" dirty="0" smtClean="0"/>
              <a:t>3. obyvatel České republiky</a:t>
            </a:r>
            <a:r>
              <a:rPr lang="cs-CZ" sz="2400" dirty="0" smtClean="0"/>
              <a:t> v průběhu svého života onemocní rakovinou!</a:t>
            </a:r>
          </a:p>
          <a:p>
            <a:endParaRPr lang="cs-CZ" sz="2400" dirty="0" smtClean="0"/>
          </a:p>
          <a:p>
            <a:r>
              <a:rPr lang="cs-CZ" sz="2400" dirty="0" smtClean="0"/>
              <a:t>za rok více než </a:t>
            </a:r>
            <a:r>
              <a:rPr lang="cs-CZ" sz="2400" b="1" dirty="0" smtClean="0"/>
              <a:t>77 000</a:t>
            </a:r>
            <a:r>
              <a:rPr lang="cs-CZ" sz="2400" dirty="0" smtClean="0"/>
              <a:t> </a:t>
            </a:r>
            <a:r>
              <a:rPr lang="cs-CZ" sz="2400" b="1" dirty="0" smtClean="0"/>
              <a:t>lidí</a:t>
            </a:r>
            <a:r>
              <a:rPr lang="cs-CZ" sz="2400" dirty="0" smtClean="0"/>
              <a:t> </a:t>
            </a:r>
          </a:p>
          <a:p>
            <a:endParaRPr lang="cs-CZ" sz="2400" i="1" dirty="0" smtClean="0"/>
          </a:p>
          <a:p>
            <a:pPr fontAlgn="base"/>
            <a:r>
              <a:rPr lang="cs-CZ" sz="2400" dirty="0" smtClean="0"/>
              <a:t>každý rok zemře </a:t>
            </a:r>
            <a:r>
              <a:rPr lang="cs-CZ" sz="2400" b="1" dirty="0" smtClean="0"/>
              <a:t>27 000 lidí</a:t>
            </a:r>
          </a:p>
          <a:p>
            <a:pPr fontAlgn="base"/>
            <a:r>
              <a:rPr lang="cs-CZ" sz="2400" dirty="0" smtClean="0"/>
              <a:t>každý den zemře </a:t>
            </a:r>
            <a:r>
              <a:rPr lang="cs-CZ" sz="2400" b="1" dirty="0" smtClean="0"/>
              <a:t>74 lidí </a:t>
            </a:r>
          </a:p>
          <a:p>
            <a:pPr fontAlgn="base">
              <a:buNone/>
            </a:pPr>
            <a:r>
              <a:rPr lang="cs-CZ" sz="2400" b="1" dirty="0" smtClean="0"/>
              <a:t>   </a:t>
            </a:r>
            <a:r>
              <a:rPr lang="cs-CZ" sz="1400" i="1" dirty="0" smtClean="0"/>
              <a:t>(data za rok 2010)</a:t>
            </a:r>
            <a:endParaRPr lang="cs-CZ" sz="1400" dirty="0" smtClean="0"/>
          </a:p>
          <a:p>
            <a:pPr fontAlgn="base"/>
            <a:endParaRPr lang="cs-CZ" sz="2400" b="1" dirty="0" smtClean="0"/>
          </a:p>
          <a:p>
            <a:pPr fontAlgn="base"/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3826768" cy="698336"/>
          </a:xfrm>
        </p:spPr>
        <p:txBody>
          <a:bodyPr/>
          <a:lstStyle/>
          <a:p>
            <a:r>
              <a:rPr lang="cs-CZ" u="sng" dirty="0" smtClean="0"/>
              <a:t>RAKOVINA V ČR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u="sng" dirty="0" smtClean="0"/>
              <a:t>MUŽI nejčastěji</a:t>
            </a:r>
            <a:r>
              <a:rPr lang="cs-CZ" dirty="0" smtClean="0"/>
              <a:t>:</a:t>
            </a:r>
          </a:p>
          <a:p>
            <a:r>
              <a:rPr lang="cs-CZ" dirty="0" smtClean="0"/>
              <a:t>karcinom plic </a:t>
            </a:r>
          </a:p>
          <a:p>
            <a:r>
              <a:rPr lang="cs-CZ" dirty="0" smtClean="0"/>
              <a:t>karcinom tlustého střeva 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karcinom prostaty </a:t>
            </a:r>
            <a:r>
              <a:rPr lang="cs-CZ" dirty="0" smtClean="0"/>
              <a:t>– nejčastější, ale nejlépe léčitelný</a:t>
            </a:r>
          </a:p>
          <a:p>
            <a:r>
              <a:rPr lang="cs-CZ" dirty="0"/>
              <a:t>k</a:t>
            </a:r>
            <a:r>
              <a:rPr lang="cs-CZ" dirty="0" smtClean="0"/>
              <a:t>olorektální karcinom</a:t>
            </a:r>
            <a:br>
              <a:rPr lang="cs-CZ" dirty="0" smtClean="0"/>
            </a:br>
            <a:endParaRPr lang="cs-CZ" dirty="0" smtClean="0"/>
          </a:p>
          <a:p>
            <a:pPr>
              <a:buNone/>
            </a:pPr>
            <a:r>
              <a:rPr lang="cs-CZ" b="1" u="sng" dirty="0" smtClean="0"/>
              <a:t>ŽENY nejčastěji</a:t>
            </a:r>
            <a:r>
              <a:rPr lang="cs-CZ" dirty="0" smtClean="0"/>
              <a:t>: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karcinom prsu </a:t>
            </a:r>
            <a:r>
              <a:rPr lang="cs-CZ" dirty="0" smtClean="0"/>
              <a:t>- nejčastější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cs-CZ" dirty="0" smtClean="0"/>
              <a:t>karcinom plic </a:t>
            </a:r>
          </a:p>
          <a:p>
            <a:r>
              <a:rPr lang="cs-CZ" dirty="0" smtClean="0"/>
              <a:t>karcinom tlustého střeva</a:t>
            </a:r>
          </a:p>
          <a:p>
            <a:r>
              <a:rPr lang="cs-CZ" dirty="0" smtClean="0"/>
              <a:t>Rakovina děložního čípku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Kolorektální karcinom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</a:t>
            </a:r>
            <a:r>
              <a:rPr lang="cs-CZ" dirty="0" smtClean="0"/>
              <a:t>akovina tlustého střeva a konečníku</a:t>
            </a:r>
          </a:p>
          <a:p>
            <a:r>
              <a:rPr lang="cs-CZ" dirty="0"/>
              <a:t>k</a:t>
            </a:r>
            <a:r>
              <a:rPr lang="cs-CZ" dirty="0" smtClean="0"/>
              <a:t>aždý </a:t>
            </a:r>
            <a:r>
              <a:rPr lang="cs-CZ" dirty="0"/>
              <a:t>rok se v ČR zjistí přibližně 5500 nových nádorů tlustého střeva a více než 2000 nádorových onemocnění </a:t>
            </a:r>
            <a:r>
              <a:rPr lang="cs-CZ" dirty="0" smtClean="0"/>
              <a:t>konečníku (celkem přes 8000, 5000 zemře)</a:t>
            </a:r>
          </a:p>
          <a:p>
            <a:r>
              <a:rPr lang="cs-CZ" dirty="0" smtClean="0"/>
              <a:t>příznaky</a:t>
            </a:r>
          </a:p>
          <a:p>
            <a:pPr marL="0" indent="0">
              <a:buNone/>
            </a:pPr>
            <a:r>
              <a:rPr lang="cs-CZ" dirty="0" smtClean="0"/>
              <a:t>1. stádium - krvácení do stolice</a:t>
            </a: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dirty="0"/>
              <a:t>s</a:t>
            </a:r>
            <a:r>
              <a:rPr lang="cs-CZ" dirty="0" smtClean="0"/>
              <a:t>tádium -  střídání </a:t>
            </a:r>
            <a:r>
              <a:rPr lang="cs-CZ" dirty="0"/>
              <a:t>průjmu a zácpy, krev nebo hlen ve stolici, křečovité bolesti břicha, pocit plnosti, chudokrevnost, </a:t>
            </a:r>
            <a:r>
              <a:rPr lang="cs-CZ" dirty="0" smtClean="0"/>
              <a:t>plynatost, únava, ztráta hmotnosti</a:t>
            </a:r>
          </a:p>
          <a:p>
            <a:pPr marL="0" indent="0">
              <a:buNone/>
            </a:pPr>
            <a:r>
              <a:rPr lang="cs-CZ" dirty="0" smtClean="0"/>
              <a:t>3. (poslední) stádium – vzdálené metastázy (játra, plíce)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552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Prevence KK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omezení příjmu alkoholu, nekouřit</a:t>
            </a:r>
          </a:p>
          <a:p>
            <a:r>
              <a:rPr lang="cs-CZ" dirty="0"/>
              <a:t>omezení tučné stravy, tučného masa, uzenin, smažených jídel, uzení a grilování na minimum</a:t>
            </a:r>
          </a:p>
          <a:p>
            <a:r>
              <a:rPr lang="cs-CZ" dirty="0"/>
              <a:t>zařazení více drůbeže a ryb do běžného jídelníčku</a:t>
            </a:r>
          </a:p>
          <a:p>
            <a:r>
              <a:rPr lang="cs-CZ" dirty="0"/>
              <a:t>zařazení hodně ovoce a zeleniny, především kvůli vláknině, vitaminům a stopovým prvkům</a:t>
            </a:r>
          </a:p>
          <a:p>
            <a:r>
              <a:rPr lang="cs-CZ" dirty="0"/>
              <a:t>omezení soli</a:t>
            </a:r>
          </a:p>
          <a:p>
            <a:r>
              <a:rPr lang="cs-CZ" dirty="0"/>
              <a:t>sportování a hlídání tělesné váhy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705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24784"/>
          </a:xfrm>
        </p:spPr>
        <p:txBody>
          <a:bodyPr>
            <a:normAutofit/>
          </a:bodyPr>
          <a:lstStyle/>
          <a:p>
            <a:pPr algn="ctr"/>
            <a:r>
              <a:rPr lang="cs-CZ" sz="2700" b="0" dirty="0"/>
              <a:t>VELMI DŮLEŽITOU SOUČÁSTÍ PREVENCE JSOU PREVENTIVNÍ PROHLÍDKY</a:t>
            </a:r>
            <a:r>
              <a:rPr lang="cs-CZ" b="0" dirty="0"/>
              <a:t/>
            </a:r>
            <a:br>
              <a:rPr lang="cs-CZ" b="0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Prvním krokem preventivní prohlídky je test stolice na přítomnost </a:t>
            </a:r>
            <a:r>
              <a:rPr lang="cs-CZ" dirty="0" smtClean="0"/>
              <a:t>krve (TOKS). </a:t>
            </a:r>
            <a:r>
              <a:rPr lang="cs-CZ" dirty="0"/>
              <a:t>Provádí se tak, že 3 po sobě jdoucí dny odeberete vzorek stolice asi velikosti přibližně hrášku a rozetřete jej do testovacího psaníčka. Nemáte-li žádné příznaky, doporučuje se provádět test mezi 50. a 54. rokem jednou </a:t>
            </a:r>
            <a:r>
              <a:rPr lang="cs-CZ" dirty="0" smtClean="0"/>
              <a:t>ročně (zdarma). </a:t>
            </a:r>
            <a:r>
              <a:rPr lang="cs-CZ" dirty="0"/>
              <a:t>Test rakoviny tlustého střeva získáte u svého praktického lékaře nebo gynekologa. Další možností jsou jednorázové testy ve tvaru tyčinky, které se zasouvají do stolice. Jestliže je zjištěna krev ve stolici, je potřeba doplnit preventivní prohlídku o vyšetření celého tlustého střeva po vyprázdnění - kolonoskopii. Jelikož však testy na určení krve ve stolici nejsou 100% spolehlivé, máte od 55 let možnost absolvovat kolonoskopii jako preventivní metodu 1x za 10 let nebo od téhož věku vyšetření stolice na okultní krvácení 1x za 2 roky.</a:t>
            </a:r>
          </a:p>
        </p:txBody>
      </p:sp>
    </p:spTree>
    <p:extLst>
      <p:ext uri="{BB962C8B-B14F-4D97-AF65-F5344CB8AC3E}">
        <p14:creationId xmlns:p14="http://schemas.microsoft.com/office/powerpoint/2010/main" val="806260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KOLONOSKOPIE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endoskopické vyšetření tlustého střeva a konečníku. </a:t>
            </a:r>
            <a:endParaRPr lang="cs-CZ" dirty="0" smtClean="0"/>
          </a:p>
          <a:p>
            <a:r>
              <a:rPr lang="cs-CZ" dirty="0" smtClean="0"/>
              <a:t>kolonoskopie </a:t>
            </a:r>
            <a:r>
              <a:rPr lang="cs-CZ" dirty="0"/>
              <a:t>se provádí pomocí ohebné sondy (endoskopu) o průměru 11-13 mm. Obraz je přenášen digitálně, vyšetření trvá přibližně 30 minut. </a:t>
            </a:r>
            <a:endParaRPr lang="cs-CZ" dirty="0" smtClean="0"/>
          </a:p>
          <a:p>
            <a:r>
              <a:rPr lang="cs-CZ" dirty="0" smtClean="0"/>
              <a:t>před </a:t>
            </a:r>
            <a:r>
              <a:rPr lang="cs-CZ" dirty="0"/>
              <a:t>provedením </a:t>
            </a:r>
            <a:r>
              <a:rPr lang="cs-CZ" dirty="0" smtClean="0"/>
              <a:t>vyšetření – důkladná příprava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4211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STŘEVOTOUR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ampaň zaměřující se na kolorektální karcinom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r>
              <a:rPr lang="cs-CZ"/>
              <a:t>	</a:t>
            </a:r>
            <a:r>
              <a:rPr lang="cs-CZ" smtClean="0"/>
              <a:t>             www.onkomajak.cz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8714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Nezkreslená věda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 Když onemocní buňky…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https</a:t>
            </a:r>
            <a:r>
              <a:rPr lang="cs-CZ" dirty="0"/>
              <a:t>://www.youtube.com/watch?v=xgBjEz_hSCA</a:t>
            </a:r>
          </a:p>
        </p:txBody>
      </p:sp>
    </p:spTree>
    <p:extLst>
      <p:ext uri="{BB962C8B-B14F-4D97-AF65-F5344CB8AC3E}">
        <p14:creationId xmlns:p14="http://schemas.microsoft.com/office/powerpoint/2010/main" val="4096539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</a:t>
            </a:r>
            <a:r>
              <a:rPr lang="it-IT" i="1" dirty="0"/>
              <a:t> Https://www.mou.cz/prevence-nadorovych-onemocneni/t3017</a:t>
            </a:r>
            <a:r>
              <a:rPr lang="it-IT" dirty="0"/>
              <a:t> [online]. 17.8.2015 [cit. 2015-10-18</a:t>
            </a:r>
            <a:r>
              <a:rPr lang="it-IT" dirty="0" smtClean="0"/>
              <a:t>].</a:t>
            </a:r>
            <a:r>
              <a:rPr lang="cs-CZ" dirty="0" smtClean="0"/>
              <a:t> </a:t>
            </a:r>
          </a:p>
          <a:p>
            <a:r>
              <a:rPr lang="cs-CZ" dirty="0" smtClean="0"/>
              <a:t>MACHOVÁ, Jitka a Dagmar KUBÁTOVÁ. </a:t>
            </a:r>
            <a:r>
              <a:rPr lang="cs-CZ" i="1" dirty="0" smtClean="0"/>
              <a:t>Výchova ke zdraví pro učitele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1. Ústí nad Labem: Univerzita J.E. </a:t>
            </a:r>
            <a:r>
              <a:rPr lang="cs-CZ" dirty="0" err="1" smtClean="0"/>
              <a:t>Purkyně</a:t>
            </a:r>
            <a:r>
              <a:rPr lang="cs-CZ" dirty="0" smtClean="0"/>
              <a:t> v Ústí nad Labem, Pedagogická fakulta, 2006, 250 s. ISBN 80-7044-768-0.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nádor je patologický útvar tvořený tkání, jejíž růst se vymkl kontrole organismu </a:t>
            </a:r>
          </a:p>
          <a:p>
            <a:r>
              <a:rPr lang="cs-CZ" sz="2800" dirty="0" smtClean="0"/>
              <a:t>nekontrolovaný růst nádorové tkáně</a:t>
            </a:r>
          </a:p>
          <a:p>
            <a:r>
              <a:rPr lang="cs-CZ" sz="2800" dirty="0" smtClean="0"/>
              <a:t>zdravý člověk - vznik a zánik buněk je v rovnováze – porušení rovnováhy vede k nekontrolovanému dělení buněk =&gt; vzniká nová masa tkáně = nádor</a:t>
            </a:r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hlinkClick r:id="rId2"/>
              </a:rPr>
              <a:t>https://www.mou.cz/prevence-nadorovych-onemocneni/t3017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http://is.muni.cz/do/rect/el/estud/prif/ps13/genotox/web/pages/01_nador.html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http://www.</a:t>
            </a:r>
            <a:r>
              <a:rPr lang="cs-CZ" dirty="0" err="1" smtClean="0">
                <a:hlinkClick r:id="rId4"/>
              </a:rPr>
              <a:t>ghc.cz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komplexni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medicina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lecba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zavaznych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onemocneni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onkologicka</a:t>
            </a:r>
            <a:r>
              <a:rPr lang="cs-CZ" dirty="0" smtClean="0">
                <a:hlinkClick r:id="rId4"/>
              </a:rPr>
              <a:t>-</a:t>
            </a:r>
            <a:r>
              <a:rPr lang="cs-CZ" dirty="0" err="1" smtClean="0">
                <a:hlinkClick r:id="rId4"/>
              </a:rPr>
              <a:t>onemocneni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http://www.</a:t>
            </a:r>
            <a:r>
              <a:rPr lang="cs-CZ" dirty="0" err="1" smtClean="0">
                <a:hlinkClick r:id="rId5"/>
              </a:rPr>
              <a:t>uzis.cz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category</a:t>
            </a:r>
            <a:r>
              <a:rPr lang="cs-CZ" dirty="0" smtClean="0">
                <a:hlinkClick r:id="rId5"/>
              </a:rPr>
              <a:t>/</a:t>
            </a:r>
            <a:r>
              <a:rPr lang="cs-CZ" dirty="0" err="1" smtClean="0">
                <a:hlinkClick r:id="rId5"/>
              </a:rPr>
              <a:t>tematicke</a:t>
            </a:r>
            <a:r>
              <a:rPr lang="cs-CZ" dirty="0" smtClean="0">
                <a:hlinkClick r:id="rId5"/>
              </a:rPr>
              <a:t>-rady/</a:t>
            </a:r>
            <a:r>
              <a:rPr lang="cs-CZ" dirty="0" err="1" smtClean="0">
                <a:hlinkClick r:id="rId5"/>
              </a:rPr>
              <a:t>zdravotnicka</a:t>
            </a:r>
            <a:r>
              <a:rPr lang="cs-CZ" dirty="0" smtClean="0">
                <a:hlinkClick r:id="rId5"/>
              </a:rPr>
              <a:t>-statistika/novotvary</a:t>
            </a:r>
            <a:endParaRPr lang="cs-CZ" dirty="0" smtClean="0"/>
          </a:p>
          <a:p>
            <a:r>
              <a:rPr lang="cs-CZ" dirty="0" smtClean="0">
                <a:hlinkClick r:id="rId6"/>
              </a:rPr>
              <a:t>http://www.linkos.cz/co-musite-vedet/ceska-republika-a-rakovina-v-cislech/</a:t>
            </a:r>
            <a:endParaRPr lang="cs-CZ" dirty="0" smtClean="0"/>
          </a:p>
          <a:p>
            <a:r>
              <a:rPr lang="cs-CZ" smtClean="0">
                <a:hlinkClick r:id="rId7"/>
              </a:rPr>
              <a:t>www.onkomajak.cz</a:t>
            </a:r>
            <a:endParaRPr lang="cs-CZ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nádorů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95536" y="2204864"/>
            <a:ext cx="3816424" cy="392129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000" i="1" dirty="0" smtClean="0"/>
              <a:t>Benigní (nezhoubný)</a:t>
            </a:r>
          </a:p>
          <a:p>
            <a:r>
              <a:rPr lang="cs-CZ" dirty="0" smtClean="0"/>
              <a:t>pomalý lokální růst (ohraničený)</a:t>
            </a:r>
          </a:p>
          <a:p>
            <a:r>
              <a:rPr lang="cs-CZ" dirty="0" smtClean="0"/>
              <a:t>nevytváří metastázy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355976" y="2204864"/>
            <a:ext cx="3672408" cy="392129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000" i="1" dirty="0" smtClean="0"/>
              <a:t>Maligní (zhoubný)</a:t>
            </a:r>
          </a:p>
          <a:p>
            <a:r>
              <a:rPr lang="cs-CZ" dirty="0" smtClean="0"/>
              <a:t>buňky se nekontrolovatelně dělí</a:t>
            </a:r>
          </a:p>
          <a:p>
            <a:r>
              <a:rPr lang="cs-CZ" dirty="0" smtClean="0"/>
              <a:t>vytváří metastázy (prorůstání do okolní tkání, šíření po celém těle – lymfatické uzliny)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PŘÍČINY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ultifaktoriální - mnoho vlivů (vnitřní a vnější)</a:t>
            </a:r>
          </a:p>
          <a:p>
            <a:endParaRPr lang="cs-CZ" i="1" dirty="0" smtClean="0"/>
          </a:p>
          <a:p>
            <a:r>
              <a:rPr lang="cs-CZ" i="1" dirty="0" smtClean="0"/>
              <a:t>vnitřní faktory </a:t>
            </a:r>
            <a:r>
              <a:rPr lang="cs-CZ" dirty="0" smtClean="0"/>
              <a:t>- věk, pohlaví, dědičné predispozice; onemocnění, která snižují odolnost vůči nádorům</a:t>
            </a:r>
          </a:p>
          <a:p>
            <a:r>
              <a:rPr lang="cs-CZ" i="1" dirty="0"/>
              <a:t>v</a:t>
            </a:r>
            <a:r>
              <a:rPr lang="cs-CZ" i="1" dirty="0" smtClean="0"/>
              <a:t>nější faktory: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hemické</a:t>
            </a:r>
          </a:p>
          <a:p>
            <a:pPr lvl="1"/>
            <a:r>
              <a:rPr lang="cs-CZ" dirty="0"/>
              <a:t>f</a:t>
            </a:r>
            <a:r>
              <a:rPr lang="cs-CZ" dirty="0" smtClean="0"/>
              <a:t>yzikální</a:t>
            </a:r>
          </a:p>
          <a:p>
            <a:pPr lvl="1"/>
            <a:r>
              <a:rPr lang="cs-CZ" dirty="0"/>
              <a:t>b</a:t>
            </a:r>
            <a:r>
              <a:rPr lang="cs-CZ" dirty="0" smtClean="0"/>
              <a:t>iologické</a:t>
            </a:r>
          </a:p>
          <a:p>
            <a:pPr marL="292608" lvl="1" indent="0">
              <a:buNone/>
            </a:pPr>
            <a:r>
              <a:rPr lang="cs-CZ" dirty="0" smtClean="0"/>
              <a:t>(záření, karcinogeny v ovzduší, infekce apod.)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Rizikové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ouření – více jak 20x vyšší riziko k onemocnění nádorem plic </a:t>
            </a:r>
          </a:p>
          <a:p>
            <a:r>
              <a:rPr lang="cs-CZ" dirty="0" smtClean="0"/>
              <a:t>alkohol – podílí se na vzniku nádorů jater </a:t>
            </a:r>
          </a:p>
          <a:p>
            <a:r>
              <a:rPr lang="cs-CZ" dirty="0"/>
              <a:t>s</a:t>
            </a:r>
            <a:r>
              <a:rPr lang="cs-CZ" dirty="0" smtClean="0"/>
              <a:t>ložení stravy – tučná strava, málo vlákniny; vliv má i obezita a nadváha (vliv pohybové aktivity)</a:t>
            </a:r>
          </a:p>
          <a:p>
            <a:r>
              <a:rPr lang="cs-CZ" dirty="0"/>
              <a:t>i</a:t>
            </a:r>
            <a:r>
              <a:rPr lang="cs-CZ" dirty="0" smtClean="0"/>
              <a:t>nfekční záněty – hepatitida B a C jsou rizikovým faktorem pro nádor jater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elková slabost</a:t>
            </a:r>
          </a:p>
          <a:p>
            <a:r>
              <a:rPr lang="cs-CZ" dirty="0" smtClean="0"/>
              <a:t>únava</a:t>
            </a:r>
          </a:p>
          <a:p>
            <a:r>
              <a:rPr lang="cs-CZ" dirty="0"/>
              <a:t>ú</a:t>
            </a:r>
            <a:r>
              <a:rPr lang="cs-CZ" dirty="0" smtClean="0"/>
              <a:t>bytek na váze</a:t>
            </a:r>
          </a:p>
          <a:p>
            <a:r>
              <a:rPr lang="cs-CZ" dirty="0"/>
              <a:t>b</a:t>
            </a:r>
            <a:r>
              <a:rPr lang="cs-CZ" dirty="0" smtClean="0"/>
              <a:t>olesti hlavy </a:t>
            </a:r>
          </a:p>
          <a:p>
            <a:r>
              <a:rPr lang="cs-CZ" dirty="0"/>
              <a:t>n</a:t>
            </a:r>
            <a:r>
              <a:rPr lang="cs-CZ" dirty="0" smtClean="0"/>
              <a:t>oční pocení apod.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/>
              <a:t>l</a:t>
            </a:r>
            <a:r>
              <a:rPr lang="cs-CZ" dirty="0" smtClean="0"/>
              <a:t>okální-např. bulka v prsu, zvětšené nebolestivé uzliny, nález na varleti…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u</a:t>
            </a:r>
            <a:r>
              <a:rPr lang="cs-CZ" dirty="0" smtClean="0"/>
              <a:t> lokalizovaného nádoru operace</a:t>
            </a:r>
          </a:p>
          <a:p>
            <a:r>
              <a:rPr lang="cs-CZ" dirty="0"/>
              <a:t>r</a:t>
            </a:r>
            <a:r>
              <a:rPr lang="cs-CZ" dirty="0" smtClean="0"/>
              <a:t>adioterapie</a:t>
            </a:r>
          </a:p>
          <a:p>
            <a:r>
              <a:rPr lang="cs-CZ" dirty="0"/>
              <a:t>c</a:t>
            </a:r>
            <a:r>
              <a:rPr lang="cs-CZ" dirty="0" smtClean="0"/>
              <a:t>hemoterapie</a:t>
            </a:r>
          </a:p>
          <a:p>
            <a:r>
              <a:rPr lang="cs-CZ" dirty="0"/>
              <a:t>n</a:t>
            </a:r>
            <a:r>
              <a:rPr lang="cs-CZ" dirty="0" smtClean="0"/>
              <a:t>ově biologická terapie</a:t>
            </a:r>
          </a:p>
          <a:p>
            <a:r>
              <a:rPr lang="cs-CZ" dirty="0"/>
              <a:t>k</a:t>
            </a:r>
            <a:r>
              <a:rPr lang="cs-CZ" dirty="0" smtClean="0"/>
              <a:t>ombinace předchozích</a:t>
            </a:r>
          </a:p>
          <a:p>
            <a:r>
              <a:rPr lang="cs-CZ" dirty="0" smtClean="0"/>
              <a:t>!!! včasné odhalení nemoci – PREVENCE !!!</a:t>
            </a:r>
          </a:p>
          <a:p>
            <a:r>
              <a:rPr lang="cs-CZ" dirty="0" smtClean="0"/>
              <a:t>!!! sledování pacienta i po úspěšné léčbě-onemocnění se rádo vrací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r>
              <a:rPr lang="cs-CZ" dirty="0" smtClean="0"/>
              <a:t>PREVENCE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239000" cy="5186976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Evropský kodex proti rakovině</a:t>
            </a:r>
          </a:p>
          <a:p>
            <a:r>
              <a:rPr lang="cs-CZ" dirty="0"/>
              <a:t>n</a:t>
            </a:r>
            <a:r>
              <a:rPr lang="cs-CZ" dirty="0" smtClean="0"/>
              <a:t>ekuřte</a:t>
            </a:r>
            <a:r>
              <a:rPr lang="cs-CZ" dirty="0"/>
              <a:t>.</a:t>
            </a:r>
          </a:p>
          <a:p>
            <a:r>
              <a:rPr lang="cs-CZ" dirty="0"/>
              <a:t>m</a:t>
            </a:r>
            <a:r>
              <a:rPr lang="cs-CZ" dirty="0" smtClean="0"/>
              <a:t>írněte </a:t>
            </a:r>
            <a:r>
              <a:rPr lang="cs-CZ" dirty="0"/>
              <a:t>se v konzumaci alkoholických nápojů.</a:t>
            </a:r>
          </a:p>
          <a:p>
            <a:r>
              <a:rPr lang="cs-CZ" dirty="0"/>
              <a:t>v</a:t>
            </a:r>
            <a:r>
              <a:rPr lang="cs-CZ" dirty="0" smtClean="0"/>
              <a:t>yhýbejte </a:t>
            </a:r>
            <a:r>
              <a:rPr lang="cs-CZ" dirty="0"/>
              <a:t>se nadměrnému slunění.</a:t>
            </a:r>
          </a:p>
          <a:p>
            <a:r>
              <a:rPr lang="cs-CZ" dirty="0"/>
              <a:t>d</a:t>
            </a:r>
            <a:r>
              <a:rPr lang="cs-CZ" dirty="0" smtClean="0"/>
              <a:t>održujte </a:t>
            </a:r>
            <a:r>
              <a:rPr lang="cs-CZ" dirty="0"/>
              <a:t>zdravotní a bezpečnostní pokyny, zejména při práci zahrnující výrobu a manipulaci s látkami, které mohou způsobit rakovinu.</a:t>
            </a:r>
          </a:p>
          <a:p>
            <a:r>
              <a:rPr lang="cs-CZ" dirty="0"/>
              <a:t>č</a:t>
            </a:r>
            <a:r>
              <a:rPr lang="cs-CZ" dirty="0" smtClean="0"/>
              <a:t>asto </a:t>
            </a:r>
            <a:r>
              <a:rPr lang="cs-CZ" dirty="0"/>
              <a:t>jezte čerstvé ovoce a zeleninu i obiloviny.</a:t>
            </a:r>
          </a:p>
          <a:p>
            <a:r>
              <a:rPr lang="cs-CZ" dirty="0"/>
              <a:t>v</a:t>
            </a:r>
            <a:r>
              <a:rPr lang="cs-CZ" dirty="0" smtClean="0"/>
              <a:t>yvarujte </a:t>
            </a:r>
            <a:r>
              <a:rPr lang="cs-CZ" dirty="0"/>
              <a:t>se vzniku nadváhy a omezte spotřebu tučných jídel.</a:t>
            </a:r>
          </a:p>
          <a:p>
            <a:r>
              <a:rPr lang="cs-CZ" dirty="0"/>
              <a:t>n</a:t>
            </a:r>
            <a:r>
              <a:rPr lang="cs-CZ" dirty="0" smtClean="0"/>
              <a:t>avštivte </a:t>
            </a:r>
            <a:r>
              <a:rPr lang="cs-CZ" dirty="0"/>
              <a:t>lékaře, objevíte-li kdekoliv na těle bulku, pozorujete-li změny pigmentového znaménka nebo zjistíte-li krvácení bez známé příčiny.</a:t>
            </a:r>
          </a:p>
          <a:p>
            <a:r>
              <a:rPr lang="cs-CZ" dirty="0"/>
              <a:t>n</a:t>
            </a:r>
            <a:r>
              <a:rPr lang="cs-CZ" dirty="0" smtClean="0"/>
              <a:t>avštivte </a:t>
            </a:r>
            <a:r>
              <a:rPr lang="cs-CZ" dirty="0"/>
              <a:t>lékaře, máte-li přetrvávající potíže, jako jsou kašel, chrapot, nepravidelná stolice, nebo jestliže hubnete bez známé příčiny.</a:t>
            </a:r>
          </a:p>
          <a:p>
            <a:r>
              <a:rPr lang="cs-CZ" dirty="0"/>
              <a:t>ž</a:t>
            </a:r>
            <a:r>
              <a:rPr lang="cs-CZ" dirty="0" smtClean="0"/>
              <a:t>eny</a:t>
            </a:r>
            <a:r>
              <a:rPr lang="cs-CZ" dirty="0"/>
              <a:t>, choďte pravidelně na gynekologické prohlídky a žádejte vyšetření stěru z děložního čípku.</a:t>
            </a:r>
          </a:p>
          <a:p>
            <a:r>
              <a:rPr lang="cs-CZ" dirty="0"/>
              <a:t>ž</a:t>
            </a:r>
            <a:r>
              <a:rPr lang="cs-CZ" dirty="0" smtClean="0"/>
              <a:t>eny</a:t>
            </a:r>
            <a:r>
              <a:rPr lang="cs-CZ" dirty="0"/>
              <a:t>, kontrolujte si pravidelně prsy (</a:t>
            </a:r>
            <a:r>
              <a:rPr lang="cs-CZ" dirty="0" err="1"/>
              <a:t>samovyšetřováním</a:t>
            </a:r>
            <a:r>
              <a:rPr lang="cs-CZ" dirty="0"/>
              <a:t>) a nechte si po dosažení 50 let pravidelně provádět </a:t>
            </a:r>
            <a:r>
              <a:rPr lang="cs-CZ" dirty="0" smtClean="0"/>
              <a:t>mamografii </a:t>
            </a:r>
            <a:r>
              <a:rPr lang="cs-CZ" baseline="30000" dirty="0">
                <a:hlinkClick r:id="rId3"/>
              </a:rPr>
              <a:t/>
            </a:r>
            <a:br>
              <a:rPr lang="cs-CZ" baseline="30000" dirty="0">
                <a:hlinkClick r:id="rId3"/>
              </a:rPr>
            </a:br>
            <a:endParaRPr lang="cs-CZ" baseline="30000" dirty="0" smtClean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Statistika onemocnění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0433" marR="804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Hlášená </a:t>
                      </a:r>
                      <a:endParaRPr lang="cs-CZ" dirty="0"/>
                    </a:p>
                  </a:txBody>
                  <a:tcPr marL="80433" marR="8043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onemocnění</a:t>
                      </a:r>
                      <a:endParaRPr lang="cs-CZ" dirty="0"/>
                    </a:p>
                  </a:txBody>
                  <a:tcPr marL="80433" marR="8043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0433" marR="80433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Rok </a:t>
                      </a:r>
                      <a:endParaRPr lang="cs-CZ" dirty="0"/>
                    </a:p>
                  </a:txBody>
                  <a:tcPr marL="80433" marR="8043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Muži </a:t>
                      </a:r>
                      <a:endParaRPr lang="cs-CZ" dirty="0"/>
                    </a:p>
                  </a:txBody>
                  <a:tcPr marL="80433" marR="8043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Ženy </a:t>
                      </a:r>
                      <a:endParaRPr lang="cs-CZ" dirty="0"/>
                    </a:p>
                  </a:txBody>
                  <a:tcPr marL="80433" marR="8043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 marL="80433" marR="80433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2001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30 969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31 473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62 442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2002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33 197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32 637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65 834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2003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34 213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33 667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67 880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2004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</a:t>
                      </a:r>
                      <a:r>
                        <a:rPr lang="cs-CZ" baseline="0" dirty="0" smtClean="0"/>
                        <a:t> 343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34 450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69 793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2005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37 287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35 180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72</a:t>
                      </a:r>
                      <a:r>
                        <a:rPr lang="cs-CZ" baseline="0" dirty="0" smtClean="0"/>
                        <a:t> 467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2006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37 001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35 712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72"/>
                      </a:pPr>
                      <a:r>
                        <a:rPr lang="cs-CZ" dirty="0" smtClean="0"/>
                        <a:t>713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2007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38 994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38 308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77 302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2008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39 419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38 480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77 899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2009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41 117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38 234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79 351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2010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43 209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40 013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83 222</a:t>
                      </a:r>
                      <a:endParaRPr lang="cs-CZ" dirty="0"/>
                    </a:p>
                  </a:txBody>
                  <a:tcPr marL="80433" marR="80433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2011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42 631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40 950</a:t>
                      </a:r>
                      <a:endParaRPr lang="cs-CZ" dirty="0"/>
                    </a:p>
                  </a:txBody>
                  <a:tcPr marL="80433" marR="80433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83 581</a:t>
                      </a:r>
                      <a:endParaRPr lang="cs-CZ" dirty="0"/>
                    </a:p>
                  </a:txBody>
                  <a:tcPr marL="80433" marR="8043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781</TotalTime>
  <Words>828</Words>
  <Application>Microsoft Office PowerPoint</Application>
  <PresentationFormat>Předvádění na obrazovce (4:3)</PresentationFormat>
  <Paragraphs>221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Bohatý</vt:lpstr>
      <vt:lpstr>ONKOLOGICKÁ ONEMOCNĚNÍ</vt:lpstr>
      <vt:lpstr>Charakteristika</vt:lpstr>
      <vt:lpstr>Rozdělení nádorů</vt:lpstr>
      <vt:lpstr>PŘÍČINY</vt:lpstr>
      <vt:lpstr>Rizikové chování</vt:lpstr>
      <vt:lpstr>PŘÍZNAKY</vt:lpstr>
      <vt:lpstr>LÉČBA</vt:lpstr>
      <vt:lpstr>PREVENCE </vt:lpstr>
      <vt:lpstr>Statistika onemocnění </vt:lpstr>
      <vt:lpstr>Statistika úmrtí</vt:lpstr>
      <vt:lpstr>RAKOVINA v čr</vt:lpstr>
      <vt:lpstr>RAKOVINA V ČR</vt:lpstr>
      <vt:lpstr>Kolorektální karcinom</vt:lpstr>
      <vt:lpstr>Prevence KK</vt:lpstr>
      <vt:lpstr>VELMI DŮLEŽITOU SOUČÁSTÍ PREVENCE JSOU PREVENTIVNÍ PROHLÍDKY </vt:lpstr>
      <vt:lpstr>KOLONOSKOPIE</vt:lpstr>
      <vt:lpstr>STŘEVOTOUR</vt:lpstr>
      <vt:lpstr>Nezkreslená věda</vt:lpstr>
      <vt:lpstr>literatura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ONKOLOGICKÁ ONEMOCNĚNÍ</dc:title>
  <dc:creator>Klára</dc:creator>
  <cp:lastModifiedBy>Slany</cp:lastModifiedBy>
  <cp:revision>46</cp:revision>
  <dcterms:created xsi:type="dcterms:W3CDTF">2015-10-05T11:49:39Z</dcterms:created>
  <dcterms:modified xsi:type="dcterms:W3CDTF">2015-12-08T11:48:52Z</dcterms:modified>
</cp:coreProperties>
</file>