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75" r:id="rId3"/>
    <p:sldId id="258" r:id="rId4"/>
    <p:sldId id="274" r:id="rId5"/>
    <p:sldId id="270" r:id="rId6"/>
    <p:sldId id="261" r:id="rId7"/>
    <p:sldId id="269" r:id="rId8"/>
    <p:sldId id="260" r:id="rId9"/>
    <p:sldId id="267" r:id="rId10"/>
    <p:sldId id="263" r:id="rId11"/>
    <p:sldId id="264" r:id="rId12"/>
    <p:sldId id="271" r:id="rId13"/>
    <p:sldId id="266" r:id="rId14"/>
    <p:sldId id="265" r:id="rId15"/>
    <p:sldId id="268" r:id="rId16"/>
    <p:sldId id="272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42" autoAdjust="0"/>
    <p:restoredTop sz="94660"/>
  </p:normalViewPr>
  <p:slideViewPr>
    <p:cSldViewPr>
      <p:cViewPr>
        <p:scale>
          <a:sx n="97" d="100"/>
          <a:sy n="97" d="100"/>
        </p:scale>
        <p:origin x="-11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648970C-B25B-499E-A57A-9B949A8663C8}" type="datetimeFigureOut">
              <a:rPr lang="cs-CZ"/>
              <a:pPr>
                <a:defRPr/>
              </a:pPr>
              <a:t>1.12.2015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8100C6F-42EA-4B0F-9009-6201083EB6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5375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67D69-5488-4E2A-937A-E77323667924}" type="datetimeFigureOut">
              <a:rPr lang="cs-CZ"/>
              <a:pPr>
                <a:defRPr/>
              </a:pPr>
              <a:t>1.12.2015</a:t>
            </a:fld>
            <a:endParaRPr lang="cs-CZ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88682-3A54-495E-A991-4653666390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AE849-1E56-4C06-92A5-364C8648FE2C}" type="datetimeFigureOut">
              <a:rPr lang="cs-CZ"/>
              <a:pPr>
                <a:defRPr/>
              </a:pPr>
              <a:t>1.12.2015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F0CBE-C9CF-41E3-8EB9-15FA62C9ED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6BE93-E17F-4741-B4F0-2B2D47B662C3}" type="datetimeFigureOut">
              <a:rPr lang="cs-CZ"/>
              <a:pPr>
                <a:defRPr/>
              </a:pPr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57CA4-863C-4AD8-B3B4-C5DD39A37A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F0C4D-EBE8-4560-B328-611AB9CEE34C}" type="datetimeFigureOut">
              <a:rPr lang="cs-CZ"/>
              <a:pPr>
                <a:defRPr/>
              </a:pPr>
              <a:t>1.12.2015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030CC-5D56-4AF2-B8F1-7ACEF4A647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2CD78-7C25-4A25-B9A1-B792B6DB69E5}" type="datetimeFigureOut">
              <a:rPr lang="cs-CZ"/>
              <a:pPr>
                <a:defRPr/>
              </a:pPr>
              <a:t>1.12.2015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F93AF-56B9-4F8D-92DD-E25B2F1140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0D86C-7036-4AB1-B6AA-563A0E4D59C8}" type="datetimeFigureOut">
              <a:rPr lang="cs-CZ"/>
              <a:pPr>
                <a:defRPr/>
              </a:pPr>
              <a:t>1.12.2015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C8738-1513-47BA-84E4-7146051AF2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9B960-45CA-43A8-B2A9-C23DF9479145}" type="datetimeFigureOut">
              <a:rPr lang="cs-CZ"/>
              <a:pPr>
                <a:defRPr/>
              </a:pPr>
              <a:t>1.12.2015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315FA-179F-401D-9BAC-C879887E70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EF526-D351-4399-9831-974B85852583}" type="datetimeFigureOut">
              <a:rPr lang="cs-CZ"/>
              <a:pPr>
                <a:defRPr/>
              </a:pPr>
              <a:t>1.12.2015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DEE7A-FC92-4414-AD71-FEA0AA1D3F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7F084-10CD-4D6D-BBC1-78CCE8D8D676}" type="datetimeFigureOut">
              <a:rPr lang="cs-CZ"/>
              <a:pPr>
                <a:defRPr/>
              </a:pPr>
              <a:t>1.12.2015</a:t>
            </a:fld>
            <a:endParaRPr lang="cs-CZ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F7BC3-7B95-4670-B5AF-DBB217ABC9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77893-3858-4C76-B1F7-DC0E7E11C6D4}" type="datetimeFigureOut">
              <a:rPr lang="cs-CZ"/>
              <a:pPr>
                <a:defRPr/>
              </a:pPr>
              <a:t>1.12.2015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F8979-65F3-46CD-BC96-E7669996D5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9A3C9-82D7-4828-BB0F-68AC8E75931A}" type="datetimeFigureOut">
              <a:rPr lang="cs-CZ"/>
              <a:pPr>
                <a:defRPr/>
              </a:pPr>
              <a:t>1.12.2015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343CA-21CE-4651-AAFF-841FB86BCD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DE99E9-D6A8-429B-9312-33E5C1961631}" type="datetimeFigureOut">
              <a:rPr lang="cs-CZ"/>
              <a:pPr>
                <a:defRPr/>
              </a:pPr>
              <a:t>1.12.2015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9378D8-0457-4A68-B680-5698A7B3B7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3" r:id="rId4"/>
    <p:sldLayoutId id="2147483687" r:id="rId5"/>
    <p:sldLayoutId id="2147483682" r:id="rId6"/>
    <p:sldLayoutId id="2147483688" r:id="rId7"/>
    <p:sldLayoutId id="2147483689" r:id="rId8"/>
    <p:sldLayoutId id="2147483690" r:id="rId9"/>
    <p:sldLayoutId id="2147483681" r:id="rId10"/>
    <p:sldLayoutId id="21474836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rnespor.eu/addictcz.html" TargetMode="External"/><Relationship Id="rId3" Type="http://schemas.openxmlformats.org/officeDocument/2006/relationships/hyperlink" Target="http://anonymnigambleri.cz/" TargetMode="External"/><Relationship Id="rId7" Type="http://schemas.openxmlformats.org/officeDocument/2006/relationships/hyperlink" Target="http://www.youtube.com/watch?v=DUeznDNpXLI" TargetMode="External"/><Relationship Id="rId2" Type="http://schemas.openxmlformats.org/officeDocument/2006/relationships/hyperlink" Target="http://www.stripky.cz/567-automaty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Mn3b2HAIZAk" TargetMode="External"/><Relationship Id="rId5" Type="http://schemas.openxmlformats.org/officeDocument/2006/relationships/hyperlink" Target="http://gamblerhelp.webnode.cz/f63-0-patologicke-hracstvi/" TargetMode="External"/><Relationship Id="rId10" Type="http://schemas.openxmlformats.org/officeDocument/2006/relationships/hyperlink" Target="http://www.youtube.com/watch?v=fIPqvmpPhQ8" TargetMode="External"/><Relationship Id="rId4" Type="http://schemas.openxmlformats.org/officeDocument/2006/relationships/hyperlink" Target="http://www.gambling.wbs.cz/" TargetMode="External"/><Relationship Id="rId9" Type="http://schemas.openxmlformats.org/officeDocument/2006/relationships/hyperlink" Target="http://www.prvnikrok.cz/detail-clanek.php?clanek=1813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17513" y="606849"/>
            <a:ext cx="8458200" cy="12223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7200" dirty="0" smtClean="0">
                <a:latin typeface="Bookman Old Style" pitchFamily="18" charset="0"/>
                <a:cs typeface="Times New Roman" pitchFamily="18" charset="0"/>
              </a:rPr>
              <a:t>Patologické hráčství</a:t>
            </a:r>
            <a:endParaRPr lang="cs-CZ" sz="7200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381000" y="5445125"/>
            <a:ext cx="8458200" cy="1412875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rgbClr val="443329"/>
                </a:solidFill>
                <a:latin typeface="Bookman Old Style" pitchFamily="18" charset="0"/>
                <a:cs typeface="Times New Roman" pitchFamily="18" charset="0"/>
              </a:rPr>
              <a:t>					       </a:t>
            </a:r>
            <a:r>
              <a:rPr lang="cs-CZ" sz="1600" smtClean="0">
                <a:solidFill>
                  <a:srgbClr val="443329"/>
                </a:solidFill>
                <a:latin typeface="Bookman Old Style" pitchFamily="18" charset="0"/>
                <a:cs typeface="Times New Roman" pitchFamily="18" charset="0"/>
              </a:rPr>
              <a:t>Klára Fidriková, Radim Slaný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Důsledky hráčské závislosti</a:t>
            </a:r>
            <a:endParaRPr lang="cs-CZ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Rodinný život – působí nepříznivě na vývoj dětí, vztah mezi manželi (dluhy, lhaní, ztráta důvěry,…)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cs-CZ" dirty="0" smtClean="0">
              <a:latin typeface="Bookman Old Style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Sociální oblast – narušování mezilidských vztahů, snížená výkonnost v práci, nesoustředěnost, špatné pracovní výkony – nezaměstnanost – finanční obtíže – kriminalita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Prevence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latin typeface="Bookman Old Style" pitchFamily="18" charset="0"/>
                <a:cs typeface="Times New Roman" pitchFamily="18" charset="0"/>
              </a:rPr>
              <a:t>Co mohou udělat rodiče?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Komunikace s dítětem – naslouchat, řešit problémy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Rozvoj zdravého sebevědomí, láskyplného vztahu mezi rodiči a dětmi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Učit dítě hospodařit s penězi a vážit si jich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Být pro své děti vzorem v dobrém slova smyslu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Vytvořit si důvěru dětí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Podporovat kvalitní trávení volného času, snažit se předejít nudě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Nedávat dítěti větší finanční obnosy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Prevence</a:t>
            </a:r>
            <a:endParaRPr lang="cs-CZ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2560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b="1" smtClean="0">
                <a:latin typeface="Bookman Old Style" pitchFamily="18" charset="0"/>
                <a:cs typeface="Times New Roman" pitchFamily="18" charset="0"/>
              </a:rPr>
              <a:t>Co mohou udělat učitelé?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smtClean="0">
                <a:latin typeface="Bookman Old Style" pitchFamily="18" charset="0"/>
                <a:cs typeface="Times New Roman" pitchFamily="18" charset="0"/>
              </a:rPr>
              <a:t>Prosazovat zákaz hazardních her ve škole a blízkém okolí, upozorňovat na nebezpečí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smtClean="0">
                <a:latin typeface="Bookman Old Style" pitchFamily="18" charset="0"/>
                <a:cs typeface="Times New Roman" pitchFamily="18" charset="0"/>
              </a:rPr>
              <a:t>Preventivní programy (peer program)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smtClean="0">
                <a:latin typeface="Bookman Old Style" pitchFamily="18" charset="0"/>
                <a:cs typeface="Times New Roman" pitchFamily="18" charset="0"/>
              </a:rPr>
              <a:t>Zahrnout tuto problematiku do výuky předmětu Výchovy ke zdraví</a:t>
            </a:r>
          </a:p>
          <a:p>
            <a:pPr eaLnBrk="1" hangingPunct="1"/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cs-CZ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Pár zajímavostí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V ČR kolem 190 kasin, 3500 elektronických kasin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V Rakousku 18 kasin, Belgie 9, v některých státech je jejich provoz zcela zakázán (Čína, Jižní Korea)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Častěji postihuje muže než ženy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Počet gamblerů v roce 2010:asi 1400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Odhadovaný počet podle psychiatrů: asi 50 tisíc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Léčba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Jedinec se musí chtít léčit !!!!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Nutné, aby si uvědomil, že je patologický hráč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Jedná se o zdlouhavý a náročný proces, který může trvat několik měsíců až let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Je nutná hospitalizace v psychiatrické léčebně  na oddělení pro léčbu závislostí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Probíhá formou psychoterapie a podáváním medikamentózní léčby (antidepresiva)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Nutná podpora rodiny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Cíl: úplná abstinence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Organizace </a:t>
            </a:r>
            <a:r>
              <a:rPr lang="cs-CZ" b="1" dirty="0" smtClean="0">
                <a:latin typeface="Bookman Old Style" pitchFamily="18" charset="0"/>
                <a:cs typeface="Times New Roman" pitchFamily="18" charset="0"/>
              </a:rPr>
              <a:t>„Anonymní  Gambleři Česko“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Internetové zdroje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  <a:hlinkClick r:id="rId2"/>
              </a:rPr>
              <a:t>http://www.stripky.cz/567-automaty.html</a:t>
            </a:r>
            <a:r>
              <a:rPr lang="cs-CZ" sz="2500" smtClean="0">
                <a:latin typeface="Bookman Old Style" pitchFamily="18" charset="0"/>
                <a:cs typeface="Times New Roman" pitchFamily="18" charset="0"/>
              </a:rPr>
              <a:t> (dotazník)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  <a:hlinkClick r:id="rId3"/>
              </a:rPr>
              <a:t>http://anonymnigambleri.cz/</a:t>
            </a:r>
            <a:endParaRPr lang="cs-CZ" sz="2500" smtClean="0">
              <a:latin typeface="Bookman Old Style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  <a:hlinkClick r:id="rId4"/>
              </a:rPr>
              <a:t>http://www.gambling.wbs.cz</a:t>
            </a:r>
            <a:endParaRPr lang="cs-CZ" sz="2500" smtClean="0">
              <a:latin typeface="Bookman Old Style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  <a:hlinkClick r:id="rId5"/>
              </a:rPr>
              <a:t>http://gamblerhelp.webnode.cz/f63-0-patologicke-hracstvi/</a:t>
            </a:r>
            <a:endParaRPr lang="cs-CZ" sz="2500" smtClean="0">
              <a:latin typeface="Bookman Old Style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  <a:hlinkClick r:id="rId6"/>
              </a:rPr>
              <a:t>http://www.youtube.com/watch?v=Mn3b2HAIZAk</a:t>
            </a:r>
            <a:r>
              <a:rPr lang="cs-CZ" sz="2500" smtClean="0">
                <a:latin typeface="Bookman Old Style" pitchFamily="18" charset="0"/>
                <a:cs typeface="Times New Roman" pitchFamily="18" charset="0"/>
              </a:rPr>
              <a:t> (osud peněz)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  <a:hlinkClick r:id="rId7"/>
              </a:rPr>
              <a:t>http://www.youtube.com/watch?v=DUeznDNpXLI</a:t>
            </a:r>
            <a:endParaRPr lang="cs-CZ" sz="2500" smtClean="0">
              <a:latin typeface="Bookman Old Style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  <a:hlinkClick r:id="rId8"/>
              </a:rPr>
              <a:t>http://www.drnespor.eu/addictcz.html</a:t>
            </a:r>
            <a:endParaRPr lang="cs-CZ" sz="2500" smtClean="0">
              <a:latin typeface="Bookman Old Style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hlinkClick r:id="rId9"/>
              </a:rPr>
              <a:t>http://www.prvnikrok.cz/detail-clanek.php?clanek=1813</a:t>
            </a:r>
            <a:endParaRPr lang="cs-CZ" sz="2500" smtClean="0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hlinkClick r:id="rId10"/>
              </a:rPr>
              <a:t>http://www.youtube.com/watch?v=fIPqvmpPhQ8</a:t>
            </a:r>
            <a:endParaRPr lang="cs-CZ" sz="2500" smtClean="0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cs-CZ" sz="2500" smtClean="0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cs-CZ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cs-CZ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cs-CZ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cs-CZ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cs-CZ" sz="2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Literární zdroje</a:t>
            </a:r>
            <a:endParaRPr lang="cs-CZ" dirty="0"/>
          </a:p>
        </p:txBody>
      </p:sp>
      <p:sp>
        <p:nvSpPr>
          <p:cNvPr id="29698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Bookman Old Style" pitchFamily="18" charset="0"/>
              </a:rPr>
              <a:t>NEŠPOR, K.: Návykové chování a závislost: současné poznatky a perspektivy léčby. Portál. 2000. Praha. ISBN 80-7178-432-X</a:t>
            </a:r>
          </a:p>
          <a:p>
            <a:pPr eaLnBrk="1" hangingPunct="1"/>
            <a:r>
              <a:rPr lang="cs-CZ" smtClean="0">
                <a:latin typeface="Bookman Old Style" pitchFamily="18" charset="0"/>
              </a:rPr>
              <a:t>MACHOVÁ, KUBÁTOVÁ a kol.: </a:t>
            </a:r>
            <a:r>
              <a:rPr lang="cs-CZ" i="1" smtClean="0">
                <a:latin typeface="Bookman Old Style" pitchFamily="18" charset="0"/>
              </a:rPr>
              <a:t>Výchova ke zdraví. Grada. </a:t>
            </a:r>
            <a:r>
              <a:rPr lang="cs-CZ" smtClean="0">
                <a:latin typeface="Bookman Old Style" pitchFamily="18" charset="0"/>
              </a:rPr>
              <a:t>2009. 296 s. ISBN 978-80-247-2715-8</a:t>
            </a:r>
          </a:p>
          <a:p>
            <a:pPr eaLnBrk="1" hangingPunct="1"/>
            <a:endParaRPr lang="cs-CZ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cap="none" smtClean="0">
              <a:effectLst/>
            </a:endParaRPr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z="5400" smtClean="0"/>
              <a:t>http://www.youtube.com/watch?v=fIPqvmpPhQ8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Charakteristika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sz="2500" b="1" smtClean="0">
                <a:latin typeface="Bookman Old Style" pitchFamily="18" charset="0"/>
                <a:cs typeface="Times New Roman" pitchFamily="18" charset="0"/>
              </a:rPr>
              <a:t>Gambling, gamblerství, závislost na automatech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</a:rPr>
              <a:t>Porucha spočívající v často opakovaných epizodách hráčství, které zásadně ovlivňují život jedince  a všech osob v jeho blízkém okolí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</a:rPr>
              <a:t>Patří mezi návykové a impulzivní poruchy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</a:rPr>
              <a:t>Hazardní hra – dobrovolně se jí účastní osoba, která zaplatí vklad, jehož návratnost se nezaručuje</a:t>
            </a:r>
          </a:p>
          <a:p>
            <a:pPr eaLnBrk="1" hangingPunct="1">
              <a:lnSpc>
                <a:spcPct val="80000"/>
              </a:lnSpc>
            </a:pPr>
            <a:r>
              <a:rPr lang="cs-CZ" sz="2500" smtClean="0">
                <a:latin typeface="Times New Roman" pitchFamily="18" charset="0"/>
                <a:cs typeface="Times New Roman" pitchFamily="18" charset="0"/>
              </a:rPr>
              <a:t>Herní automaty vs. výherní automaty</a:t>
            </a:r>
          </a:p>
          <a:p>
            <a:pPr eaLnBrk="1" hangingPunct="1">
              <a:lnSpc>
                <a:spcPct val="80000"/>
              </a:lnSpc>
            </a:pPr>
            <a:endParaRPr lang="cs-CZ" sz="2500" smtClean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0"/>
            <a:ext cx="2771775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Patologické hráčství podle WHO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17410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Bookman Old Style" pitchFamily="18" charset="0"/>
              </a:rPr>
              <a:t>Během jednoho roku se vyskytnou dvě nebo více epizod</a:t>
            </a:r>
          </a:p>
          <a:p>
            <a:pPr eaLnBrk="1" hangingPunct="1"/>
            <a:r>
              <a:rPr lang="cs-CZ" smtClean="0">
                <a:latin typeface="Bookman Old Style" pitchFamily="18" charset="0"/>
              </a:rPr>
              <a:t>I v případě, že epizody nejsou výnosné, opakují se i přes vyvolávání neshod a narušování „normálního života“</a:t>
            </a:r>
          </a:p>
          <a:p>
            <a:pPr eaLnBrk="1" hangingPunct="1"/>
            <a:r>
              <a:rPr lang="cs-CZ" smtClean="0">
                <a:latin typeface="Bookman Old Style" pitchFamily="18" charset="0"/>
              </a:rPr>
              <a:t>Silné puzení ke hře – nelze ho ovládnout</a:t>
            </a:r>
          </a:p>
          <a:p>
            <a:pPr eaLnBrk="1" hangingPunct="1"/>
            <a:r>
              <a:rPr lang="cs-CZ" smtClean="0">
                <a:latin typeface="Bookman Old Style" pitchFamily="18" charset="0"/>
              </a:rPr>
              <a:t>Jedinec je zaujat myšlenkami a představami 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Rizikové skupiny</a:t>
            </a:r>
            <a:endParaRPr lang="cs-CZ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8434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Mladí lidé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Lidé pracující v hernách, barech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Muži více než ženy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Profesionální hráči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Nezaměstnaní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Lidé závislí na jiných návykových látkách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Děti z dysfunkčních rodin, děti citově strádající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Lidé v obtížné životní situaci</a:t>
            </a:r>
          </a:p>
          <a:p>
            <a:pPr eaLnBrk="1" hangingPunct="1">
              <a:lnSpc>
                <a:spcPct val="90000"/>
              </a:lnSpc>
            </a:pPr>
            <a:endParaRPr lang="cs-CZ" sz="300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Rizikové faktory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19458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Rodinné problémy (nefunkční rodina)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Touha po penězích (málo peněz) x dostatek financí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Špatné sociální prostředí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Nedostatek citového zázemí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Nuda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Zneužívání jiných návykových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 látek</a:t>
            </a:r>
          </a:p>
          <a:p>
            <a:pPr eaLnBrk="1" hangingPunct="1">
              <a:lnSpc>
                <a:spcPct val="90000"/>
              </a:lnSpc>
            </a:pPr>
            <a:endParaRPr lang="cs-CZ" sz="3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cs-CZ" sz="3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cs-CZ" sz="3000" smtClean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2997200"/>
            <a:ext cx="262731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Příčiny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Jedinec tráví při hře více času než by měl (zanedbávání ostatních povinností)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Maximálně zaměstnán hazardní hrou (prožívá minulé zážitky, plánuje další hru, opatření prostředků)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Zvyšování částky – větší vzrušení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Po ztrátě znovu hraje, aby prohrané peníze dostal zpět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Lhaní, podvádění, vymlouvání se, krádeže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Zanedbávání rodiny, přátel, pracovních povinností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Hazardní hry spojeny s dobrým pocitem (uspokojení, radost, vzrušení)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Fáze závislosti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latin typeface="Bookman Old Style" pitchFamily="18" charset="0"/>
                <a:cs typeface="Times New Roman" pitchFamily="18" charset="0"/>
              </a:rPr>
              <a:t>1. Fáze výher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Občasné hraní a snění či touha po veliké výhře, zvyšování sázek, častější hraní, chlubení se výhrami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latin typeface="Bookman Old Style" pitchFamily="18" charset="0"/>
                <a:cs typeface="Times New Roman" pitchFamily="18" charset="0"/>
              </a:rPr>
              <a:t>2. Fáze prohrávání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Člověk není schopen ovládat svou touhu, hraním tráví čím dál více času, tyto problémy začínají značně zasahovat do života jedince a ovlivňovat jeho průběh.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Půjčování peněz, tajnosti, prapodivné chování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latin typeface="Bookman Old Style" pitchFamily="18" charset="0"/>
                <a:cs typeface="Times New Roman" pitchFamily="18" charset="0"/>
              </a:rPr>
              <a:t>3. Fáze zoufalství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Padnutí na samé dno, dluhy, pokusy o sebevraždu, rozpady rodin, trestná činnost, popírání vlastní zodpovědnosti a obvinování okolí za vlastní chyby</a:t>
            </a:r>
            <a:endParaRPr lang="cs-CZ" dirty="0"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Typické znaky gamblera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Neklid, nesoustředěnost, podrážděnost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Uspokojení ve chvíli, kdy začne hrát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Zvýšená tolerance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Zhoršené sebeovládání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Zklamání, pokud prohrává – bohužel i přesto další hře neodolá a touha se rapidně zvyšuje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Později beznaděj, poruchy koncentrace, impulzivní jednání, častý chronický stres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Pokračování ve hře na úkor následků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804</TotalTime>
  <Words>739</Words>
  <Application>Microsoft Office PowerPoint</Application>
  <PresentationFormat>Předvádění na obrazovce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Cesta</vt:lpstr>
      <vt:lpstr>Patologické hráčství</vt:lpstr>
      <vt:lpstr>Prezentace aplikace PowerPoint</vt:lpstr>
      <vt:lpstr>Charakteristika</vt:lpstr>
      <vt:lpstr>Patologické hráčství podle WHO</vt:lpstr>
      <vt:lpstr>Rizikové skupiny</vt:lpstr>
      <vt:lpstr>Rizikové faktory</vt:lpstr>
      <vt:lpstr>Příčiny</vt:lpstr>
      <vt:lpstr>Fáze závislosti</vt:lpstr>
      <vt:lpstr>Typické znaky gamblera</vt:lpstr>
      <vt:lpstr>Důsledky hráčské závislosti</vt:lpstr>
      <vt:lpstr>Prevence</vt:lpstr>
      <vt:lpstr>Prevence</vt:lpstr>
      <vt:lpstr>Pár zajímavostí</vt:lpstr>
      <vt:lpstr>Léčba</vt:lpstr>
      <vt:lpstr>Internetové zdroje</vt:lpstr>
      <vt:lpstr>Literární zdroje</vt:lpstr>
    </vt:vector>
  </TitlesOfParts>
  <Company>Název společnosti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Gamblerství</dc:title>
  <dc:creator>Vaše jméno</dc:creator>
  <cp:lastModifiedBy>Slany</cp:lastModifiedBy>
  <cp:revision>167</cp:revision>
  <dcterms:created xsi:type="dcterms:W3CDTF">2012-03-25T15:36:58Z</dcterms:created>
  <dcterms:modified xsi:type="dcterms:W3CDTF">2015-12-01T12:50:29Z</dcterms:modified>
</cp:coreProperties>
</file>