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7" r:id="rId6"/>
    <p:sldId id="264" r:id="rId7"/>
    <p:sldId id="261" r:id="rId8"/>
    <p:sldId id="263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7FE808-C76A-4141-ADCD-6C8DE967BB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59565C-A391-4733-AAEE-5222A27E9BCC}">
      <dgm:prSet/>
      <dgm:spPr/>
      <dgm:t>
        <a:bodyPr/>
        <a:lstStyle/>
        <a:p>
          <a:pPr rtl="0"/>
          <a:r>
            <a:rPr lang="cs-CZ" dirty="0" smtClean="0"/>
            <a:t>             Zdraví</a:t>
          </a:r>
          <a:br>
            <a:rPr lang="cs-CZ" dirty="0" smtClean="0"/>
          </a:br>
          <a:endParaRPr lang="cs-CZ" dirty="0"/>
        </a:p>
      </dgm:t>
    </dgm:pt>
    <dgm:pt modelId="{57B8B747-5EE9-416C-B4C4-26F5E828C5ED}" type="parTrans" cxnId="{976CF289-4305-4CF1-B28A-ACCB9851A728}">
      <dgm:prSet/>
      <dgm:spPr/>
      <dgm:t>
        <a:bodyPr/>
        <a:lstStyle/>
        <a:p>
          <a:endParaRPr lang="cs-CZ"/>
        </a:p>
      </dgm:t>
    </dgm:pt>
    <dgm:pt modelId="{1A5464E1-F66A-4A6A-AF08-0C96A4130B88}" type="sibTrans" cxnId="{976CF289-4305-4CF1-B28A-ACCB9851A728}">
      <dgm:prSet/>
      <dgm:spPr/>
      <dgm:t>
        <a:bodyPr/>
        <a:lstStyle/>
        <a:p>
          <a:endParaRPr lang="cs-CZ"/>
        </a:p>
      </dgm:t>
    </dgm:pt>
    <dgm:pt modelId="{4B63953A-21D6-4844-A6C1-D856259A9C5E}" type="pres">
      <dgm:prSet presAssocID="{047FE808-C76A-4141-ADCD-6C8DE967BB5F}" presName="linear" presStyleCnt="0">
        <dgm:presLayoutVars>
          <dgm:animLvl val="lvl"/>
          <dgm:resizeHandles val="exact"/>
        </dgm:presLayoutVars>
      </dgm:prSet>
      <dgm:spPr/>
    </dgm:pt>
    <dgm:pt modelId="{432C8418-88F7-4B21-9EC5-65F0081384C6}" type="pres">
      <dgm:prSet presAssocID="{7E59565C-A391-4733-AAEE-5222A27E9BC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6CF289-4305-4CF1-B28A-ACCB9851A728}" srcId="{047FE808-C76A-4141-ADCD-6C8DE967BB5F}" destId="{7E59565C-A391-4733-AAEE-5222A27E9BCC}" srcOrd="0" destOrd="0" parTransId="{57B8B747-5EE9-416C-B4C4-26F5E828C5ED}" sibTransId="{1A5464E1-F66A-4A6A-AF08-0C96A4130B88}"/>
    <dgm:cxn modelId="{DE2AA1F4-2EE3-4F49-BFCE-0933D3EDFE83}" type="presOf" srcId="{047FE808-C76A-4141-ADCD-6C8DE967BB5F}" destId="{4B63953A-21D6-4844-A6C1-D856259A9C5E}" srcOrd="0" destOrd="0" presId="urn:microsoft.com/office/officeart/2005/8/layout/vList2"/>
    <dgm:cxn modelId="{DDB34272-EA84-4986-9BCC-904CEDB42711}" type="presOf" srcId="{7E59565C-A391-4733-AAEE-5222A27E9BCC}" destId="{432C8418-88F7-4B21-9EC5-65F0081384C6}" srcOrd="0" destOrd="0" presId="urn:microsoft.com/office/officeart/2005/8/layout/vList2"/>
    <dgm:cxn modelId="{71AF375D-4D44-47AC-9E3D-37372AA6AC89}" type="presParOf" srcId="{4B63953A-21D6-4844-A6C1-D856259A9C5E}" destId="{432C8418-88F7-4B21-9EC5-65F0081384C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2E6C4D-96A7-49C7-9F58-87880923CA7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5A9F17F-5690-4C02-A9CB-8783147F1128}">
      <dgm:prSet/>
      <dgm:spPr/>
      <dgm:t>
        <a:bodyPr/>
        <a:lstStyle/>
        <a:p>
          <a:pPr rtl="0"/>
          <a:r>
            <a:rPr lang="cs-CZ" smtClean="0"/>
            <a:t>Definice, základní pojmy</a:t>
          </a:r>
          <a:endParaRPr lang="cs-CZ"/>
        </a:p>
      </dgm:t>
    </dgm:pt>
    <dgm:pt modelId="{D55E957A-2D0E-495E-A95A-C9B33D5040C2}" type="parTrans" cxnId="{451156BE-37A7-413C-AA02-7BA3B2E94E26}">
      <dgm:prSet/>
      <dgm:spPr/>
      <dgm:t>
        <a:bodyPr/>
        <a:lstStyle/>
        <a:p>
          <a:endParaRPr lang="cs-CZ"/>
        </a:p>
      </dgm:t>
    </dgm:pt>
    <dgm:pt modelId="{CAC288BB-1BE4-4865-934D-47E5592F177B}" type="sibTrans" cxnId="{451156BE-37A7-413C-AA02-7BA3B2E94E26}">
      <dgm:prSet/>
      <dgm:spPr/>
      <dgm:t>
        <a:bodyPr/>
        <a:lstStyle/>
        <a:p>
          <a:endParaRPr lang="cs-CZ"/>
        </a:p>
      </dgm:t>
    </dgm:pt>
    <dgm:pt modelId="{D32185E4-91C1-4E5F-BAEC-60675ED33A2F}">
      <dgm:prSet/>
      <dgm:spPr/>
      <dgm:t>
        <a:bodyPr/>
        <a:lstStyle/>
        <a:p>
          <a:pPr rtl="0"/>
          <a:r>
            <a:rPr lang="cs-CZ" smtClean="0"/>
            <a:t>Mgr. Radim Slaný</a:t>
          </a:r>
          <a:endParaRPr lang="cs-CZ"/>
        </a:p>
      </dgm:t>
    </dgm:pt>
    <dgm:pt modelId="{6D7682DC-F765-4F26-8DA6-5878B645EF2A}" type="parTrans" cxnId="{22FCD923-8F40-45F4-B58F-2AE87300391B}">
      <dgm:prSet/>
      <dgm:spPr/>
      <dgm:t>
        <a:bodyPr/>
        <a:lstStyle/>
        <a:p>
          <a:endParaRPr lang="cs-CZ"/>
        </a:p>
      </dgm:t>
    </dgm:pt>
    <dgm:pt modelId="{5DF77A64-05A8-40AE-95A5-2D4649D93446}" type="sibTrans" cxnId="{22FCD923-8F40-45F4-B58F-2AE87300391B}">
      <dgm:prSet/>
      <dgm:spPr/>
      <dgm:t>
        <a:bodyPr/>
        <a:lstStyle/>
        <a:p>
          <a:endParaRPr lang="cs-CZ"/>
        </a:p>
      </dgm:t>
    </dgm:pt>
    <dgm:pt modelId="{E026AE39-599A-494A-84E6-E51C9ED13026}" type="pres">
      <dgm:prSet presAssocID="{812E6C4D-96A7-49C7-9F58-87880923CA7F}" presName="compositeShape" presStyleCnt="0">
        <dgm:presLayoutVars>
          <dgm:chMax val="7"/>
          <dgm:dir/>
          <dgm:resizeHandles val="exact"/>
        </dgm:presLayoutVars>
      </dgm:prSet>
      <dgm:spPr/>
    </dgm:pt>
    <dgm:pt modelId="{A4615475-A7D1-47DF-9087-0FB533382193}" type="pres">
      <dgm:prSet presAssocID="{55A9F17F-5690-4C02-A9CB-8783147F1128}" presName="circ1" presStyleLbl="vennNode1" presStyleIdx="0" presStyleCnt="2"/>
      <dgm:spPr/>
    </dgm:pt>
    <dgm:pt modelId="{15E536D7-EC49-40EA-98FA-2FE5D3012BEF}" type="pres">
      <dgm:prSet presAssocID="{55A9F17F-5690-4C02-A9CB-8783147F112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BE5FB35-ACF6-48FB-8FD7-B98C2AB0EBB5}" type="pres">
      <dgm:prSet presAssocID="{D32185E4-91C1-4E5F-BAEC-60675ED33A2F}" presName="circ2" presStyleLbl="vennNode1" presStyleIdx="1" presStyleCnt="2"/>
      <dgm:spPr/>
    </dgm:pt>
    <dgm:pt modelId="{C108158F-2643-4225-AEAF-54BBDDA31D34}" type="pres">
      <dgm:prSet presAssocID="{D32185E4-91C1-4E5F-BAEC-60675ED33A2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51156BE-37A7-413C-AA02-7BA3B2E94E26}" srcId="{812E6C4D-96A7-49C7-9F58-87880923CA7F}" destId="{55A9F17F-5690-4C02-A9CB-8783147F1128}" srcOrd="0" destOrd="0" parTransId="{D55E957A-2D0E-495E-A95A-C9B33D5040C2}" sibTransId="{CAC288BB-1BE4-4865-934D-47E5592F177B}"/>
    <dgm:cxn modelId="{399E9D73-55FF-4718-9D94-33BA0BE08997}" type="presOf" srcId="{D32185E4-91C1-4E5F-BAEC-60675ED33A2F}" destId="{1BE5FB35-ACF6-48FB-8FD7-B98C2AB0EBB5}" srcOrd="0" destOrd="0" presId="urn:microsoft.com/office/officeart/2005/8/layout/venn1"/>
    <dgm:cxn modelId="{025E13C8-F522-42C6-A120-4B654AEB731D}" type="presOf" srcId="{55A9F17F-5690-4C02-A9CB-8783147F1128}" destId="{A4615475-A7D1-47DF-9087-0FB533382193}" srcOrd="0" destOrd="0" presId="urn:microsoft.com/office/officeart/2005/8/layout/venn1"/>
    <dgm:cxn modelId="{81FADD96-0ACE-4F1F-8BA3-D804BDFB989F}" type="presOf" srcId="{812E6C4D-96A7-49C7-9F58-87880923CA7F}" destId="{E026AE39-599A-494A-84E6-E51C9ED13026}" srcOrd="0" destOrd="0" presId="urn:microsoft.com/office/officeart/2005/8/layout/venn1"/>
    <dgm:cxn modelId="{927943ED-54CB-491E-9888-D766D0F16676}" type="presOf" srcId="{D32185E4-91C1-4E5F-BAEC-60675ED33A2F}" destId="{C108158F-2643-4225-AEAF-54BBDDA31D34}" srcOrd="1" destOrd="0" presId="urn:microsoft.com/office/officeart/2005/8/layout/venn1"/>
    <dgm:cxn modelId="{F8404E8E-76DC-4DE2-AE6C-4A9EC9AAAF0B}" type="presOf" srcId="{55A9F17F-5690-4C02-A9CB-8783147F1128}" destId="{15E536D7-EC49-40EA-98FA-2FE5D3012BEF}" srcOrd="1" destOrd="0" presId="urn:microsoft.com/office/officeart/2005/8/layout/venn1"/>
    <dgm:cxn modelId="{22FCD923-8F40-45F4-B58F-2AE87300391B}" srcId="{812E6C4D-96A7-49C7-9F58-87880923CA7F}" destId="{D32185E4-91C1-4E5F-BAEC-60675ED33A2F}" srcOrd="1" destOrd="0" parTransId="{6D7682DC-F765-4F26-8DA6-5878B645EF2A}" sibTransId="{5DF77A64-05A8-40AE-95A5-2D4649D93446}"/>
    <dgm:cxn modelId="{B601B33A-7187-4F6A-9C33-9CE0091C9B84}" type="presParOf" srcId="{E026AE39-599A-494A-84E6-E51C9ED13026}" destId="{A4615475-A7D1-47DF-9087-0FB533382193}" srcOrd="0" destOrd="0" presId="urn:microsoft.com/office/officeart/2005/8/layout/venn1"/>
    <dgm:cxn modelId="{2C13909C-333A-4536-B8C6-42EC2D26D702}" type="presParOf" srcId="{E026AE39-599A-494A-84E6-E51C9ED13026}" destId="{15E536D7-EC49-40EA-98FA-2FE5D3012BEF}" srcOrd="1" destOrd="0" presId="urn:microsoft.com/office/officeart/2005/8/layout/venn1"/>
    <dgm:cxn modelId="{D53C5796-B57E-44EB-839C-929DCE4569E2}" type="presParOf" srcId="{E026AE39-599A-494A-84E6-E51C9ED13026}" destId="{1BE5FB35-ACF6-48FB-8FD7-B98C2AB0EBB5}" srcOrd="2" destOrd="0" presId="urn:microsoft.com/office/officeart/2005/8/layout/venn1"/>
    <dgm:cxn modelId="{6AECEDC4-B273-43D6-986D-69C83F38E8B9}" type="presParOf" srcId="{E026AE39-599A-494A-84E6-E51C9ED13026}" destId="{C108158F-2643-4225-AEAF-54BBDDA31D3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C8418-88F7-4B21-9EC5-65F0081384C6}">
      <dsp:nvSpPr>
        <dsp:cNvPr id="0" name=""/>
        <dsp:cNvSpPr/>
      </dsp:nvSpPr>
      <dsp:spPr>
        <a:xfrm>
          <a:off x="0" y="53014"/>
          <a:ext cx="7772400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             Zdraví</a:t>
          </a:r>
          <a:br>
            <a:rPr lang="cs-CZ" sz="6500" kern="1200" dirty="0" smtClean="0"/>
          </a:br>
          <a:endParaRPr lang="cs-CZ" sz="6500" kern="1200" dirty="0"/>
        </a:p>
      </dsp:txBody>
      <dsp:txXfrm>
        <a:off x="126223" y="179237"/>
        <a:ext cx="7519954" cy="2333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15475-A7D1-47DF-9087-0FB533382193}">
      <dsp:nvSpPr>
        <dsp:cNvPr id="0" name=""/>
        <dsp:cNvSpPr/>
      </dsp:nvSpPr>
      <dsp:spPr>
        <a:xfrm>
          <a:off x="1583773" y="6982"/>
          <a:ext cx="2553170" cy="25531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Definice, základní pojmy</a:t>
          </a:r>
          <a:endParaRPr lang="cs-CZ" sz="3200" kern="1200"/>
        </a:p>
      </dsp:txBody>
      <dsp:txXfrm>
        <a:off x="1940296" y="308056"/>
        <a:ext cx="1472098" cy="1951023"/>
      </dsp:txXfrm>
    </dsp:sp>
    <dsp:sp modelId="{1BE5FB35-ACF6-48FB-8FD7-B98C2AB0EBB5}">
      <dsp:nvSpPr>
        <dsp:cNvPr id="0" name=""/>
        <dsp:cNvSpPr/>
      </dsp:nvSpPr>
      <dsp:spPr>
        <a:xfrm>
          <a:off x="3423896" y="6982"/>
          <a:ext cx="2553170" cy="25531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smtClean="0"/>
            <a:t>Mgr. Radim Slaný</a:t>
          </a:r>
          <a:endParaRPr lang="cs-CZ" sz="3200" kern="1200"/>
        </a:p>
      </dsp:txBody>
      <dsp:txXfrm>
        <a:off x="4148444" y="308056"/>
        <a:ext cx="1472098" cy="1951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5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907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51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16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06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59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146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882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39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36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037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4AE4B-D8F8-4661-B0A5-88D236E5BC1F}" type="datetimeFigureOut">
              <a:rPr lang="cs-CZ" smtClean="0"/>
              <a:t>22.9.2015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F8AB1-8A9C-4A63-9601-C7732CEA18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37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dolfkohoutek.blog.cz/" TargetMode="External"/><Relationship Id="rId2" Type="http://schemas.openxmlformats.org/officeDocument/2006/relationships/hyperlink" Target="http://www.vychovakezdravi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7424763"/>
              </p:ext>
            </p:extLst>
          </p:nvPr>
        </p:nvGraphicFramePr>
        <p:xfrm>
          <a:off x="685800" y="908721"/>
          <a:ext cx="7772400" cy="2691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827584" y="3886200"/>
          <a:ext cx="7560840" cy="2567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5344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životního stylu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/>
              <a:t>rizikové faktory </a:t>
            </a:r>
            <a:r>
              <a:rPr lang="cs-CZ" u="sng" smtClean="0"/>
              <a:t>(ohrožující)</a:t>
            </a:r>
            <a:r>
              <a:rPr lang="cs-CZ" smtClean="0"/>
              <a:t>- </a:t>
            </a:r>
            <a:r>
              <a:rPr lang="cs-CZ" dirty="0"/>
              <a:t>vliv, který zvyšuje riziko určitého onemocnění, zvyšuje pravděpodobnost, že člověk po určité době expozice onemocní</a:t>
            </a:r>
          </a:p>
          <a:p>
            <a:pPr lvl="0"/>
            <a:r>
              <a:rPr lang="cs-CZ" u="sng" dirty="0" smtClean="0"/>
              <a:t>ochranné </a:t>
            </a:r>
            <a:r>
              <a:rPr lang="cs-CZ" i="1" u="sng" dirty="0" smtClean="0"/>
              <a:t>(protektivní) </a:t>
            </a:r>
            <a:r>
              <a:rPr lang="cs-CZ" u="sng" dirty="0" smtClean="0"/>
              <a:t>faktory </a:t>
            </a:r>
            <a:r>
              <a:rPr lang="cs-CZ" dirty="0"/>
              <a:t>- snižuje pravděpodobnost vzniku určitého onemocnění, do jisté míry chrání před onemocněním, zvyšuje odolnost organismu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4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www.vychovakezdravi.cz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www.rudolfkohoutek.blog.cz</a:t>
            </a:r>
            <a:endParaRPr lang="cs-CZ" dirty="0" smtClean="0"/>
          </a:p>
          <a:p>
            <a:r>
              <a:rPr lang="cs-CZ" dirty="0" smtClean="0"/>
              <a:t>Fiala, J.: Přednáška z předmětu Preventivní lékařství. LF MU.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0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zdraví </a:t>
            </a:r>
            <a:r>
              <a:rPr lang="cs-CZ" dirty="0"/>
              <a:t>je stav úplné tělesné, duševní a sociální pohody, a ne jen pouhá nepřítomnost nemoci či slabosti (</a:t>
            </a:r>
            <a:r>
              <a:rPr lang="cs-CZ" dirty="0" smtClean="0"/>
              <a:t>WHO, </a:t>
            </a:r>
            <a:r>
              <a:rPr lang="cs-CZ" dirty="0"/>
              <a:t>1948)</a:t>
            </a:r>
          </a:p>
          <a:p>
            <a:r>
              <a:rPr lang="cs-CZ" dirty="0"/>
              <a:t>z</a:t>
            </a:r>
            <a:r>
              <a:rPr lang="cs-CZ" dirty="0" smtClean="0"/>
              <a:t>draví </a:t>
            </a:r>
            <a:r>
              <a:rPr lang="cs-CZ" dirty="0"/>
              <a:t>je schopnost vést sociální a ekonomicky produktivní </a:t>
            </a:r>
            <a:r>
              <a:rPr lang="cs-CZ" dirty="0" smtClean="0"/>
              <a:t>život </a:t>
            </a:r>
            <a:r>
              <a:rPr lang="cs-CZ" dirty="0"/>
              <a:t>(</a:t>
            </a:r>
            <a:r>
              <a:rPr lang="cs-CZ" dirty="0" smtClean="0"/>
              <a:t>WHO, </a:t>
            </a:r>
            <a:r>
              <a:rPr lang="cs-CZ" dirty="0"/>
              <a:t>1977)</a:t>
            </a:r>
          </a:p>
          <a:p>
            <a:r>
              <a:rPr lang="cs-CZ" dirty="0" smtClean="0"/>
              <a:t>zdraví </a:t>
            </a:r>
            <a:r>
              <a:rPr lang="cs-CZ" dirty="0"/>
              <a:t>vymezuje jako ideální stav, neumožňuje však objektivní měření zdraví (WHO)</a:t>
            </a:r>
          </a:p>
          <a:p>
            <a:r>
              <a:rPr lang="cs-CZ" dirty="0"/>
              <a:t>WHO v roce 2001 doplňuje definici zdraví o snížení úmrtnosti, nemocnosti a postižení v důsledku zjistitelných nemocí a nárůst pociťované úrovně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728192"/>
          </a:xfrm>
        </p:spPr>
        <p:txBody>
          <a:bodyPr/>
          <a:lstStyle/>
          <a:p>
            <a:r>
              <a:rPr lang="cs-CZ" dirty="0" smtClean="0"/>
              <a:t>WHO (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/>
              <a:t>H</a:t>
            </a:r>
            <a:r>
              <a:rPr lang="cs-CZ" dirty="0" err="1" smtClean="0"/>
              <a:t>ealth</a:t>
            </a:r>
            <a:r>
              <a:rPr lang="cs-CZ" dirty="0" smtClean="0"/>
              <a:t> </a:t>
            </a:r>
            <a:r>
              <a:rPr lang="cs-CZ" dirty="0" err="1"/>
              <a:t>O</a:t>
            </a:r>
            <a:r>
              <a:rPr lang="cs-CZ" dirty="0" err="1" smtClean="0"/>
              <a:t>rganization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„Světová zdravotnická organizace“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08512"/>
          </a:xfrm>
        </p:spPr>
        <p:txBody>
          <a:bodyPr>
            <a:normAutofit/>
          </a:bodyPr>
          <a:lstStyle/>
          <a:p>
            <a:r>
              <a:rPr lang="cs-CZ" dirty="0"/>
              <a:t>Od svého vzniku v roce 1948 podporuje Světová zdravotnická organizace mezinárodní technickou spolupráci v oblasti zdravotnictví, realizuje programy na potírání a úplné odstranění některých nemocí a </a:t>
            </a:r>
            <a:r>
              <a:rPr lang="cs-CZ" i="1" dirty="0"/>
              <a:t>usiluje o celkové zlepšení kvality lidského života</a:t>
            </a:r>
            <a:r>
              <a:rPr lang="cs-CZ" dirty="0"/>
              <a:t>. </a:t>
            </a:r>
            <a:r>
              <a:rPr lang="cs-CZ" i="1" dirty="0"/>
              <a:t>Cílem činnosti organizace je dosažení co nejlepšího zdraví pro všechny</a:t>
            </a:r>
            <a:r>
              <a:rPr lang="cs-CZ" dirty="0"/>
              <a:t>. WHO má v ČR své zastoupení, kancelář sídlí v Praze</a:t>
            </a:r>
          </a:p>
        </p:txBody>
      </p:sp>
    </p:spTree>
    <p:extLst>
      <p:ext uri="{BB962C8B-B14F-4D97-AF65-F5344CB8AC3E}">
        <p14:creationId xmlns:p14="http://schemas.microsoft.com/office/powerpoint/2010/main" val="32328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Proces umožňující jedincům zvýšit kontrolu nad determinantami svého zdraví, a tak zlepšovat svůj zdravotní stav (WHO 1998).</a:t>
            </a:r>
          </a:p>
          <a:p>
            <a:r>
              <a:rPr lang="cs-CZ" dirty="0" smtClean="0"/>
              <a:t>Neznamená </a:t>
            </a:r>
            <a:r>
              <a:rPr lang="cs-CZ" dirty="0"/>
              <a:t>tedy pouze zodpovědnost za zdravotnictví, ale vyjadřuje individuální ovlivnitelnost zdraví a zodpovědnost za ně prostřednictvím životního stylu a jeho reflexe v osobní pohodě (</a:t>
            </a:r>
            <a:r>
              <a:rPr lang="cs-CZ" dirty="0" err="1"/>
              <a:t>Kebza</a:t>
            </a:r>
            <a:r>
              <a:rPr lang="cs-CZ" dirty="0"/>
              <a:t>, 2005).</a:t>
            </a:r>
          </a:p>
          <a:p>
            <a:r>
              <a:rPr lang="cs-CZ" dirty="0" smtClean="0"/>
              <a:t>Podpora </a:t>
            </a:r>
            <a:r>
              <a:rPr lang="cs-CZ" dirty="0"/>
              <a:t>zdraví ve škole by měla spočívat v rozvíjení životních kompetencí každého žáka tak, aby úcta k hodnotě zdraví a schopnost chovat se odpovědně ke zdraví svému i druhých patřily mezi jeho celoživotní priority (Havlínová, 2006)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8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„Složky“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Tělesné zdraví</a:t>
            </a:r>
          </a:p>
          <a:p>
            <a:endParaRPr lang="cs-CZ" dirty="0" smtClean="0"/>
          </a:p>
          <a:p>
            <a:r>
              <a:rPr lang="cs-CZ" dirty="0" smtClean="0"/>
              <a:t>Duševní zdraví</a:t>
            </a:r>
          </a:p>
          <a:p>
            <a:endParaRPr lang="cs-CZ" dirty="0" smtClean="0"/>
          </a:p>
          <a:p>
            <a:r>
              <a:rPr lang="cs-CZ" dirty="0" smtClean="0"/>
              <a:t>Sociální zdraví</a:t>
            </a:r>
          </a:p>
          <a:p>
            <a:endParaRPr lang="cs-CZ" dirty="0" smtClean="0"/>
          </a:p>
          <a:p>
            <a:r>
              <a:rPr lang="cs-CZ" dirty="0" smtClean="0"/>
              <a:t>Duchovní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0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smtClean="0"/>
              <a:t>Determinanty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zdraví </a:t>
            </a:r>
            <a:r>
              <a:rPr lang="cs-CZ" dirty="0"/>
              <a:t>je ovlivňováno (podmiňováno) celou škálou zevních a vnitřních faktorů, které působí samostatně nebo společně, vzájemně se posilují či oslabují nebo ruší. Společně určují zdravotní stav, pocit pohody a spokojenosti a také délku a kvalitu </a:t>
            </a:r>
            <a:r>
              <a:rPr lang="cs-CZ" dirty="0" smtClean="0"/>
              <a:t>života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vnitřní </a:t>
            </a:r>
            <a:r>
              <a:rPr lang="cs-CZ" dirty="0"/>
              <a:t>vlivy - neovlivnitelné (genetický základ, vrozené dispozice, věk, pohlaví) </a:t>
            </a:r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/>
              <a:t>vnější vlivy - ovlivnitelné (životní styl, životní prostředí, lékařská péče)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94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 smtClean="0"/>
              <a:t>Determinanty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i="1" dirty="0"/>
              <a:t>sociální prostředí</a:t>
            </a:r>
            <a:r>
              <a:rPr lang="cs-CZ" dirty="0"/>
              <a:t> ( např. rodina, zaměstnání, výchova, status, životní styl, hodnoty, morálka );</a:t>
            </a:r>
          </a:p>
          <a:p>
            <a:r>
              <a:rPr lang="cs-CZ" i="1" dirty="0"/>
              <a:t>přírodní (environmentální) prostředí</a:t>
            </a:r>
            <a:r>
              <a:rPr lang="cs-CZ" dirty="0"/>
              <a:t> (např. </a:t>
            </a:r>
            <a:r>
              <a:rPr lang="cs-CZ" dirty="0" err="1"/>
              <a:t>klimaticko</a:t>
            </a:r>
            <a:r>
              <a:rPr lang="cs-CZ" dirty="0"/>
              <a:t> geografické prostředí, kvalita ovzduší, strava, bydlení, znečištění);</a:t>
            </a:r>
          </a:p>
          <a:p>
            <a:r>
              <a:rPr lang="cs-CZ" i="1" dirty="0"/>
              <a:t>úroveň zdravotní péče a medicinských služeb</a:t>
            </a:r>
            <a:r>
              <a:rPr lang="cs-CZ" dirty="0"/>
              <a:t> (rozvoj péče o zdraví, prevence nemocí, dostupnost odborné a systémové péče, léčba a dostupnost léčiv), rehabilitace, pečovatelství, výzkum a jeho financování, zdravotní politika);</a:t>
            </a:r>
          </a:p>
          <a:p>
            <a:r>
              <a:rPr lang="cs-CZ" i="1" dirty="0"/>
              <a:t>biologický status</a:t>
            </a:r>
            <a:r>
              <a:rPr lang="cs-CZ" dirty="0"/>
              <a:t> ( např. věk, pohlaví, imunita, genetický fundus, odolnost, pohyblivost, osobní zdatnost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0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faktory životního stylu – 50-70 %</a:t>
            </a:r>
          </a:p>
          <a:p>
            <a:r>
              <a:rPr lang="cs-CZ" altLang="cs-CZ" dirty="0" smtClean="0"/>
              <a:t>úroveň zdravotnictví, lék. péče – 20 %</a:t>
            </a:r>
          </a:p>
          <a:p>
            <a:r>
              <a:rPr lang="cs-CZ" altLang="cs-CZ" dirty="0" smtClean="0"/>
              <a:t>životní prostředí – 10-20%</a:t>
            </a:r>
          </a:p>
          <a:p>
            <a:r>
              <a:rPr lang="cs-CZ" altLang="cs-CZ" dirty="0" smtClean="0"/>
              <a:t>dědičnost – 5-10%</a:t>
            </a:r>
            <a:endParaRPr lang="cs-CZ" altLang="cs-CZ" dirty="0" smtClean="0"/>
          </a:p>
          <a:p>
            <a:endParaRPr lang="cs-CZ" altLang="cs-CZ" dirty="0"/>
          </a:p>
          <a:p>
            <a:r>
              <a:rPr lang="cs-CZ" altLang="cs-CZ" dirty="0"/>
              <a:t>t</a:t>
            </a:r>
            <a:r>
              <a:rPr lang="cs-CZ" altLang="cs-CZ" dirty="0" smtClean="0"/>
              <a:t>oto procentuální vyjádření p</a:t>
            </a:r>
            <a:r>
              <a:rPr lang="cs-CZ" altLang="cs-CZ" dirty="0" smtClean="0"/>
              <a:t>latí obecně pro ČR</a:t>
            </a:r>
          </a:p>
          <a:p>
            <a:pPr marL="0" indent="0">
              <a:buNone/>
            </a:pPr>
            <a:r>
              <a:rPr lang="cs-CZ" altLang="cs-CZ" dirty="0" smtClean="0"/>
              <a:t>(doc. Fiala, ÚOPZ LF MU)</a:t>
            </a:r>
          </a:p>
        </p:txBody>
      </p:sp>
    </p:spTree>
    <p:extLst>
      <p:ext uri="{BB962C8B-B14F-4D97-AF65-F5344CB8AC3E}">
        <p14:creationId xmlns:p14="http://schemas.microsoft.com/office/powerpoint/2010/main" val="38321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styl -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výživa </a:t>
            </a:r>
            <a:r>
              <a:rPr lang="cs-CZ" dirty="0"/>
              <a:t>(výživové chování)</a:t>
            </a:r>
          </a:p>
          <a:p>
            <a:pPr lvl="0"/>
            <a:r>
              <a:rPr lang="cs-CZ" dirty="0"/>
              <a:t>pohybová aktivita</a:t>
            </a:r>
          </a:p>
          <a:p>
            <a:pPr lvl="0"/>
            <a:r>
              <a:rPr lang="cs-CZ" dirty="0"/>
              <a:t>kouření (aktivní i pasivní)</a:t>
            </a:r>
          </a:p>
          <a:p>
            <a:pPr lvl="0"/>
            <a:r>
              <a:rPr lang="cs-CZ" dirty="0"/>
              <a:t>konzumace alkoholu (alkoholismus)</a:t>
            </a:r>
          </a:p>
          <a:p>
            <a:pPr lvl="0"/>
            <a:r>
              <a:rPr lang="cs-CZ" dirty="0" smtClean="0"/>
              <a:t>stres, </a:t>
            </a:r>
            <a:r>
              <a:rPr lang="cs-CZ" dirty="0"/>
              <a:t>psychosociální faktory</a:t>
            </a:r>
          </a:p>
          <a:p>
            <a:pPr lvl="0"/>
            <a:r>
              <a:rPr lang="cs-CZ" dirty="0"/>
              <a:t>sexuální chování</a:t>
            </a:r>
          </a:p>
          <a:p>
            <a:pPr lvl="0"/>
            <a:r>
              <a:rPr lang="cs-CZ" dirty="0"/>
              <a:t>konzumace </a:t>
            </a:r>
            <a:r>
              <a:rPr lang="cs-CZ" dirty="0" smtClean="0"/>
              <a:t>návykových látek </a:t>
            </a:r>
          </a:p>
          <a:p>
            <a:pPr lvl="0"/>
            <a:r>
              <a:rPr lang="cs-CZ" dirty="0" smtClean="0"/>
              <a:t>hygienické </a:t>
            </a:r>
            <a:r>
              <a:rPr lang="cs-CZ" dirty="0"/>
              <a:t>návyky (vztah k infekčním chorobám)</a:t>
            </a:r>
          </a:p>
          <a:p>
            <a:pPr lvl="0"/>
            <a:r>
              <a:rPr lang="cs-CZ" dirty="0"/>
              <a:t>práce a pracovní podmínky</a:t>
            </a:r>
          </a:p>
          <a:p>
            <a:pPr lvl="0"/>
            <a:r>
              <a:rPr lang="cs-CZ" dirty="0"/>
              <a:t>relaxace, </a:t>
            </a:r>
            <a:r>
              <a:rPr lang="cs-CZ" dirty="0" smtClean="0"/>
              <a:t>odpočinek apod.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02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457</Words>
  <Application>Microsoft Office PowerPoint</Application>
  <PresentationFormat>Předvádění na obrazovce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Definice zdraví</vt:lpstr>
      <vt:lpstr>WHO (World Health Organization) „Světová zdravotnická organizace“</vt:lpstr>
      <vt:lpstr>Podpora zdraví</vt:lpstr>
      <vt:lpstr>„Složky“ zdraví</vt:lpstr>
      <vt:lpstr>Determinanty zdraví</vt:lpstr>
      <vt:lpstr>Determinanty zdraví</vt:lpstr>
      <vt:lpstr>Faktory zdraví</vt:lpstr>
      <vt:lpstr>Životní styl - prvky</vt:lpstr>
      <vt:lpstr>Faktory životního stylu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</dc:title>
  <dc:creator>Slany</dc:creator>
  <cp:lastModifiedBy>Slany</cp:lastModifiedBy>
  <cp:revision>10</cp:revision>
  <dcterms:created xsi:type="dcterms:W3CDTF">2015-09-22T07:33:03Z</dcterms:created>
  <dcterms:modified xsi:type="dcterms:W3CDTF">2015-09-22T10:14:14Z</dcterms:modified>
</cp:coreProperties>
</file>