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4" r:id="rId26"/>
    <p:sldId id="285" r:id="rId27"/>
    <p:sldId id="286" r:id="rId28"/>
    <p:sldId id="287" r:id="rId29"/>
    <p:sldId id="288" r:id="rId3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07726-003E-43B3-8627-33EBC1E77422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3752A-53E2-4978-AD99-E5613DDCFB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7058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Přírodní vs. životní (nahradit všude?)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907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Najít vhodné příklady pro těžbu v ČR.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752A-53E2-4978-AD99-E5613DDCFB74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4538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9523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74700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7384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Premýšľam</a:t>
            </a:r>
            <a:r>
              <a:rPr lang="cs-CZ" dirty="0" smtClean="0"/>
              <a:t> nad </a:t>
            </a:r>
            <a:r>
              <a:rPr lang="cs-CZ" dirty="0" err="1" smtClean="0"/>
              <a:t>slovníkom</a:t>
            </a:r>
            <a:r>
              <a:rPr lang="cs-CZ" baseline="0" dirty="0" smtClean="0"/>
              <a:t> </a:t>
            </a:r>
            <a:r>
              <a:rPr lang="cs-CZ" baseline="0" dirty="0" err="1" smtClean="0"/>
              <a:t>pojmov</a:t>
            </a:r>
            <a:r>
              <a:rPr lang="cs-CZ" baseline="0" dirty="0" smtClean="0"/>
              <a:t>, </a:t>
            </a:r>
            <a:r>
              <a:rPr lang="cs-CZ" baseline="0" dirty="0" err="1" smtClean="0"/>
              <a:t>ktoré</a:t>
            </a:r>
            <a:r>
              <a:rPr lang="cs-CZ" baseline="0" dirty="0" smtClean="0"/>
              <a:t> by mohli byť </a:t>
            </a:r>
            <a:r>
              <a:rPr lang="cs-CZ" baseline="0" dirty="0" err="1" smtClean="0"/>
              <a:t>vysvetlené</a:t>
            </a:r>
            <a:r>
              <a:rPr lang="cs-CZ" baseline="0" dirty="0" smtClean="0"/>
              <a:t> buď pod každým </a:t>
            </a:r>
            <a:r>
              <a:rPr lang="cs-CZ" baseline="0" dirty="0" err="1" smtClean="0"/>
              <a:t>snímkom</a:t>
            </a:r>
            <a:r>
              <a:rPr lang="cs-CZ" baseline="0" dirty="0" smtClean="0"/>
              <a:t> (</a:t>
            </a:r>
            <a:r>
              <a:rPr lang="cs-CZ" baseline="0" dirty="0" err="1" smtClean="0"/>
              <a:t>napr</a:t>
            </a:r>
            <a:r>
              <a:rPr lang="cs-CZ" baseline="0" dirty="0" smtClean="0"/>
              <a:t>. </a:t>
            </a:r>
            <a:r>
              <a:rPr lang="cs-CZ" baseline="0" dirty="0" err="1" smtClean="0"/>
              <a:t>ako</a:t>
            </a:r>
            <a:r>
              <a:rPr lang="cs-CZ" baseline="0" dirty="0" smtClean="0"/>
              <a:t> tu – </a:t>
            </a:r>
            <a:r>
              <a:rPr lang="cs-CZ" baseline="0" dirty="0" err="1" smtClean="0"/>
              <a:t>čo</a:t>
            </a:r>
            <a:r>
              <a:rPr lang="cs-CZ" baseline="0" dirty="0" smtClean="0"/>
              <a:t> je biotop), </a:t>
            </a:r>
            <a:r>
              <a:rPr lang="cs-CZ" baseline="0" dirty="0" err="1" smtClean="0"/>
              <a:t>alebo</a:t>
            </a:r>
            <a:r>
              <a:rPr lang="cs-CZ" baseline="0" dirty="0" smtClean="0"/>
              <a:t> až na konci </a:t>
            </a:r>
            <a:r>
              <a:rPr lang="cs-CZ" baseline="0" dirty="0" err="1" smtClean="0"/>
              <a:t>prezentácie</a:t>
            </a:r>
            <a:r>
              <a:rPr lang="cs-CZ" baseline="0" dirty="0" smtClean="0"/>
              <a:t> jako jeden slide s poznámkami.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752A-53E2-4978-AD99-E5613DDCFB74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6821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2097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57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72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Najít vhodné příklady pro těžbu v ČR.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752A-53E2-4978-AD99-E5613DDCFB74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515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Najít vhodné příklady pro těžbu v ČR.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575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0039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Nějaké nápady na fotografie a příklady?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3F7E7D-D6DB-4C54-BAEB-BAC39CB6C5CC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17789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13752A-53E2-4978-AD99-E5613DDCFB74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836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a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Přímá spojovací čára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a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Přímá spojovací čára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Zástupný symbol pro obsah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římá spojovací čára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cs-CZ"/>
          </a:p>
        </p:txBody>
      </p:sp>
      <p:sp>
        <p:nvSpPr>
          <p:cNvPr id="15" name="Přímá spojovací čára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Zástupný symbol pro obsah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6" name="Zástupný symbol pro obsah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Elipsa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a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3" name="Nadpis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Obdélník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Zástupný symbol pro obsah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Elipsa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a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římá spojovací čára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a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a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94DF5E2-295A-4C48-8058-9DEF7D4595F0}" type="datetimeFigureOut">
              <a:rPr lang="cs-CZ" smtClean="0"/>
              <a:pPr/>
              <a:t>21. 11. 2015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Přímá spojovací čára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a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a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7597345-E036-40C1-A9D4-2F8D7C39403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1url.cz/966x" TargetMode="External"/><Relationship Id="rId7" Type="http://schemas.openxmlformats.org/officeDocument/2006/relationships/hyperlink" Target="http://1url.cz/Y68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url.cz/266A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1url.cz/t68r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url.cz/Z681" TargetMode="External"/><Relationship Id="rId4" Type="http://schemas.openxmlformats.org/officeDocument/2006/relationships/hyperlink" Target="http://1url.cz/668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hyperlink" Target="http://1url.cz/K68Q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url.cz/d68e" TargetMode="External"/><Relationship Id="rId5" Type="http://schemas.openxmlformats.org/officeDocument/2006/relationships/hyperlink" Target="http://1url.cz/T68J" TargetMode="Externa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1url.cz/U68N" TargetMode="External"/><Relationship Id="rId3" Type="http://schemas.openxmlformats.org/officeDocument/2006/relationships/image" Target="../media/image20.jpeg"/><Relationship Id="rId7" Type="http://schemas.openxmlformats.org/officeDocument/2006/relationships/hyperlink" Target="http://1url.cz/b68w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hyperlink" Target="http://1url.cz/z68i" TargetMode="External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hyperlink" Target="http://1url.cz/o68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url.cz/r68G" TargetMode="External"/><Relationship Id="rId5" Type="http://schemas.openxmlformats.org/officeDocument/2006/relationships/hyperlink" Target="http://1url.cz/W68p" TargetMode="Externa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hyperlink" Target="http://1url.cz/l683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1url.cz/A68a" TargetMode="External"/><Relationship Id="rId5" Type="http://schemas.openxmlformats.org/officeDocument/2006/relationships/hyperlink" Target="http://1url.cz/L68R" TargetMode="Externa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jpeg"/><Relationship Id="rId7" Type="http://schemas.openxmlformats.org/officeDocument/2006/relationships/hyperlink" Target="http://1url.cz/j68U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hyperlink" Target="http://1url.cz/e68v" TargetMode="External"/><Relationship Id="rId5" Type="http://schemas.openxmlformats.org/officeDocument/2006/relationships/hyperlink" Target="http://1url.cz/Y68Z" TargetMode="External"/><Relationship Id="rId10" Type="http://schemas.openxmlformats.org/officeDocument/2006/relationships/image" Target="../media/image33.gif"/><Relationship Id="rId4" Type="http://schemas.openxmlformats.org/officeDocument/2006/relationships/hyperlink" Target="http://1url.cz/H68D" TargetMode="External"/><Relationship Id="rId9" Type="http://schemas.openxmlformats.org/officeDocument/2006/relationships/hyperlink" Target="http://1url.cz/268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1url.cz/8685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url.cz/D689" TargetMode="Externa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url.cz/668Y" TargetMode="External"/><Relationship Id="rId4" Type="http://schemas.openxmlformats.org/officeDocument/2006/relationships/hyperlink" Target="http://1url.cz/068c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1url.cz/168n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1url.cz/e66v" TargetMode="External"/><Relationship Id="rId4" Type="http://schemas.openxmlformats.org/officeDocument/2006/relationships/hyperlink" Target="http://1url.cz/N66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1url.cz/h66n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1url.cz/7666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1url.cz/4668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27584" y="3573016"/>
            <a:ext cx="7488832" cy="2520280"/>
          </a:xfrm>
        </p:spPr>
        <p:txBody>
          <a:bodyPr>
            <a:normAutofit/>
          </a:bodyPr>
          <a:lstStyle/>
          <a:p>
            <a:endParaRPr lang="cs-CZ" b="1" dirty="0" smtClean="0">
              <a:solidFill>
                <a:schemeClr val="tx1"/>
              </a:solidFill>
            </a:endParaRPr>
          </a:p>
          <a:p>
            <a:r>
              <a:rPr lang="cs-CZ" sz="2000" b="0" dirty="0" smtClean="0">
                <a:solidFill>
                  <a:schemeClr val="tx1"/>
                </a:solidFill>
              </a:rPr>
              <a:t>Geograficky vzdělaný člověk si osvojí: </a:t>
            </a:r>
          </a:p>
          <a:p>
            <a:endParaRPr lang="cs-CZ" sz="2000" b="0" dirty="0" smtClean="0">
              <a:solidFill>
                <a:schemeClr val="tx1"/>
              </a:solidFill>
            </a:endParaRPr>
          </a:p>
          <a:p>
            <a:r>
              <a:rPr lang="cs-CZ" sz="2000" b="1" dirty="0" smtClean="0">
                <a:solidFill>
                  <a:schemeClr val="tx1"/>
                </a:solidFill>
              </a:rPr>
              <a:t>Jak lidská činnost ovlivňuje</a:t>
            </a:r>
            <a:r>
              <a:rPr lang="cs-CZ" sz="2000" b="1" dirty="0" smtClean="0">
                <a:solidFill>
                  <a:srgbClr val="FF0000"/>
                </a:solidFill>
              </a:rPr>
              <a:t> přírodní </a:t>
            </a:r>
            <a:r>
              <a:rPr lang="cs-CZ" sz="2000" b="1" dirty="0" smtClean="0">
                <a:solidFill>
                  <a:schemeClr val="tx1"/>
                </a:solidFill>
              </a:rPr>
              <a:t>prostředí</a:t>
            </a:r>
          </a:p>
          <a:p>
            <a:endParaRPr lang="cs-CZ" sz="2000" b="1" dirty="0" smtClean="0">
              <a:solidFill>
                <a:schemeClr val="tx1"/>
              </a:solidFill>
            </a:endParaRPr>
          </a:p>
          <a:p>
            <a:r>
              <a:rPr lang="cs-CZ" sz="2000" b="0" cap="none" dirty="0" smtClean="0">
                <a:solidFill>
                  <a:schemeClr val="tx1"/>
                </a:solidFill>
              </a:rPr>
              <a:t>(návrhy pro 2. stupeň ZŠ)</a:t>
            </a:r>
            <a:endParaRPr lang="cs-CZ" sz="2000" b="0" cap="none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7504" y="1"/>
            <a:ext cx="8928992" cy="3068959"/>
          </a:xfrm>
        </p:spPr>
        <p:txBody>
          <a:bodyPr>
            <a:normAutofit/>
          </a:bodyPr>
          <a:lstStyle/>
          <a:p>
            <a:pPr algn="ctr"/>
            <a:r>
              <a:rPr lang="cs-CZ" b="1" dirty="0" smtClean="0"/>
              <a:t>GEOGRAFIE a ŽIVOTNÍ PROSTŘEDÍ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dirty="0" smtClean="0"/>
              <a:t>(Vybráno z geografických standardů - NGS)</a:t>
            </a:r>
            <a:br>
              <a:rPr lang="cs-CZ" sz="2000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kyselé deště</a:t>
            </a:r>
            <a:endParaRPr lang="cs-CZ" b="1" dirty="0"/>
          </a:p>
        </p:txBody>
      </p:sp>
      <p:pic>
        <p:nvPicPr>
          <p:cNvPr id="40966" name="Picture 6" descr="http://ziva.avcr.cz/img/ziva/art2/lrg/kde-prezit-v-tezkych-casech-refugia-epifytickych-l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98697"/>
            <a:ext cx="3635896" cy="545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563888" y="1700808"/>
            <a:ext cx="2016224" cy="20882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dirty="0" smtClean="0"/>
              <a:t>Úkol:</a:t>
            </a:r>
            <a:br>
              <a:rPr lang="cs-CZ" sz="2000" dirty="0" smtClean="0"/>
            </a:br>
            <a:r>
              <a:rPr lang="cs-CZ" sz="2000" dirty="0" smtClean="0"/>
              <a:t>popřemýšlej, jak vzájemně souvisejí všechny 3 fotografie.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79512" y="6453336"/>
            <a:ext cx="145264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3"/>
              </a:rPr>
              <a:t>http://1url.cz/966x</a:t>
            </a:r>
            <a:endParaRPr lang="cs-CZ" sz="1000" dirty="0"/>
          </a:p>
        </p:txBody>
      </p:sp>
      <p:pic>
        <p:nvPicPr>
          <p:cNvPr id="30722" name="Picture 2" descr="http://safe4work.org/wp-content/uploads/2011/09/Volcano-from-space-5.jpg"/>
          <p:cNvPicPr>
            <a:picLocks noChangeAspect="1" noChangeArrowheads="1"/>
          </p:cNvPicPr>
          <p:nvPr/>
        </p:nvPicPr>
        <p:blipFill>
          <a:blip r:embed="rId4" cstate="print"/>
          <a:srcRect l="6720" t="16478" r="19361" b="7386"/>
          <a:stretch>
            <a:fillRect/>
          </a:stretch>
        </p:blipFill>
        <p:spPr bwMode="auto">
          <a:xfrm rot="5400000">
            <a:off x="4567436" y="2281437"/>
            <a:ext cx="5445223" cy="370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http://autozacek.cz/img/press/emis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4581128"/>
            <a:ext cx="3470841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2843808" y="6453336"/>
            <a:ext cx="147187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6"/>
              </a:rPr>
              <a:t>http://1url.cz/266A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524328" y="6453336"/>
            <a:ext cx="147989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7"/>
              </a:rPr>
              <a:t>http://1url.cz/Y68L</a:t>
            </a:r>
            <a:endParaRPr lang="cs-CZ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static.guim.co.uk/sys-images/Guardian/Pix/pictures/2013/12/10/1386679419690/Smog-in-Lianyungang-008.jpg"/>
          <p:cNvPicPr>
            <a:picLocks noChangeAspect="1" noChangeArrowheads="1"/>
          </p:cNvPicPr>
          <p:nvPr/>
        </p:nvPicPr>
        <p:blipFill>
          <a:blip r:embed="rId2" cstate="print"/>
          <a:srcRect t="-1375" b="6063"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smog ve městech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916832"/>
            <a:ext cx="4918320" cy="468052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Čína je jedním z největších znečišťovatelů ovzduší na Zemi. Na fotografii je čínské město </a:t>
            </a:r>
            <a:r>
              <a:rPr lang="cs-CZ" sz="2400" i="1" dirty="0" smtClean="0"/>
              <a:t>Lianyungang</a:t>
            </a:r>
            <a:r>
              <a:rPr lang="cs-CZ" sz="2400" dirty="0" smtClean="0"/>
              <a:t> ponořené do smogu. </a:t>
            </a:r>
          </a:p>
          <a:p>
            <a:endParaRPr lang="cs-CZ" sz="2400" dirty="0" smtClean="0"/>
          </a:p>
          <a:p>
            <a:endParaRPr lang="cs-CZ" sz="2400" dirty="0" smtClean="0"/>
          </a:p>
          <a:p>
            <a:pPr>
              <a:buNone/>
            </a:pPr>
            <a:endParaRPr lang="cs-CZ" sz="2400" dirty="0" smtClean="0"/>
          </a:p>
          <a:p>
            <a:pPr>
              <a:buNone/>
            </a:pPr>
            <a:r>
              <a:rPr lang="cs-CZ" sz="2400" u="sng" dirty="0" smtClean="0"/>
              <a:t>Úkol:</a:t>
            </a:r>
            <a:r>
              <a:rPr lang="cs-CZ" sz="2400" dirty="0" smtClean="0"/>
              <a:t> Odkud smog pochází a kdy během dne je ho nejvíc? Proč?</a:t>
            </a:r>
            <a:endParaRPr lang="cs-CZ" sz="24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6611779"/>
            <a:ext cx="141577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3"/>
              </a:rPr>
              <a:t>http://1url.cz/t68r</a:t>
            </a:r>
            <a:endParaRPr lang="cs-CZ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Téma 2: </a:t>
            </a:r>
            <a:r>
              <a:rPr lang="cs-CZ" b="1" dirty="0" smtClean="0"/>
              <a:t>Využívání technologií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26288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cs-CZ" b="1" dirty="0" smtClean="0"/>
              <a:t>Příklady toho, co by se žáci měli naučit:</a:t>
            </a:r>
          </a:p>
          <a:p>
            <a:pPr lvl="0"/>
            <a:r>
              <a:rPr lang="cs-CZ" b="1" dirty="0" smtClean="0"/>
              <a:t>Popsat a vysvětlit</a:t>
            </a:r>
            <a:r>
              <a:rPr lang="cs-CZ" dirty="0" smtClean="0"/>
              <a:t>, jak těžební technologie využívané v povrchových lomech mění přírodní prostředí ve Spojených státech (např. </a:t>
            </a:r>
            <a:r>
              <a:rPr lang="cs-CZ" dirty="0" smtClean="0">
                <a:solidFill>
                  <a:srgbClr val="FF0000"/>
                </a:solidFill>
              </a:rPr>
              <a:t>odstranění vrcholu hory v Západní Virginii, antracitové kaly v regionu severovýchodní Pensylvánie, hluboký kráter v povrchovém lomu </a:t>
            </a:r>
            <a:r>
              <a:rPr lang="cs-CZ" dirty="0" err="1" smtClean="0">
                <a:solidFill>
                  <a:srgbClr val="FF0000"/>
                </a:solidFill>
              </a:rPr>
              <a:t>Powder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River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Basin</a:t>
            </a:r>
            <a:r>
              <a:rPr lang="cs-CZ" dirty="0" smtClean="0"/>
              <a:t>).</a:t>
            </a:r>
          </a:p>
          <a:p>
            <a:pPr lvl="0"/>
            <a:r>
              <a:rPr lang="cs-CZ" b="1" dirty="0" smtClean="0"/>
              <a:t>Popsat</a:t>
            </a:r>
            <a:r>
              <a:rPr lang="cs-CZ" dirty="0" smtClean="0"/>
              <a:t>, jak změny technologií mohou ovlivnit způsoby a význam dopravy a také dopady na přírodní prostředí (např. výfukové emise, výstavba silnic, letiště – exhaláty a hluk letadel).</a:t>
            </a:r>
          </a:p>
          <a:p>
            <a:r>
              <a:rPr lang="cs-CZ" b="1" dirty="0" smtClean="0"/>
              <a:t>Popsat a vysvětlit</a:t>
            </a:r>
            <a:r>
              <a:rPr lang="cs-CZ" dirty="0" smtClean="0"/>
              <a:t>, jak „zelené technologie“ mohou zvýšit úroveň udržitelnosti a redukovat míru dopadu lidské činnosti na přírodní prostředí (např. redukce využívání energie, využívání nových, trvalejších stavebních materiálů).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Rozpracování a zařazení do výuky zeměpisu</a:t>
            </a:r>
            <a:endParaRPr lang="cs-CZ" sz="30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5482952" cy="4680520"/>
          </a:xfrm>
        </p:spPr>
        <p:txBody>
          <a:bodyPr/>
          <a:lstStyle/>
          <a:p>
            <a:pPr lvl="0"/>
            <a:r>
              <a:rPr lang="cs-CZ" sz="2400" b="1" dirty="0" smtClean="0"/>
              <a:t>Popsat a vysvětlit</a:t>
            </a:r>
            <a:r>
              <a:rPr lang="cs-CZ" sz="2400" dirty="0" smtClean="0"/>
              <a:t>, jak těžební technologie využívané v povrchových lomech mění přírodní prostředí </a:t>
            </a:r>
            <a:r>
              <a:rPr lang="cs-CZ" sz="2400" dirty="0" smtClean="0">
                <a:solidFill>
                  <a:srgbClr val="FF0000"/>
                </a:solidFill>
              </a:rPr>
              <a:t>ve Spojených státech</a:t>
            </a:r>
            <a:r>
              <a:rPr lang="cs-CZ" sz="2400" dirty="0" smtClean="0"/>
              <a:t> (např. </a:t>
            </a:r>
            <a:r>
              <a:rPr lang="cs-CZ" sz="2400" dirty="0" smtClean="0">
                <a:solidFill>
                  <a:srgbClr val="FF0000"/>
                </a:solidFill>
              </a:rPr>
              <a:t>odstranění vrcholu hory v Západní Virginii, antracitové kaly v regionu severovýchodní Pensylvánie, hluboký kráter v povrchovém lomu </a:t>
            </a:r>
            <a:r>
              <a:rPr lang="cs-CZ" sz="2400" dirty="0" err="1" smtClean="0">
                <a:solidFill>
                  <a:srgbClr val="FF0000"/>
                </a:solidFill>
              </a:rPr>
              <a:t>Powder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River</a:t>
            </a:r>
            <a:r>
              <a:rPr lang="cs-CZ" sz="2400" dirty="0" smtClean="0">
                <a:solidFill>
                  <a:srgbClr val="FF0000"/>
                </a:solidFill>
              </a:rPr>
              <a:t> </a:t>
            </a:r>
            <a:r>
              <a:rPr lang="cs-CZ" sz="2400" dirty="0" err="1" smtClean="0">
                <a:solidFill>
                  <a:srgbClr val="FF0000"/>
                </a:solidFill>
              </a:rPr>
              <a:t>Basin</a:t>
            </a:r>
            <a:r>
              <a:rPr lang="cs-CZ" sz="2400" dirty="0" smtClean="0"/>
              <a:t>).</a:t>
            </a:r>
          </a:p>
        </p:txBody>
      </p:sp>
      <p:pic>
        <p:nvPicPr>
          <p:cNvPr id="2053" name="Picture 5" descr="C:\Documents and Settings\Aleš Ruda\Local Settings\Temporary Internet Files\Content.IE5\I6CHDXW3\africa-globe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89040"/>
            <a:ext cx="2275553" cy="225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Rozpracování a zařazení do výuky zeměpisu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5482952" cy="4680520"/>
          </a:xfrm>
        </p:spPr>
        <p:txBody>
          <a:bodyPr/>
          <a:lstStyle/>
          <a:p>
            <a:pPr lvl="0"/>
            <a:r>
              <a:rPr lang="cs-CZ" sz="2400" b="1" dirty="0" smtClean="0"/>
              <a:t>Popsat</a:t>
            </a:r>
            <a:r>
              <a:rPr lang="cs-CZ" sz="2400" dirty="0" smtClean="0"/>
              <a:t>, jak změny technologií mohou ovlivnit způsoby a význam dopravy a také dopady na přírodní prostředí (např. výfukové emise, výstavba silnic, letiště – exhaláty a hluk letadel).</a:t>
            </a:r>
          </a:p>
        </p:txBody>
      </p:sp>
      <p:pic>
        <p:nvPicPr>
          <p:cNvPr id="2053" name="Picture 5" descr="C:\Documents and Settings\Aleš Ruda\Local Settings\Temporary Internet Files\Content.IE5\I6CHDXW3\africa-globe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89040"/>
            <a:ext cx="2275553" cy="225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exhaláty letadel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56176" y="1484784"/>
            <a:ext cx="2808312" cy="5040560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 smtClean="0"/>
              <a:t>Na schématu je vidět, kolik letů najednou se uskutečňuje nad Západní a Střední Evropou a také nad celou Zemí v pondělí v 10 hodin dopoledne.</a:t>
            </a:r>
          </a:p>
          <a:p>
            <a:endParaRPr lang="cs-CZ" sz="2000" dirty="0" smtClean="0"/>
          </a:p>
          <a:p>
            <a:pPr>
              <a:buNone/>
            </a:pPr>
            <a:r>
              <a:rPr lang="cs-CZ" sz="2000" u="sng" dirty="0" smtClean="0"/>
              <a:t>Úkol:</a:t>
            </a:r>
            <a:r>
              <a:rPr lang="cs-CZ" sz="2000" dirty="0" smtClean="0"/>
              <a:t> jaký vliv má stoupající objem vzdušné dopravy na atmosféru a poté i na zdraví lidí? (zamysli se také nad novým fenoménem – znečištění hlukem)</a:t>
            </a:r>
            <a:endParaRPr lang="cs-CZ" sz="2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17884" t="18017" r="29126" b="17841"/>
          <a:stretch>
            <a:fillRect/>
          </a:stretch>
        </p:blipFill>
        <p:spPr bwMode="auto">
          <a:xfrm>
            <a:off x="0" y="2321496"/>
            <a:ext cx="5996442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0830" t="19614" r="5078" b="15399"/>
          <a:stretch>
            <a:fillRect/>
          </a:stretch>
        </p:blipFill>
        <p:spPr bwMode="auto">
          <a:xfrm>
            <a:off x="0" y="1196752"/>
            <a:ext cx="4176464" cy="2017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ovéPole 5"/>
          <p:cNvSpPr txBox="1"/>
          <p:nvPr/>
        </p:nvSpPr>
        <p:spPr>
          <a:xfrm>
            <a:off x="179512" y="6453336"/>
            <a:ext cx="2794355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rgbClr val="FFFF00"/>
                </a:solidFill>
              </a:rPr>
              <a:t>http://www.flightradar24.com/25.97,49.93/2</a:t>
            </a:r>
            <a:endParaRPr lang="cs-CZ" sz="1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Příklad – exhaláty z výfuků automobilů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1973960"/>
          </a:xfrm>
        </p:spPr>
        <p:txBody>
          <a:bodyPr>
            <a:normAutofit lnSpcReduction="10000"/>
          </a:bodyPr>
          <a:lstStyle/>
          <a:p>
            <a:r>
              <a:rPr lang="cs-CZ" sz="2000" dirty="0" smtClean="0"/>
              <a:t>Ne všechno směruje pouze k horšímu. Nové technologie jsou mnohem šetrnější k životnímu prostředí.</a:t>
            </a:r>
          </a:p>
          <a:p>
            <a:endParaRPr lang="cs-CZ" sz="2000" dirty="0" smtClean="0"/>
          </a:p>
          <a:p>
            <a:pPr>
              <a:buNone/>
            </a:pPr>
            <a:r>
              <a:rPr lang="cs-CZ" sz="2000" u="sng" dirty="0" smtClean="0"/>
              <a:t>Úkol:</a:t>
            </a:r>
            <a:r>
              <a:rPr lang="cs-CZ" sz="2000" dirty="0" smtClean="0"/>
              <a:t> pomocí fotografií porovnej situaci exhalátů z automobilové dopravy v minulosti, současnosti a budoucnosti a zhodnoť význam tohoto druhu dopravy.</a:t>
            </a:r>
            <a:endParaRPr lang="cs-CZ" sz="2000" dirty="0"/>
          </a:p>
        </p:txBody>
      </p:sp>
      <p:pic>
        <p:nvPicPr>
          <p:cNvPr id="2050" name="Picture 2" descr="https://www.ceskaposta.cz/documents/10180/0/Elektromobil-web.jpg/2dbe29cd-5c6e-479d-8547-469b0a86f0e3?t=1343026442989"/>
          <p:cNvPicPr>
            <a:picLocks noChangeAspect="1" noChangeArrowheads="1"/>
          </p:cNvPicPr>
          <p:nvPr/>
        </p:nvPicPr>
        <p:blipFill>
          <a:blip r:embed="rId2" cstate="print"/>
          <a:srcRect r="7214"/>
          <a:stretch>
            <a:fillRect/>
          </a:stretch>
        </p:blipFill>
        <p:spPr bwMode="auto">
          <a:xfrm>
            <a:off x="-1" y="3573017"/>
            <a:ext cx="4572001" cy="3284984"/>
          </a:xfrm>
          <a:prstGeom prst="rect">
            <a:avLst/>
          </a:prstGeom>
          <a:noFill/>
        </p:spPr>
      </p:pic>
      <p:pic>
        <p:nvPicPr>
          <p:cNvPr id="2052" name="Picture 4" descr="http://img.mediacentrum.sk/gallery/600/2179751.jpg"/>
          <p:cNvPicPr>
            <a:picLocks noChangeAspect="1" noChangeArrowheads="1"/>
          </p:cNvPicPr>
          <p:nvPr/>
        </p:nvPicPr>
        <p:blipFill>
          <a:blip r:embed="rId3" cstate="print"/>
          <a:srcRect r="16957"/>
          <a:stretch>
            <a:fillRect/>
          </a:stretch>
        </p:blipFill>
        <p:spPr bwMode="auto">
          <a:xfrm>
            <a:off x="4572000" y="3573016"/>
            <a:ext cx="4572000" cy="3284984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6611779"/>
            <a:ext cx="146706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4"/>
              </a:rPr>
              <a:t>http://1url.cz/668u</a:t>
            </a:r>
            <a:endParaRPr lang="cs-CZ" sz="1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4572000" y="6611779"/>
            <a:ext cx="144783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5"/>
              </a:rPr>
              <a:t>http://1url.cz/Z681</a:t>
            </a:r>
            <a:endParaRPr lang="cs-CZ" sz="1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6" name="Picture 8" descr="http://im.novinky.cz/mynews/296/12966-top_foto1-4mfhq.jpg"/>
          <p:cNvPicPr>
            <a:picLocks noChangeAspect="1" noChangeArrowheads="1"/>
          </p:cNvPicPr>
          <p:nvPr/>
        </p:nvPicPr>
        <p:blipFill>
          <a:blip r:embed="rId2" cstate="print"/>
          <a:srcRect l="7508"/>
          <a:stretch>
            <a:fillRect/>
          </a:stretch>
        </p:blipFill>
        <p:spPr bwMode="auto">
          <a:xfrm>
            <a:off x="0" y="1412776"/>
            <a:ext cx="3985398" cy="2427363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typy silnic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139952" y="1772816"/>
            <a:ext cx="4809736" cy="20162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u="sng" dirty="0" smtClean="0"/>
              <a:t>Úkol:</a:t>
            </a:r>
            <a:r>
              <a:rPr lang="cs-CZ" sz="2000" dirty="0" smtClean="0"/>
              <a:t> dle fotografií porovnej dopravní situaci na různých typech silnic </a:t>
            </a:r>
            <a:r>
              <a:rPr lang="cs-CZ" sz="1600" i="1" dirty="0" smtClean="0"/>
              <a:t>(dálnice, rychlostní silnice, silnice I., II. a III. třídy, místní komunikace, veřejně přístupné účelové komunikace) </a:t>
            </a:r>
            <a:r>
              <a:rPr lang="cs-CZ" sz="2000" dirty="0" smtClean="0"/>
              <a:t>z hlediska vlivu na ovzduší – objem exhalátů.</a:t>
            </a:r>
            <a:endParaRPr lang="cs-CZ" sz="2000" dirty="0"/>
          </a:p>
        </p:txBody>
      </p:sp>
      <p:pic>
        <p:nvPicPr>
          <p:cNvPr id="37890" name="Picture 2" descr="http://i.idnes.cz/13/092/cl6/KHR4dee1b_daln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1"/>
            <a:ext cx="5225524" cy="3068960"/>
          </a:xfrm>
          <a:prstGeom prst="rect">
            <a:avLst/>
          </a:prstGeom>
          <a:noFill/>
        </p:spPr>
      </p:pic>
      <p:pic>
        <p:nvPicPr>
          <p:cNvPr id="37892" name="Picture 4" descr="http://www.top-expo.cz/domain/top-expo/files/cds-2011/fota-projekty-2011/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2054" y="3789040"/>
            <a:ext cx="4091946" cy="3068960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0" y="6611779"/>
            <a:ext cx="1462260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5"/>
              </a:rPr>
              <a:t>http://1url.cz/T68J</a:t>
            </a:r>
            <a:endParaRPr lang="cs-CZ" sz="1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0" y="3501008"/>
            <a:ext cx="145584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6"/>
              </a:rPr>
              <a:t>http://1url.cz/d68e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076056" y="6611779"/>
            <a:ext cx="1507144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7"/>
              </a:rPr>
              <a:t>http://1url.cz/K68Q</a:t>
            </a:r>
            <a:endParaRPr lang="cs-CZ" sz="1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Rozpracování a zařazení do výuky zeměpisu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5482952" cy="4680520"/>
          </a:xfrm>
        </p:spPr>
        <p:txBody>
          <a:bodyPr/>
          <a:lstStyle/>
          <a:p>
            <a:r>
              <a:rPr lang="cs-CZ" sz="2400" b="1" dirty="0" smtClean="0"/>
              <a:t>Popsat a vysvětlit</a:t>
            </a:r>
            <a:r>
              <a:rPr lang="cs-CZ" sz="2400" dirty="0" smtClean="0"/>
              <a:t>, jak „zelené technologie“ mohou zvýšit úroveň udržitelnosti a redukovat míru dopadu lidské činnosti na přírodní prostředí (např. redukce využívání energie, využívání nových, trvalejších stavebních materiálů).</a:t>
            </a:r>
            <a:endParaRPr lang="cs-CZ" sz="2400" dirty="0"/>
          </a:p>
        </p:txBody>
      </p:sp>
      <p:pic>
        <p:nvPicPr>
          <p:cNvPr id="2053" name="Picture 5" descr="C:\Documents and Settings\Aleš Ruda\Local Settings\Temporary Internet Files\Content.IE5\I6CHDXW3\africa-globe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89040"/>
            <a:ext cx="2275553" cy="225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euroavia.eu/media/12951/windturbine.jpg"/>
          <p:cNvPicPr>
            <a:picLocks noChangeAspect="1" noChangeArrowheads="1"/>
          </p:cNvPicPr>
          <p:nvPr/>
        </p:nvPicPr>
        <p:blipFill>
          <a:blip r:embed="rId3" cstate="print"/>
          <a:srcRect l="36878" t="3548" r="10973"/>
          <a:stretch>
            <a:fillRect/>
          </a:stretch>
        </p:blipFill>
        <p:spPr bwMode="auto">
          <a:xfrm>
            <a:off x="0" y="2204864"/>
            <a:ext cx="3563888" cy="4653136"/>
          </a:xfrm>
          <a:prstGeom prst="rect">
            <a:avLst/>
          </a:prstGeom>
          <a:noFill/>
        </p:spPr>
      </p:pic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220072" y="476672"/>
            <a:ext cx="3694184" cy="16561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u="sng" dirty="0" smtClean="0"/>
              <a:t>Úkol:</a:t>
            </a:r>
            <a:r>
              <a:rPr lang="cs-CZ" sz="2000" dirty="0" smtClean="0"/>
              <a:t> uvažuj nad výhodami i nevýhodami „zelených technologií“, které vidíš na fotografiích. Jaké další znáš?</a:t>
            </a:r>
            <a:endParaRPr lang="cs-CZ" sz="2000" dirty="0"/>
          </a:p>
        </p:txBody>
      </p:sp>
      <p:sp>
        <p:nvSpPr>
          <p:cNvPr id="38922" name="AutoShape 10" descr="https://blog.etsy.com/en/files/2011/04/earthships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924" name="AutoShape 12" descr="https://blog.etsy.com/en/files/2011/04/earthships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926" name="AutoShape 14" descr="https://blog.etsy.com/en/files/2011/04/earthships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8928" name="AutoShape 16" descr="https://blog.etsy.com/en/files/2011/04/earthships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8918" name="Picture 6" descr="http://www.hybrid.cz/i/auto/SEAT-solarni-elektrarna-strecha-tovarny-martorell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004048" cy="2352675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0" y="2132856"/>
            <a:ext cx="1409360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5"/>
              </a:rPr>
              <a:t>http://1url.cz/z68i</a:t>
            </a:r>
            <a:endParaRPr lang="cs-CZ" sz="1000" dirty="0"/>
          </a:p>
        </p:txBody>
      </p:sp>
      <p:pic>
        <p:nvPicPr>
          <p:cNvPr id="17410" name="Picture 2" descr="https://40.media.tumblr.com/tumblr_m7cyh040041rwpca4o1_500.jpg"/>
          <p:cNvPicPr>
            <a:picLocks noChangeAspect="1" noChangeArrowheads="1"/>
          </p:cNvPicPr>
          <p:nvPr/>
        </p:nvPicPr>
        <p:blipFill>
          <a:blip r:embed="rId6" cstate="print"/>
          <a:srcRect r="11229"/>
          <a:stretch>
            <a:fillRect/>
          </a:stretch>
        </p:blipFill>
        <p:spPr bwMode="auto">
          <a:xfrm>
            <a:off x="3170583" y="2348880"/>
            <a:ext cx="5973417" cy="4509120"/>
          </a:xfrm>
          <a:prstGeom prst="rect">
            <a:avLst/>
          </a:prstGeom>
          <a:noFill/>
        </p:spPr>
      </p:pic>
      <p:sp>
        <p:nvSpPr>
          <p:cNvPr id="12" name="TextovéPole 11"/>
          <p:cNvSpPr txBox="1"/>
          <p:nvPr/>
        </p:nvSpPr>
        <p:spPr>
          <a:xfrm>
            <a:off x="3203848" y="6611779"/>
            <a:ext cx="1491114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7"/>
              </a:rPr>
              <a:t>http://1url.cz/b68w</a:t>
            </a:r>
            <a:endParaRPr lang="cs-CZ" sz="1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0" y="6611779"/>
            <a:ext cx="151195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8"/>
              </a:rPr>
              <a:t>http://1url.cz/U68N</a:t>
            </a:r>
            <a:endParaRPr lang="cs-CZ" sz="10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Téma 1: </a:t>
            </a:r>
            <a:r>
              <a:rPr lang="cs-CZ" b="1" dirty="0" smtClean="0"/>
              <a:t>Změny přírodního prostředí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78227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dirty="0" smtClean="0"/>
              <a:t>Příklady toho, co by se žáci měli naučit:</a:t>
            </a:r>
          </a:p>
          <a:p>
            <a:pPr lvl="0"/>
            <a:r>
              <a:rPr lang="cs-CZ" b="1" dirty="0" smtClean="0"/>
              <a:t>Popsat a vysvětlit</a:t>
            </a:r>
            <a:r>
              <a:rPr lang="cs-CZ" dirty="0" smtClean="0"/>
              <a:t>, jak konstrukce přehrady a hráze na řece v jednom regionu ovlivňuje místa po jejím proudu (např. dostupnost vody pro lidskou spotřebu a zemědělství, ochrana před povodněmi, výroba elektřiny, vodní a pobřežní ekosystémy).</a:t>
            </a:r>
          </a:p>
          <a:p>
            <a:pPr lvl="0"/>
            <a:r>
              <a:rPr lang="cs-CZ" b="1" dirty="0" smtClean="0"/>
              <a:t>Popsat</a:t>
            </a:r>
            <a:r>
              <a:rPr lang="cs-CZ" dirty="0" smtClean="0"/>
              <a:t>, jak změny uskutečněné lidmi ve využití ploch mohou mít negativní dopad na jiná území (např. odlesňování a povodně, zanášení řek, půdní eroze).</a:t>
            </a:r>
          </a:p>
          <a:p>
            <a:pPr lvl="0"/>
            <a:r>
              <a:rPr lang="cs-CZ" b="1" dirty="0" smtClean="0"/>
              <a:t>Vysvětlit</a:t>
            </a:r>
            <a:r>
              <a:rPr lang="cs-CZ" dirty="0" smtClean="0"/>
              <a:t>, jak průmyslové aktivity (např. produkce továren, výroba elektrické energie spalováním rostlin) ovlivňují jiné aspekty (např. kyselé deště, teplotní inverze, smog).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Téma 3: </a:t>
            </a:r>
            <a:r>
              <a:rPr lang="cs-CZ" b="1" dirty="0" smtClean="0"/>
              <a:t>Využívání technologií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926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/>
              <a:t>Příklady toho, co by se žáci měli naučit:</a:t>
            </a:r>
          </a:p>
          <a:p>
            <a:pPr lvl="0"/>
            <a:r>
              <a:rPr lang="cs-CZ" b="1" dirty="0" smtClean="0"/>
              <a:t>Analyzovat</a:t>
            </a:r>
            <a:r>
              <a:rPr lang="cs-CZ" dirty="0" smtClean="0"/>
              <a:t> pozitivní a negativní efekty lidské činnosti na litosféru (např. degradace a eroze půdy, zasolování půdy, acidifikace).</a:t>
            </a:r>
          </a:p>
          <a:p>
            <a:pPr lvl="0"/>
            <a:r>
              <a:rPr lang="cs-CZ" b="1" dirty="0" smtClean="0"/>
              <a:t>Analyzovat</a:t>
            </a:r>
            <a:r>
              <a:rPr lang="cs-CZ" dirty="0" smtClean="0"/>
              <a:t>, jak zastavěná plocha mění a ovlivňuje přírodní prostředí (změna hydrického režimu, degradace půd, úbytek zeleně) a </a:t>
            </a:r>
            <a:r>
              <a:rPr lang="cs-CZ" b="1" dirty="0" smtClean="0"/>
              <a:t>identifikovat</a:t>
            </a:r>
            <a:r>
              <a:rPr lang="cs-CZ" dirty="0" smtClean="0"/>
              <a:t> tyto změny.</a:t>
            </a:r>
          </a:p>
          <a:p>
            <a:r>
              <a:rPr lang="cs-CZ" b="1" dirty="0" smtClean="0"/>
              <a:t>Analyzovat</a:t>
            </a:r>
            <a:r>
              <a:rPr lang="cs-CZ" dirty="0" smtClean="0"/>
              <a:t> pozitivní způsoby lidské činnosti na přírodní prostředí (např. ochrana zeleně, obnovování mokřadů, zalesňování).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Rozpracování a zařazení do výuky zeměpisu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5482952" cy="4680520"/>
          </a:xfrm>
        </p:spPr>
        <p:txBody>
          <a:bodyPr/>
          <a:lstStyle/>
          <a:p>
            <a:pPr lvl="0"/>
            <a:r>
              <a:rPr lang="cs-CZ" sz="2400" b="1" dirty="0" smtClean="0"/>
              <a:t>Analyzovat</a:t>
            </a:r>
            <a:r>
              <a:rPr lang="cs-CZ" sz="2400" dirty="0" smtClean="0"/>
              <a:t> pozitivní a negativní efekty lidské činnosti na litosféru (např. degradace a eroze půdy, zasolování půdy, acidifikace).</a:t>
            </a:r>
          </a:p>
        </p:txBody>
      </p:sp>
      <p:pic>
        <p:nvPicPr>
          <p:cNvPr id="2053" name="Picture 5" descr="C:\Documents and Settings\Aleš Ruda\Local Settings\Temporary Internet Files\Content.IE5\I6CHDXW3\africa-globe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89040"/>
            <a:ext cx="2275553" cy="225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lowes.com/images/LCI/Planning/HowTos/Soil_He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80406"/>
            <a:ext cx="9144000" cy="2377594"/>
          </a:xfrm>
          <a:prstGeom prst="rect">
            <a:avLst/>
          </a:prstGeom>
          <a:noFill/>
        </p:spPr>
      </p:pic>
      <p:pic>
        <p:nvPicPr>
          <p:cNvPr id="1028" name="Picture 4" descr="http://aa.ecn.cz/img_upload/e6ffb6c50bc1424ab10ecf09e063cd63/kourici_kominy0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-1" y="0"/>
            <a:ext cx="9144001" cy="5517232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0"/>
            <a:ext cx="4608512" cy="1196752"/>
          </a:xfrm>
        </p:spPr>
        <p:txBody>
          <a:bodyPr>
            <a:normAutofit/>
          </a:bodyPr>
          <a:lstStyle/>
          <a:p>
            <a:r>
              <a:rPr lang="cs-CZ" b="1" dirty="0" smtClean="0"/>
              <a:t>Příklad – </a:t>
            </a:r>
            <a:br>
              <a:rPr lang="cs-CZ" b="1" dirty="0" smtClean="0"/>
            </a:br>
            <a:r>
              <a:rPr lang="cs-CZ" b="1" dirty="0" smtClean="0"/>
              <a:t>okyselování půd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3861048"/>
            <a:ext cx="3550168" cy="29969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u="sng" dirty="0" smtClean="0"/>
              <a:t>Úkol:</a:t>
            </a:r>
            <a:r>
              <a:rPr lang="cs-CZ" sz="2000" dirty="0" smtClean="0"/>
              <a:t> jak mohou škodliviny vypouštěné továrnami ovlivnit půdu, když půda je na zemi a škodliviny stoupají do ovzduší?</a:t>
            </a:r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000" b="1" dirty="0" smtClean="0">
                <a:solidFill>
                  <a:schemeClr val="bg1"/>
                </a:solidFill>
              </a:rPr>
              <a:t>     Jak souvisí fotografie zničeného lesa s půdou a vypouštěním emisí?</a:t>
            </a:r>
          </a:p>
          <a:p>
            <a:pPr>
              <a:buNone/>
            </a:pPr>
            <a:endParaRPr lang="cs-CZ" sz="2000" dirty="0"/>
          </a:p>
        </p:txBody>
      </p:sp>
      <p:pic>
        <p:nvPicPr>
          <p:cNvPr id="1026" name="Picture 2" descr="Obr. 2 Důsledky acidifikace – les v Jizerských horách zasažený kyselými dešt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0"/>
            <a:ext cx="3491880" cy="2880320"/>
          </a:xfrm>
          <a:prstGeom prst="rect">
            <a:avLst/>
          </a:prstGeom>
          <a:noFill/>
        </p:spPr>
      </p:pic>
      <p:cxnSp>
        <p:nvCxnSpPr>
          <p:cNvPr id="8" name="Zakřivená spojovací čára 7"/>
          <p:cNvCxnSpPr/>
          <p:nvPr/>
        </p:nvCxnSpPr>
        <p:spPr>
          <a:xfrm rot="16200000" flipH="1">
            <a:off x="2771800" y="4365104"/>
            <a:ext cx="2880320" cy="864096"/>
          </a:xfrm>
          <a:prstGeom prst="curvedConnector3">
            <a:avLst>
              <a:gd name="adj1" fmla="val 50000"/>
            </a:avLst>
          </a:prstGeom>
          <a:ln w="571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8532440" y="0"/>
            <a:ext cx="465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 smtClean="0">
                <a:solidFill>
                  <a:srgbClr val="FF0000"/>
                </a:solidFill>
              </a:rPr>
              <a:t>?</a:t>
            </a:r>
            <a:endParaRPr lang="cs-CZ" sz="4000" b="1" dirty="0">
              <a:solidFill>
                <a:srgbClr val="FF0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617620" y="6611779"/>
            <a:ext cx="1526380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5"/>
              </a:rPr>
              <a:t>http://1url.cz/W68p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675328" y="5229200"/>
            <a:ext cx="146867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6"/>
              </a:rPr>
              <a:t>http://1url.cz/r68G</a:t>
            </a:r>
            <a:endParaRPr lang="cs-CZ" sz="1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7720212" y="2636912"/>
            <a:ext cx="142378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7"/>
              </a:rPr>
              <a:t>http://1url.cz/o68l</a:t>
            </a:r>
            <a:endParaRPr lang="cs-CZ" sz="1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l="28938" t="26850" r="29719" b="32831"/>
          <a:stretch>
            <a:fillRect/>
          </a:stretch>
        </p:blipFill>
        <p:spPr bwMode="auto">
          <a:xfrm>
            <a:off x="-1" y="1268760"/>
            <a:ext cx="9169847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půdní eroze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5733256"/>
            <a:ext cx="4918320" cy="11247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u="sng" dirty="0" smtClean="0"/>
              <a:t>Úkol:</a:t>
            </a:r>
            <a:r>
              <a:rPr lang="cs-CZ" sz="2000" dirty="0" smtClean="0"/>
              <a:t> jaké činitele vplývají na rozrušování půdy? Zohledni jak lidskou činnost, tak i vnější podmínky.</a:t>
            </a:r>
            <a:endParaRPr lang="cs-CZ" sz="2000" dirty="0"/>
          </a:p>
        </p:txBody>
      </p:sp>
      <p:pic>
        <p:nvPicPr>
          <p:cNvPr id="47108" name="Picture 4" descr="http://www.casopisstavebnictvi.cz/clankytop-foto/54_plosna-eroze-h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869280"/>
            <a:ext cx="3131840" cy="1988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http://www.ekobydleni.eu/i/kuku%C5%99ice1-517x690.jpg"/>
          <p:cNvPicPr>
            <a:picLocks noChangeAspect="1" noChangeArrowheads="1"/>
          </p:cNvPicPr>
          <p:nvPr/>
        </p:nvPicPr>
        <p:blipFill>
          <a:blip r:embed="rId4" cstate="print"/>
          <a:srcRect r="25886"/>
          <a:stretch>
            <a:fillRect/>
          </a:stretch>
        </p:blipFill>
        <p:spPr bwMode="auto">
          <a:xfrm>
            <a:off x="0" y="0"/>
            <a:ext cx="1547664" cy="2787003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656092" y="1268760"/>
            <a:ext cx="148790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5"/>
              </a:rPr>
              <a:t>http://1url.cz/L68R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0" y="2492896"/>
            <a:ext cx="147187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6"/>
              </a:rPr>
              <a:t>http://1url.cz/A68a</a:t>
            </a:r>
            <a:endParaRPr lang="cs-CZ" sz="1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156176" y="6453336"/>
            <a:ext cx="1422184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7"/>
              </a:rPr>
              <a:t>http://1url.cz/l683</a:t>
            </a:r>
            <a:endParaRPr lang="cs-CZ" sz="1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4" name="Picture 6" descr="https://upload.wikimedia.org/wikipedia/commons/thumb/e/e4/Koppen_World_Map_BWh.png/1920px-Koppen_World_Map_BWh.png"/>
          <p:cNvPicPr>
            <a:picLocks noChangeAspect="1" noChangeArrowheads="1"/>
          </p:cNvPicPr>
          <p:nvPr/>
        </p:nvPicPr>
        <p:blipFill>
          <a:blip r:embed="rId2" cstate="print"/>
          <a:srcRect b="21990"/>
          <a:stretch>
            <a:fillRect/>
          </a:stretch>
        </p:blipFill>
        <p:spPr bwMode="auto">
          <a:xfrm>
            <a:off x="6187247" y="0"/>
            <a:ext cx="2956753" cy="1412776"/>
          </a:xfrm>
          <a:prstGeom prst="rect">
            <a:avLst/>
          </a:prstGeom>
          <a:noFill/>
        </p:spPr>
      </p:pic>
      <p:pic>
        <p:nvPicPr>
          <p:cNvPr id="10242" name="Picture 2" descr="http://www.earthonlinemedia.com/ebooks/tpe_3e/images/lithosphere/eolian/desertification_africa_fao_116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3807"/>
            <a:ext cx="9144000" cy="5574193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5926432" cy="758952"/>
          </a:xfrm>
        </p:spPr>
        <p:txBody>
          <a:bodyPr/>
          <a:lstStyle/>
          <a:p>
            <a:r>
              <a:rPr lang="cs-CZ" b="1" dirty="0" smtClean="0"/>
              <a:t>Příklad – salinizace půdy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8712968" cy="5184576"/>
          </a:xfrm>
          <a:noFill/>
        </p:spPr>
        <p:txBody>
          <a:bodyPr>
            <a:normAutofit/>
          </a:bodyPr>
          <a:lstStyle/>
          <a:p>
            <a:r>
              <a:rPr lang="cs-CZ" sz="2000" dirty="0" smtClean="0"/>
              <a:t>Zasolování půdy snižuje její kvalitu a tedy i úrodnost. </a:t>
            </a:r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endParaRPr lang="cs-CZ" sz="2000" dirty="0" smtClean="0"/>
          </a:p>
          <a:p>
            <a:pPr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000" u="sng" dirty="0" smtClean="0"/>
              <a:t>Úkol:</a:t>
            </a:r>
            <a:r>
              <a:rPr lang="cs-CZ" sz="2000" dirty="0" smtClean="0"/>
              <a:t> pomocí fotografií a obrázků uvažuj </a:t>
            </a:r>
          </a:p>
          <a:p>
            <a:pPr>
              <a:buNone/>
            </a:pPr>
            <a:r>
              <a:rPr lang="cs-CZ" sz="2000" dirty="0" smtClean="0"/>
              <a:t>JAK, KDE a PROČ k tomuto jevu dochází.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622430" y="1052736"/>
            <a:ext cx="15215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450850" algn="l"/>
              </a:tabLst>
            </a:pPr>
            <a:r>
              <a:rPr lang="cs-CZ" sz="1000" b="1" dirty="0" smtClean="0">
                <a:hlinkClick r:id="rId4"/>
              </a:rPr>
              <a:t>http://1url.cz/H68D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0" y="6611779"/>
            <a:ext cx="147989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5"/>
              </a:rPr>
              <a:t>http://1url.cz/Y68Z</a:t>
            </a:r>
            <a:endParaRPr lang="cs-CZ" sz="1000" dirty="0"/>
          </a:p>
        </p:txBody>
      </p:sp>
      <p:pic>
        <p:nvPicPr>
          <p:cNvPr id="10244" name="Picture 4" descr="http://is.muni.cz/do/1499/el/estud/pedf/js10/antropog/web/img/obr124.jpg"/>
          <p:cNvPicPr>
            <a:picLocks noChangeAspect="1" noChangeArrowheads="1"/>
          </p:cNvPicPr>
          <p:nvPr/>
        </p:nvPicPr>
        <p:blipFill>
          <a:blip r:embed="rId6" cstate="print"/>
          <a:srcRect l="6714" t="5323" r="4699"/>
          <a:stretch>
            <a:fillRect/>
          </a:stretch>
        </p:blipFill>
        <p:spPr bwMode="auto">
          <a:xfrm>
            <a:off x="5759624" y="4005064"/>
            <a:ext cx="3384376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ovéPole 10"/>
          <p:cNvSpPr txBox="1"/>
          <p:nvPr/>
        </p:nvSpPr>
        <p:spPr>
          <a:xfrm>
            <a:off x="5940152" y="6381328"/>
            <a:ext cx="1449436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7"/>
              </a:rPr>
              <a:t>http://1url.cz/j68U</a:t>
            </a:r>
            <a:endParaRPr lang="cs-CZ" sz="1000" dirty="0"/>
          </a:p>
        </p:txBody>
      </p:sp>
      <p:pic>
        <p:nvPicPr>
          <p:cNvPr id="12" name="Picture 2" descr="http://monda.eu/images/modules/environment/soil/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1844824"/>
            <a:ext cx="3059832" cy="203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ovéPole 12"/>
          <p:cNvSpPr txBox="1"/>
          <p:nvPr/>
        </p:nvSpPr>
        <p:spPr>
          <a:xfrm>
            <a:off x="7524328" y="1988840"/>
            <a:ext cx="143500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9"/>
              </a:rPr>
              <a:t>http://1url.cz/268I</a:t>
            </a:r>
            <a:endParaRPr lang="cs-CZ" sz="1000" dirty="0"/>
          </a:p>
        </p:txBody>
      </p:sp>
      <p:pic>
        <p:nvPicPr>
          <p:cNvPr id="10246" name="Picture 6" descr="http://www.vari.cz/res/data/049/005948_05_028326.gif?seek=128469872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5157192"/>
            <a:ext cx="2561457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ovéPole 14"/>
          <p:cNvSpPr txBox="1"/>
          <p:nvPr/>
        </p:nvSpPr>
        <p:spPr>
          <a:xfrm>
            <a:off x="4067944" y="5373216"/>
            <a:ext cx="1443024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11"/>
              </a:rPr>
              <a:t>http://1url.cz/e68v</a:t>
            </a:r>
            <a:endParaRPr lang="cs-CZ" sz="1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Rozpracování a zařazení do výuky zeměpisu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5482952" cy="4680520"/>
          </a:xfrm>
        </p:spPr>
        <p:txBody>
          <a:bodyPr/>
          <a:lstStyle/>
          <a:p>
            <a:pPr lvl="0"/>
            <a:r>
              <a:rPr lang="cs-CZ" sz="2400" b="1" dirty="0" smtClean="0"/>
              <a:t>Analyzovat</a:t>
            </a:r>
            <a:r>
              <a:rPr lang="cs-CZ" sz="2400" dirty="0" smtClean="0"/>
              <a:t>, jak zastavěná plocha mění a ovlivňuje přírodní prostředí (změna hydrického režimu, degradace půd, úbytek zeleně) a </a:t>
            </a:r>
            <a:r>
              <a:rPr lang="cs-CZ" sz="2400" b="1" dirty="0" smtClean="0"/>
              <a:t>identifikovat</a:t>
            </a:r>
            <a:r>
              <a:rPr lang="cs-CZ" sz="2400" dirty="0" smtClean="0"/>
              <a:t> tyto změny.</a:t>
            </a:r>
          </a:p>
        </p:txBody>
      </p:sp>
      <p:pic>
        <p:nvPicPr>
          <p:cNvPr id="2053" name="Picture 5" descr="C:\Documents and Settings\Aleš Ruda\Local Settings\Temporary Internet Files\Content.IE5\I6CHDXW3\africa-globe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89040"/>
            <a:ext cx="2275553" cy="225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betonové kolosy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V Soulu (hlavním městě Jižní Koreje, vlevo) žije kolem 24 milionů lidí. Podobně je tomu v </a:t>
            </a:r>
            <a:r>
              <a:rPr lang="cs-CZ" sz="2000" dirty="0" err="1" smtClean="0"/>
              <a:t>Sao</a:t>
            </a:r>
            <a:r>
              <a:rPr lang="cs-CZ" sz="2000" dirty="0" smtClean="0"/>
              <a:t> </a:t>
            </a:r>
            <a:r>
              <a:rPr lang="cs-CZ" sz="2000" dirty="0" err="1" smtClean="0"/>
              <a:t>Paolu</a:t>
            </a:r>
            <a:r>
              <a:rPr lang="cs-CZ" sz="2000" dirty="0" smtClean="0"/>
              <a:t> (vpravo), největším městě Jižní Ameriky, kde jich žije přes 21 milionů.</a:t>
            </a:r>
          </a:p>
          <a:p>
            <a:endParaRPr lang="cs-CZ" sz="2000" dirty="0" smtClean="0"/>
          </a:p>
          <a:p>
            <a:pPr>
              <a:buNone/>
            </a:pPr>
            <a:r>
              <a:rPr lang="cs-CZ" sz="2000" u="sng" dirty="0" smtClean="0"/>
              <a:t>Úkol:</a:t>
            </a:r>
            <a:r>
              <a:rPr lang="cs-CZ" sz="2000" dirty="0" smtClean="0"/>
              <a:t>  již z fotografií je vidět, kolik prostoru zabírá zástavba a kolik bylo ponecháno zeleni. Jaké důsledky to má na ovzduší (počasí), půdu, přítomnost živočichů (ptáky, hlodavce,...), lidské aktivity apod.</a:t>
            </a:r>
          </a:p>
          <a:p>
            <a:endParaRPr lang="cs-CZ" sz="2000" dirty="0"/>
          </a:p>
        </p:txBody>
      </p:sp>
      <p:pic>
        <p:nvPicPr>
          <p:cNvPr id="6146" name="Picture 2" descr="http://www.globaltravelerusa.com/wp-content/uploads/2013/02/SaoPauloM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2528" y="3861048"/>
            <a:ext cx="5491472" cy="299695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3995936" y="6611779"/>
            <a:ext cx="1460656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3"/>
              </a:rPr>
              <a:t>http://1url.cz/8685</a:t>
            </a:r>
            <a:endParaRPr lang="cs-CZ" sz="1000" dirty="0"/>
          </a:p>
        </p:txBody>
      </p:sp>
      <p:pic>
        <p:nvPicPr>
          <p:cNvPr id="6148" name="Picture 4" descr="http://cdn3.benzinga.com/files/imagecache/1024x768xUP/images/story/2012/screen_shot_2015-02-28_at_7.30.48_pm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3995936" cy="2996952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0" y="6611779"/>
            <a:ext cx="148790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5"/>
              </a:rPr>
              <a:t>http://1url.cz/D689</a:t>
            </a:r>
            <a:endParaRPr lang="cs-CZ" sz="10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Rozpracování a zařazení do výuky zeměpisu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5482952" cy="4680520"/>
          </a:xfrm>
        </p:spPr>
        <p:txBody>
          <a:bodyPr/>
          <a:lstStyle/>
          <a:p>
            <a:r>
              <a:rPr lang="cs-CZ" sz="2400" b="1" dirty="0" smtClean="0"/>
              <a:t>Analyzovat</a:t>
            </a:r>
            <a:r>
              <a:rPr lang="cs-CZ" sz="2400" dirty="0" smtClean="0"/>
              <a:t> pozitivní způsoby lidské činnosti na přírodní prostředí (např. ochrana zeleně, obnovování mokřadů, zalesňování).</a:t>
            </a:r>
            <a:endParaRPr lang="cs-CZ" sz="2400" dirty="0"/>
          </a:p>
        </p:txBody>
      </p:sp>
      <p:pic>
        <p:nvPicPr>
          <p:cNvPr id="2053" name="Picture 5" descr="C:\Documents and Settings\Aleš Ruda\Local Settings\Temporary Internet Files\Content.IE5\I6CHDXW3\africa-globe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89040"/>
            <a:ext cx="2275553" cy="225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ohemiaorientalis.cz/wp-content/uploads/2013/05/Halin-IMG_8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zalesňování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1340768"/>
            <a:ext cx="3046112" cy="31683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000" u="sng" dirty="0" smtClean="0">
                <a:solidFill>
                  <a:schemeClr val="bg1"/>
                </a:solidFill>
              </a:rPr>
              <a:t>Úkol:</a:t>
            </a:r>
            <a:r>
              <a:rPr lang="cs-CZ" sz="2000" dirty="0" smtClean="0">
                <a:solidFill>
                  <a:schemeClr val="bg1"/>
                </a:solidFill>
              </a:rPr>
              <a:t> jakými způsoby se pečuje o les? Je vhodné vyčistit les od všech větví a padlých stromů? Proč?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3076" name="Picture 4" descr="http://www.pardubice.eu/runtime/cache/images/lightbox/dsc_0067-kop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1217" y="1268760"/>
            <a:ext cx="3782783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/>
          <p:cNvSpPr txBox="1"/>
          <p:nvPr/>
        </p:nvSpPr>
        <p:spPr>
          <a:xfrm>
            <a:off x="5580112" y="3356992"/>
            <a:ext cx="145584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4"/>
              </a:rPr>
              <a:t>http://1url.cz/068c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0" y="6611779"/>
            <a:ext cx="1475084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5"/>
              </a:rPr>
              <a:t>http://1url.cz/668Y</a:t>
            </a:r>
            <a:endParaRPr lang="cs-CZ" sz="10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čištění jezírek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Projekt přeshraniční spolupráce pomohl vyčistit jezírko u obce Rudice.</a:t>
            </a:r>
          </a:p>
          <a:p>
            <a:pPr>
              <a:buNone/>
            </a:pPr>
            <a:r>
              <a:rPr lang="cs-CZ" sz="2000" u="sng" dirty="0" smtClean="0"/>
              <a:t>Úkol:</a:t>
            </a:r>
            <a:r>
              <a:rPr lang="cs-CZ" sz="2000" dirty="0" smtClean="0"/>
              <a:t> navrhni způsoby pozitivního zacházení s různými jinými biotopy.</a:t>
            </a:r>
            <a:endParaRPr lang="cs-CZ" sz="2000" dirty="0"/>
          </a:p>
        </p:txBody>
      </p:sp>
      <p:pic>
        <p:nvPicPr>
          <p:cNvPr id="57346" name="Picture 2" descr="http://g.denik.cz/67/3a/5326074-rudice-projekt-human_galerie-980.jpg"/>
          <p:cNvPicPr>
            <a:picLocks noChangeAspect="1" noChangeArrowheads="1"/>
          </p:cNvPicPr>
          <p:nvPr/>
        </p:nvPicPr>
        <p:blipFill>
          <a:blip r:embed="rId3" cstate="print"/>
          <a:srcRect t="27181"/>
          <a:stretch>
            <a:fillRect/>
          </a:stretch>
        </p:blipFill>
        <p:spPr bwMode="auto">
          <a:xfrm>
            <a:off x="0" y="2420888"/>
            <a:ext cx="9144608" cy="443711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6611779"/>
            <a:ext cx="144783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4"/>
              </a:rPr>
              <a:t>http://1url.cz/168n</a:t>
            </a:r>
            <a:endParaRPr lang="cs-CZ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Rozpracování a zařazení do výuky zeměpisu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5482952" cy="4680520"/>
          </a:xfrm>
        </p:spPr>
        <p:txBody>
          <a:bodyPr/>
          <a:lstStyle/>
          <a:p>
            <a:pPr lvl="0"/>
            <a:r>
              <a:rPr lang="cs-CZ" sz="2400" b="1" dirty="0" smtClean="0"/>
              <a:t>Popsat a vysvětlit</a:t>
            </a:r>
            <a:r>
              <a:rPr lang="cs-CZ" sz="2400" dirty="0" smtClean="0"/>
              <a:t>, jak konstrukce přehrady a hráze na řece v jednom regionu ovlivňuje místa po jejím proudu (např. dostupnost vody pro lidskou spotřebu a zemědělství, ochrana před povodněmi, výroba elektřiny, vodní a pobřežní ekosystémy).</a:t>
            </a:r>
          </a:p>
          <a:p>
            <a:endParaRPr lang="cs-CZ" dirty="0"/>
          </a:p>
        </p:txBody>
      </p:sp>
      <p:pic>
        <p:nvPicPr>
          <p:cNvPr id="2053" name="Picture 5" descr="C:\Documents and Settings\Aleš Ruda\Local Settings\Temporary Internet Files\Content.IE5\I6CHDXW3\africa-globe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89040"/>
            <a:ext cx="2275553" cy="225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mo.cz/%20/download/vn-brno-008.jpg%20"/>
          <p:cNvPicPr>
            <a:picLocks noChangeAspect="1" noChangeArrowheads="1"/>
          </p:cNvPicPr>
          <p:nvPr/>
        </p:nvPicPr>
        <p:blipFill>
          <a:blip r:embed="rId2" cstate="print"/>
          <a:srcRect t="11905"/>
          <a:stretch>
            <a:fillRect/>
          </a:stretch>
        </p:blipFill>
        <p:spPr bwMode="auto">
          <a:xfrm>
            <a:off x="0" y="1628800"/>
            <a:ext cx="9144000" cy="52292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Příklad – přehrada na řece Svratce, Brno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844824"/>
            <a:ext cx="3190128" cy="2016224"/>
          </a:xfrm>
        </p:spPr>
        <p:txBody>
          <a:bodyPr/>
          <a:lstStyle/>
          <a:p>
            <a:pPr>
              <a:buNone/>
            </a:pPr>
            <a:r>
              <a:rPr lang="cs-CZ" sz="2000" u="sng" dirty="0" smtClean="0">
                <a:solidFill>
                  <a:schemeClr val="bg1"/>
                </a:solidFill>
              </a:rPr>
              <a:t>Úkol:</a:t>
            </a:r>
            <a:r>
              <a:rPr lang="cs-CZ" sz="2000" dirty="0" smtClean="0">
                <a:solidFill>
                  <a:schemeClr val="bg1"/>
                </a:solidFill>
              </a:rPr>
              <a:t> jak výstavba přehrady ovlivňuje životní prostředí před i za hrází? Kdy a proč je na přehradě nejvíc odpadků?</a:t>
            </a:r>
          </a:p>
        </p:txBody>
      </p:sp>
      <p:pic>
        <p:nvPicPr>
          <p:cNvPr id="1028" name="Picture 4" descr="Momentálně z Přehrady mizí nečistoty a odpadky, které se tu za zimu nashromáždily."/>
          <p:cNvPicPr>
            <a:picLocks noChangeAspect="1" noChangeArrowheads="1"/>
          </p:cNvPicPr>
          <p:nvPr/>
        </p:nvPicPr>
        <p:blipFill>
          <a:blip r:embed="rId3" cstate="print"/>
          <a:srcRect l="10675" t="5179" r="8690"/>
          <a:stretch>
            <a:fillRect/>
          </a:stretch>
        </p:blipFill>
        <p:spPr bwMode="auto">
          <a:xfrm>
            <a:off x="0" y="4365104"/>
            <a:ext cx="2824642" cy="2492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Přímá spojovací šipka 6"/>
          <p:cNvCxnSpPr/>
          <p:nvPr/>
        </p:nvCxnSpPr>
        <p:spPr>
          <a:xfrm flipH="1">
            <a:off x="611560" y="3861048"/>
            <a:ext cx="216024" cy="1800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659298" y="6611779"/>
            <a:ext cx="148470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4"/>
              </a:rPr>
              <a:t>http://1url.cz/N66S</a:t>
            </a:r>
            <a:endParaRPr lang="cs-CZ" sz="10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179512" y="6453336"/>
            <a:ext cx="1439818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5"/>
              </a:rPr>
              <a:t>http://1url.cz/e66v</a:t>
            </a:r>
            <a:endParaRPr lang="cs-CZ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Rozpracování a zařazení do výuky zeměpisu</a:t>
            </a:r>
            <a:endParaRPr lang="cs-CZ" sz="3000" b="1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5482952" cy="4680520"/>
          </a:xfrm>
        </p:spPr>
        <p:txBody>
          <a:bodyPr/>
          <a:lstStyle/>
          <a:p>
            <a:pPr lvl="0"/>
            <a:r>
              <a:rPr lang="cs-CZ" sz="2400" b="1" dirty="0" smtClean="0"/>
              <a:t>Popsat</a:t>
            </a:r>
            <a:r>
              <a:rPr lang="cs-CZ" sz="2400" dirty="0" smtClean="0"/>
              <a:t>, jak změny uskutečněné lidmi ve využití ploch mohou mít negativní dopad na jiná území (např. odlesňování a povodně, zanášení řek, půdní eroze).</a:t>
            </a:r>
          </a:p>
          <a:p>
            <a:endParaRPr lang="cs-CZ" dirty="0"/>
          </a:p>
        </p:txBody>
      </p:sp>
      <p:pic>
        <p:nvPicPr>
          <p:cNvPr id="2053" name="Picture 5" descr="C:\Documents and Settings\Aleš Ruda\Local Settings\Temporary Internet Files\Content.IE5\I6CHDXW3\africa-globe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89040"/>
            <a:ext cx="2275553" cy="225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img7.rajce.idnes.cz/d0702/8/8221/8221729_146adca725db65e19b1ac539d9b8139b/images/panoram023.jpg?ver=0"/>
          <p:cNvPicPr>
            <a:picLocks noChangeAspect="1" noChangeArrowheads="1"/>
          </p:cNvPicPr>
          <p:nvPr/>
        </p:nvPicPr>
        <p:blipFill>
          <a:blip r:embed="rId2" cstate="print"/>
          <a:srcRect t="19674" b="5126"/>
          <a:stretch>
            <a:fillRect/>
          </a:stretch>
        </p:blipFill>
        <p:spPr bwMode="auto">
          <a:xfrm>
            <a:off x="0" y="1700808"/>
            <a:ext cx="9144000" cy="5157192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- odlesňování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0" y="5949280"/>
            <a:ext cx="7164288" cy="9233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cs-CZ" u="sng" dirty="0" smtClean="0"/>
              <a:t>Úkol:</a:t>
            </a:r>
            <a:r>
              <a:rPr lang="cs-CZ" dirty="0" smtClean="0"/>
              <a:t> k jakým závažným změnám dochází po odlesnění značné části území, jako vidíme třeba na fotografii? </a:t>
            </a:r>
            <a:r>
              <a:rPr lang="cs-CZ" i="1" dirty="0" smtClean="0"/>
              <a:t>(Kralický Sněžník, 5.2013)</a:t>
            </a: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7675328" y="6611779"/>
            <a:ext cx="146867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3"/>
              </a:rPr>
              <a:t>http://1url.cz/h66n</a:t>
            </a:r>
            <a:endParaRPr lang="cs-CZ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půdní eroze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628800"/>
            <a:ext cx="4414264" cy="4608512"/>
          </a:xfrm>
        </p:spPr>
        <p:txBody>
          <a:bodyPr>
            <a:normAutofit/>
          </a:bodyPr>
          <a:lstStyle/>
          <a:p>
            <a:r>
              <a:rPr lang="cs-CZ" dirty="0" smtClean="0"/>
              <a:t>V ČR je až 40% zemědělsky obdělávaných půd dotčeno erozí. 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u="sng" dirty="0" smtClean="0"/>
              <a:t>Úkol:</a:t>
            </a:r>
            <a:r>
              <a:rPr lang="cs-CZ" dirty="0" smtClean="0"/>
              <a:t> co je hlavním faktorem půdní eroze? Jaké nevhodné zacházení s půdou může podpořit rozšiřování eroze? </a:t>
            </a:r>
            <a:br>
              <a:rPr lang="cs-CZ" dirty="0" smtClean="0"/>
            </a:br>
            <a:r>
              <a:rPr lang="cs-CZ" sz="1900" dirty="0" smtClean="0"/>
              <a:t>(Pomoz si fotografií, která vznikla u Přerova nad Labem, 2009.)</a:t>
            </a:r>
            <a:endParaRPr lang="cs-CZ" sz="1900" dirty="0"/>
          </a:p>
        </p:txBody>
      </p:sp>
      <p:pic>
        <p:nvPicPr>
          <p:cNvPr id="38914" name="Picture 2" descr="Eroze půd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38904"/>
            <a:ext cx="3966462" cy="4915039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004048" y="6093296"/>
            <a:ext cx="144783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3"/>
              </a:rPr>
              <a:t>http://1url.cz/7666</a:t>
            </a:r>
            <a:endParaRPr lang="cs-CZ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Příklad – zanášení řek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16139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u="sng" dirty="0" smtClean="0"/>
              <a:t>Úkol:</a:t>
            </a:r>
            <a:r>
              <a:rPr lang="cs-CZ" sz="2400" dirty="0" smtClean="0"/>
              <a:t> jaké procesy způsobují zanášení řek? Čím jsou řeky zanášeny? Jaký to může mít dopad na biotop řeky?</a:t>
            </a:r>
            <a:br>
              <a:rPr lang="cs-CZ" sz="2400" dirty="0" smtClean="0"/>
            </a:br>
            <a:r>
              <a:rPr lang="cs-CZ" sz="1600" dirty="0" smtClean="0"/>
              <a:t>(Pomoz si fotografií tůní řeky Svratky, z kterých se snadno stávají bažiny. Proč myslíš, že je tomu tak?)</a:t>
            </a:r>
            <a:endParaRPr lang="cs-CZ" sz="2400" dirty="0"/>
          </a:p>
        </p:txBody>
      </p:sp>
      <p:pic>
        <p:nvPicPr>
          <p:cNvPr id="39938" name="Picture 2" descr="http://projekty.krizanky.eu/sites/default/files/imagecache/foto_view/nodes-img-main/Rozvodn%C4%9Bn%C3%A9%20rycht%C3%A1%C5%99ky.jpg"/>
          <p:cNvPicPr>
            <a:picLocks noChangeAspect="1" noChangeArrowheads="1"/>
          </p:cNvPicPr>
          <p:nvPr/>
        </p:nvPicPr>
        <p:blipFill>
          <a:blip r:embed="rId2" cstate="print"/>
          <a:srcRect t="16889" b="17056"/>
          <a:stretch>
            <a:fillRect/>
          </a:stretch>
        </p:blipFill>
        <p:spPr bwMode="auto">
          <a:xfrm>
            <a:off x="0" y="2924944"/>
            <a:ext cx="9144000" cy="393305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0" y="6611779"/>
            <a:ext cx="1463862" cy="246221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1000" b="1" dirty="0" smtClean="0">
                <a:hlinkClick r:id="rId3"/>
              </a:rPr>
              <a:t>http://1url.cz/4668</a:t>
            </a:r>
            <a:endParaRPr lang="cs-CZ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cs-CZ" sz="3000" b="1" dirty="0" smtClean="0">
                <a:solidFill>
                  <a:schemeClr val="tx1"/>
                </a:solidFill>
              </a:rPr>
              <a:t>Rozpracování a zařazení do výuky zeměpisu</a:t>
            </a:r>
            <a:endParaRPr lang="cs-CZ" sz="30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844824"/>
            <a:ext cx="5482952" cy="4680520"/>
          </a:xfrm>
        </p:spPr>
        <p:txBody>
          <a:bodyPr/>
          <a:lstStyle/>
          <a:p>
            <a:pPr lvl="0"/>
            <a:r>
              <a:rPr lang="cs-CZ" sz="2400" b="1" dirty="0" smtClean="0"/>
              <a:t>Vysvětlit</a:t>
            </a:r>
            <a:r>
              <a:rPr lang="cs-CZ" sz="2400" dirty="0" smtClean="0"/>
              <a:t>, jak průmyslové aktivity (např. produkce továren, výroba elektrické energie spalováním rostlin) ovlivňují jiné aspekty (např. kyselé deště, teplotní inverze, smog).</a:t>
            </a:r>
          </a:p>
        </p:txBody>
      </p:sp>
      <p:pic>
        <p:nvPicPr>
          <p:cNvPr id="2053" name="Picture 5" descr="C:\Documents and Settings\Aleš Ruda\Local Settings\Temporary Internet Files\Content.IE5\I6CHDXW3\africa-globe[1]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789040"/>
            <a:ext cx="2275553" cy="22570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ministrativní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Administrativní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dministrativní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1164</TotalTime>
  <Words>1176</Words>
  <Application>Microsoft Office PowerPoint</Application>
  <PresentationFormat>Předvádění na obrazovce (4:3)</PresentationFormat>
  <Paragraphs>149</Paragraphs>
  <Slides>29</Slides>
  <Notes>14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Calibri</vt:lpstr>
      <vt:lpstr>Georgia</vt:lpstr>
      <vt:lpstr>Wingdings</vt:lpstr>
      <vt:lpstr>Wingdings 2</vt:lpstr>
      <vt:lpstr>Administrativní</vt:lpstr>
      <vt:lpstr>GEOGRAFIE a ŽIVOTNÍ PROSTŘEDÍ (Vybráno z geografických standardů - NGS)  </vt:lpstr>
      <vt:lpstr>Téma 1: Změny přírodního prostředí</vt:lpstr>
      <vt:lpstr>Rozpracování a zařazení do výuky zeměpisu</vt:lpstr>
      <vt:lpstr>Příklad – přehrada na řece Svratce, Brno </vt:lpstr>
      <vt:lpstr>Rozpracování a zařazení do výuky zeměpisu</vt:lpstr>
      <vt:lpstr>Příklad - odlesňování</vt:lpstr>
      <vt:lpstr>Příklad – půdní eroze</vt:lpstr>
      <vt:lpstr>Příklad – zanášení řek</vt:lpstr>
      <vt:lpstr>Rozpracování a zařazení do výuky zeměpisu</vt:lpstr>
      <vt:lpstr>Příklad – kyselé deště</vt:lpstr>
      <vt:lpstr>Příklad – smog ve městech</vt:lpstr>
      <vt:lpstr>Téma 2: Využívání technologií</vt:lpstr>
      <vt:lpstr>Rozpracování a zařazení do výuky zeměpisu</vt:lpstr>
      <vt:lpstr>Rozpracování a zařazení do výuky zeměpisu</vt:lpstr>
      <vt:lpstr>Příklad – exhaláty letadel</vt:lpstr>
      <vt:lpstr>Příklad – exhaláty z výfuků automobilů</vt:lpstr>
      <vt:lpstr>Příklad – typy silnic</vt:lpstr>
      <vt:lpstr>Rozpracování a zařazení do výuky zeměpisu</vt:lpstr>
      <vt:lpstr>Prezentace aplikace PowerPoint</vt:lpstr>
      <vt:lpstr>Téma 3: Využívání technologií</vt:lpstr>
      <vt:lpstr>Rozpracování a zařazení do výuky zeměpisu</vt:lpstr>
      <vt:lpstr>Příklad –  okyselování půd</vt:lpstr>
      <vt:lpstr>Příklad – půdní eroze</vt:lpstr>
      <vt:lpstr>Příklad – salinizace půdy</vt:lpstr>
      <vt:lpstr>Rozpracování a zařazení do výuky zeměpisu</vt:lpstr>
      <vt:lpstr>Příklad – betonové kolosy</vt:lpstr>
      <vt:lpstr>Rozpracování a zařazení do výuky zeměpisu</vt:lpstr>
      <vt:lpstr>Příklad – zalesňování</vt:lpstr>
      <vt:lpstr>Příklad – čištění jezírek</vt:lpstr>
    </vt:vector>
  </TitlesOfParts>
  <Company>Pedagogicka fakulta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GEOGRAFIE a ŽIVOTNÍ PROSTŘEDÍ (Vybráno z geografických standardů - NGS)</dc:title>
  <dc:creator>Your User Name</dc:creator>
  <cp:lastModifiedBy>Hofmann</cp:lastModifiedBy>
  <cp:revision>96</cp:revision>
  <dcterms:created xsi:type="dcterms:W3CDTF">2015-10-15T11:23:39Z</dcterms:created>
  <dcterms:modified xsi:type="dcterms:W3CDTF">2015-11-21T11:35:50Z</dcterms:modified>
</cp:coreProperties>
</file>