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23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6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66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90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57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74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6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5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14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04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4C1EC-2F67-44BC-8CDD-0FE9083317F9}" type="datetimeFigureOut">
              <a:rPr lang="cs-CZ" smtClean="0"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BD7A2-A598-4C94-95EF-A02CA9D5B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18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526" y="1122363"/>
            <a:ext cx="10467474" cy="2387600"/>
          </a:xfrm>
        </p:spPr>
        <p:txBody>
          <a:bodyPr/>
          <a:lstStyle/>
          <a:p>
            <a:r>
              <a:rPr lang="cs-CZ" dirty="0" smtClean="0"/>
              <a:t>Základy pedagogické metodologie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Vlčková</a:t>
            </a:r>
          </a:p>
          <a:p>
            <a:r>
              <a:rPr lang="cs-CZ" dirty="0" smtClean="0"/>
              <a:t>Katedra pedagogiky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r>
              <a:rPr lang="cs-CZ" dirty="0" smtClean="0"/>
              <a:t>PS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975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4347" y="1816936"/>
            <a:ext cx="10515600" cy="1325563"/>
          </a:xfrm>
        </p:spPr>
        <p:txBody>
          <a:bodyPr/>
          <a:lstStyle/>
          <a:p>
            <a:r>
              <a:rPr lang="cs-CZ" dirty="0" smtClean="0"/>
              <a:t>Jaké vidíte nedostatky </a:t>
            </a:r>
            <a:br>
              <a:rPr lang="cs-CZ" dirty="0" smtClean="0"/>
            </a:br>
            <a:r>
              <a:rPr lang="cs-CZ" dirty="0" smtClean="0"/>
              <a:t>pedagogického výzkumu?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9863" y="3858126"/>
            <a:ext cx="10515600" cy="3088858"/>
          </a:xfrm>
        </p:spPr>
        <p:txBody>
          <a:bodyPr/>
          <a:lstStyle/>
          <a:p>
            <a:r>
              <a:rPr lang="cs-CZ" dirty="0" smtClean="0"/>
              <a:t>Jak jim lze předcházet?</a:t>
            </a:r>
          </a:p>
          <a:p>
            <a:r>
              <a:rPr lang="cs-CZ" dirty="0" smtClean="0"/>
              <a:t>Jak je lze kompenzovat, pokud jim nelze předcházet?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652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20517" y="2274135"/>
            <a:ext cx="9701462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může být </a:t>
            </a:r>
            <a:br>
              <a:rPr lang="cs-CZ" dirty="0" smtClean="0"/>
            </a:br>
            <a:r>
              <a:rPr lang="cs-CZ" dirty="0" smtClean="0"/>
              <a:t>pedagogický výzkum a metodologie </a:t>
            </a:r>
            <a:br>
              <a:rPr lang="cs-CZ" dirty="0" smtClean="0"/>
            </a:br>
            <a:r>
              <a:rPr lang="cs-CZ" dirty="0" smtClean="0"/>
              <a:t>pro Vás osobně užitečný?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86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13828"/>
          </a:xfrm>
        </p:spPr>
        <p:txBody>
          <a:bodyPr/>
          <a:lstStyle/>
          <a:p>
            <a:r>
              <a:rPr lang="cs-CZ" dirty="0"/>
              <a:t>https://is.muni.cz/auth/predmet/ped/podzim2015/SZ7BK_MET1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570746" y="3213267"/>
            <a:ext cx="6091990" cy="2770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Okruhy</a:t>
            </a:r>
          </a:p>
          <a:p>
            <a:r>
              <a:rPr lang="cs-CZ" dirty="0" smtClean="0"/>
              <a:t>Literatura</a:t>
            </a:r>
          </a:p>
          <a:p>
            <a:r>
              <a:rPr lang="cs-CZ" dirty="0" smtClean="0"/>
              <a:t>Studijní materiály (přednášky aj.)</a:t>
            </a:r>
          </a:p>
          <a:p>
            <a:r>
              <a:rPr lang="cs-CZ" dirty="0" smtClean="0"/>
              <a:t>Ukázky výzkumů, odkazy na výzkumy</a:t>
            </a:r>
          </a:p>
          <a:p>
            <a:r>
              <a:rPr lang="cs-CZ" dirty="0" smtClean="0"/>
              <a:t>Ukázka otázek testu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60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767975"/>
              </p:ext>
            </p:extLst>
          </p:nvPr>
        </p:nvGraphicFramePr>
        <p:xfrm>
          <a:off x="1117601" y="2203560"/>
          <a:ext cx="8128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050"/>
                <a:gridCol w="708195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datum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téma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10.10. 2015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čemu je metodologie? Co potřebuji ke splnění předmětu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Výzkum, druhy, plán výzkumu, vzorek, metody, analýza dat, psaní zprávy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24.10.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2015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Výzkumné metody, reliabilita, validita. Ukázky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výzkumů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5.1. </a:t>
                      </a:r>
                    </a:p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Zápočtový 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Zápočtová práce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50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Pedagogická </a:t>
            </a:r>
            <a:r>
              <a:rPr lang="cs-CZ" dirty="0"/>
              <a:t>metodologie. Pedagogický výzkum. Typy výzkumu. Kvalitativní a kvantitativní výzkum.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Cíle </a:t>
            </a:r>
            <a:r>
              <a:rPr lang="cs-CZ" dirty="0"/>
              <a:t>výzkumu, výzkumné problémy, hypotézy.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Proměnné</a:t>
            </a:r>
            <a:r>
              <a:rPr lang="cs-CZ" dirty="0"/>
              <a:t>, operacionalizace.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Výzkumný </a:t>
            </a:r>
            <a:r>
              <a:rPr lang="cs-CZ" dirty="0"/>
              <a:t>soubor.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Dotazník </a:t>
            </a:r>
            <a:r>
              <a:rPr lang="cs-CZ" dirty="0"/>
              <a:t>(konstrukce, položky, administrace, vyhodnocování).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Test </a:t>
            </a:r>
            <a:r>
              <a:rPr lang="cs-CZ" dirty="0"/>
              <a:t>(konstrukce, typy otázek, vyhodnocování).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Pozorování </a:t>
            </a:r>
            <a:r>
              <a:rPr lang="cs-CZ" dirty="0"/>
              <a:t>(získávání dat, analýza).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Interview </a:t>
            </a:r>
            <a:r>
              <a:rPr lang="cs-CZ" dirty="0"/>
              <a:t>(konstrukce, </a:t>
            </a:r>
            <a:r>
              <a:rPr lang="cs-CZ" dirty="0" err="1"/>
              <a:t>transkript</a:t>
            </a:r>
            <a:r>
              <a:rPr lang="cs-CZ" dirty="0"/>
              <a:t> dat, vyhodnocování).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Obsahová </a:t>
            </a:r>
            <a:r>
              <a:rPr lang="cs-CZ" dirty="0"/>
              <a:t>analýza textu, sekundární analýza dat, kresba.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Experiment </a:t>
            </a:r>
            <a:r>
              <a:rPr lang="cs-CZ" dirty="0"/>
              <a:t>(typy, efekty, intervence, </a:t>
            </a:r>
            <a:r>
              <a:rPr lang="cs-CZ" dirty="0" smtClean="0"/>
              <a:t>vyhodnocování</a:t>
            </a:r>
            <a:r>
              <a:rPr lang="cs-CZ" dirty="0"/>
              <a:t>).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Validita </a:t>
            </a:r>
            <a:r>
              <a:rPr lang="cs-CZ" dirty="0"/>
              <a:t>a reliabilita.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Zpracování </a:t>
            </a:r>
            <a:r>
              <a:rPr lang="cs-CZ" dirty="0"/>
              <a:t>získaných dat, interpretace výsledků, psaní výzkumné zprávy.</a:t>
            </a:r>
          </a:p>
        </p:txBody>
      </p:sp>
    </p:spTree>
    <p:extLst>
      <p:ext uri="{BB962C8B-B14F-4D97-AF65-F5344CB8AC3E}">
        <p14:creationId xmlns:p14="http://schemas.microsoft.com/office/powerpoint/2010/main" val="31258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821" y="-316664"/>
            <a:ext cx="10515600" cy="1325563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177029"/>
              </p:ext>
            </p:extLst>
          </p:nvPr>
        </p:nvGraphicFramePr>
        <p:xfrm>
          <a:off x="88230" y="822991"/>
          <a:ext cx="11221454" cy="5702236"/>
        </p:xfrm>
        <a:graphic>
          <a:graphicData uri="http://schemas.openxmlformats.org/drawingml/2006/table">
            <a:tbl>
              <a:tblPr/>
              <a:tblGrid>
                <a:gridCol w="35262"/>
                <a:gridCol w="11186192"/>
              </a:tblGrid>
              <a:tr h="293903">
                <a:tc rowSpan="14"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effectLst/>
                        </a:rPr>
                        <a:t>Úvod do pedagogického výzkumu</a:t>
                      </a:r>
                      <a:r>
                        <a:rPr lang="cs-CZ" sz="1800" dirty="0" smtClean="0">
                          <a:effectLst/>
                        </a:rPr>
                        <a:t>. </a:t>
                      </a:r>
                      <a:r>
                        <a:rPr lang="cs-CZ" sz="1800" dirty="0" err="1" smtClean="0">
                          <a:effectLst/>
                        </a:rPr>
                        <a:t>Edited</a:t>
                      </a:r>
                      <a:r>
                        <a:rPr lang="cs-CZ" sz="1800" dirty="0" smtClean="0">
                          <a:effectLst/>
                        </a:rPr>
                        <a:t> by Peter </a:t>
                      </a:r>
                      <a:r>
                        <a:rPr lang="cs-CZ" sz="1800" dirty="0" err="1" smtClean="0">
                          <a:effectLst/>
                        </a:rPr>
                        <a:t>Gavora</a:t>
                      </a:r>
                      <a:r>
                        <a:rPr lang="cs-CZ" sz="1800" dirty="0" smtClean="0">
                          <a:effectLst/>
                        </a:rPr>
                        <a:t>. 1. vyd. Brno: </a:t>
                      </a:r>
                      <a:r>
                        <a:rPr lang="cs-CZ" sz="1800" dirty="0" err="1" smtClean="0">
                          <a:effectLst/>
                        </a:rPr>
                        <a:t>Paido</a:t>
                      </a:r>
                      <a:r>
                        <a:rPr lang="cs-CZ" sz="1800" dirty="0" smtClean="0">
                          <a:effectLst/>
                        </a:rPr>
                        <a:t>, 2000. 207 s. </a:t>
                      </a:r>
                    </a:p>
                  </a:txBody>
                  <a:tcPr marL="15780" marR="15780" marT="7890" marB="789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PELIKÁN, Jiří. </a:t>
                      </a:r>
                      <a:r>
                        <a:rPr lang="cs-CZ" sz="1800" i="1" dirty="0">
                          <a:effectLst/>
                        </a:rPr>
                        <a:t>Základy empirického výzkumu pedagogických jevů</a:t>
                      </a:r>
                      <a:r>
                        <a:rPr lang="cs-CZ" sz="1800" dirty="0">
                          <a:effectLst/>
                        </a:rPr>
                        <a:t>. Praha: Karolinum, 1998. 270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ŠVAŘÍČEK, Roman a Klára ŠEĎOVÁ. </a:t>
                      </a:r>
                      <a:r>
                        <a:rPr lang="cs-CZ" sz="1800" i="1" dirty="0">
                          <a:effectLst/>
                        </a:rPr>
                        <a:t>Kvalitativní výzkum v pedagogických vědách</a:t>
                      </a:r>
                      <a:r>
                        <a:rPr lang="cs-CZ" sz="1800" dirty="0">
                          <a:effectLst/>
                        </a:rPr>
                        <a:t>. Vyd. 1. Praha: Portál, 2007. 377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i="1" dirty="0">
                          <a:effectLst/>
                        </a:rPr>
                        <a:t>Metody pedagogického výzkumu :základy kvantitativního výzkumu</a:t>
                      </a:r>
                      <a:r>
                        <a:rPr lang="cs-CZ" sz="1800" dirty="0">
                          <a:effectLst/>
                        </a:rPr>
                        <a:t>. </a:t>
                      </a:r>
                      <a:r>
                        <a:rPr lang="cs-CZ" sz="1800" dirty="0" err="1">
                          <a:effectLst/>
                        </a:rPr>
                        <a:t>Edited</a:t>
                      </a:r>
                      <a:r>
                        <a:rPr lang="cs-CZ" sz="1800" dirty="0">
                          <a:effectLst/>
                        </a:rPr>
                        <a:t> by Miroslav </a:t>
                      </a:r>
                      <a:r>
                        <a:rPr lang="cs-CZ" sz="1800" dirty="0" err="1">
                          <a:effectLst/>
                        </a:rPr>
                        <a:t>Chráska</a:t>
                      </a:r>
                      <a:r>
                        <a:rPr lang="cs-CZ" sz="1800" dirty="0">
                          <a:effectLst/>
                        </a:rPr>
                        <a:t>. Vyd. 1. Praha: </a:t>
                      </a:r>
                      <a:r>
                        <a:rPr lang="cs-CZ" sz="1800" dirty="0" err="1">
                          <a:effectLst/>
                        </a:rPr>
                        <a:t>Grada</a:t>
                      </a:r>
                      <a:r>
                        <a:rPr lang="cs-CZ" sz="1800" dirty="0">
                          <a:effectLst/>
                        </a:rPr>
                        <a:t>, 2007. 265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DISMAN, M. </a:t>
                      </a:r>
                      <a:r>
                        <a:rPr lang="cs-CZ" sz="1800" i="1" dirty="0">
                          <a:effectLst/>
                        </a:rPr>
                        <a:t>Jak se vyrábí sociologická znalost: příručka pro uživatele</a:t>
                      </a:r>
                      <a:r>
                        <a:rPr lang="cs-CZ" sz="1800" dirty="0">
                          <a:effectLst/>
                        </a:rPr>
                        <a:t>. 3. vyd. Praha: Karolinum, 2000. 374 s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KERLINGER, Fred N. </a:t>
                      </a:r>
                      <a:r>
                        <a:rPr lang="cs-CZ" sz="1800" i="1" dirty="0">
                          <a:effectLst/>
                        </a:rPr>
                        <a:t>Základy výzkumu chování : pedagogický a psychologický výzkum</a:t>
                      </a:r>
                      <a:r>
                        <a:rPr lang="cs-CZ" sz="1800" dirty="0">
                          <a:effectLst/>
                        </a:rPr>
                        <a:t>. Vyd. 1. Praha: Academia, 1972. 705 s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MARTIN, Paul R. a P. P. G. BATESON. </a:t>
                      </a:r>
                      <a:r>
                        <a:rPr lang="cs-CZ" sz="1800" i="1" dirty="0">
                          <a:effectLst/>
                        </a:rPr>
                        <a:t>Úvod do teorie a metodologie měření chování</a:t>
                      </a:r>
                      <a:r>
                        <a:rPr lang="cs-CZ" sz="1800" dirty="0">
                          <a:effectLst/>
                        </a:rPr>
                        <a:t>. </a:t>
                      </a:r>
                      <a:r>
                        <a:rPr lang="cs-CZ" sz="1800" dirty="0" err="1">
                          <a:effectLst/>
                        </a:rPr>
                        <a:t>Translated</a:t>
                      </a:r>
                      <a:r>
                        <a:rPr lang="cs-CZ" sz="1800" dirty="0">
                          <a:effectLst/>
                        </a:rPr>
                        <a:t> by Ivo Müller. Vyd. 1. Praha: Portál, 2009. 221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REICHEL, Jiří. </a:t>
                      </a:r>
                      <a:r>
                        <a:rPr lang="cs-CZ" sz="1800" i="1" dirty="0">
                          <a:effectLst/>
                        </a:rPr>
                        <a:t>Kapitoly metodologie sociálních výzkumů</a:t>
                      </a:r>
                      <a:r>
                        <a:rPr lang="cs-CZ" sz="1800" dirty="0">
                          <a:effectLst/>
                        </a:rPr>
                        <a:t>. Vyd. 1. Praha: </a:t>
                      </a:r>
                      <a:r>
                        <a:rPr lang="cs-CZ" sz="1800" dirty="0" err="1">
                          <a:effectLst/>
                        </a:rPr>
                        <a:t>Grada</a:t>
                      </a:r>
                      <a:r>
                        <a:rPr lang="cs-CZ" sz="1800" dirty="0">
                          <a:effectLst/>
                        </a:rPr>
                        <a:t>, 2009. 184 s. ISBN 978-80-247-3006-6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HENDL, Jan. </a:t>
                      </a:r>
                      <a:r>
                        <a:rPr lang="cs-CZ" sz="1800" i="1" dirty="0">
                          <a:effectLst/>
                        </a:rPr>
                        <a:t>Kvalitativní výzkum :základní teorie, metody a aplikace</a:t>
                      </a:r>
                      <a:r>
                        <a:rPr lang="cs-CZ" sz="1800" dirty="0">
                          <a:effectLst/>
                        </a:rPr>
                        <a:t>. 2., </a:t>
                      </a:r>
                      <a:r>
                        <a:rPr lang="cs-CZ" sz="1800" dirty="0" err="1">
                          <a:effectLst/>
                        </a:rPr>
                        <a:t>aktualiz</a:t>
                      </a:r>
                      <a:r>
                        <a:rPr lang="cs-CZ" sz="1800" dirty="0">
                          <a:effectLst/>
                        </a:rPr>
                        <a:t>. vyd. Praha: Portál, 2008. 407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HENDL, J. </a:t>
                      </a:r>
                      <a:r>
                        <a:rPr lang="cs-CZ" sz="1800" i="1" dirty="0">
                          <a:effectLst/>
                        </a:rPr>
                        <a:t>Přehled statistických metod zpracování dat: analýza a </a:t>
                      </a:r>
                      <a:r>
                        <a:rPr lang="cs-CZ" sz="1800" i="1" dirty="0" err="1">
                          <a:effectLst/>
                        </a:rPr>
                        <a:t>metaanalýza</a:t>
                      </a:r>
                      <a:r>
                        <a:rPr lang="cs-CZ" sz="1800" i="1" dirty="0">
                          <a:effectLst/>
                        </a:rPr>
                        <a:t> dat</a:t>
                      </a:r>
                      <a:r>
                        <a:rPr lang="cs-CZ" sz="1800" dirty="0">
                          <a:effectLst/>
                        </a:rPr>
                        <a:t>. 2. vyd. Praha: Portál, 2006. 583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29390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effectLst/>
                        </a:rPr>
                        <a:t>Walker</a:t>
                      </a:r>
                      <a:r>
                        <a:rPr lang="cs-CZ" sz="1800" dirty="0">
                          <a:effectLst/>
                        </a:rPr>
                        <a:t>, I. Výzkumné metody a statistika. Praha: </a:t>
                      </a:r>
                      <a:r>
                        <a:rPr lang="cs-CZ" sz="1800" dirty="0" err="1">
                          <a:effectLst/>
                        </a:rPr>
                        <a:t>Grada</a:t>
                      </a:r>
                      <a:r>
                        <a:rPr lang="cs-CZ" sz="1800" dirty="0">
                          <a:effectLst/>
                        </a:rPr>
                        <a:t>, 2013, 218 s. ISBN </a:t>
                      </a:r>
                      <a:r>
                        <a:rPr lang="cs-CZ" sz="1800" dirty="0" smtClean="0">
                          <a:effectLst/>
                        </a:rPr>
                        <a:t>978-80-247-3920-5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GALL, </a:t>
                      </a:r>
                      <a:r>
                        <a:rPr lang="cs-CZ" sz="1800" dirty="0" err="1">
                          <a:effectLst/>
                        </a:rPr>
                        <a:t>Meredith</a:t>
                      </a:r>
                      <a:r>
                        <a:rPr lang="cs-CZ" sz="1800" dirty="0">
                          <a:effectLst/>
                        </a:rPr>
                        <a:t> D., </a:t>
                      </a:r>
                      <a:r>
                        <a:rPr lang="cs-CZ" sz="1800" dirty="0" err="1">
                          <a:effectLst/>
                        </a:rPr>
                        <a:t>Joyce</a:t>
                      </a:r>
                      <a:r>
                        <a:rPr lang="cs-CZ" sz="1800" dirty="0">
                          <a:effectLst/>
                        </a:rPr>
                        <a:t> P. GALL a Walter R. BORG. </a:t>
                      </a:r>
                      <a:r>
                        <a:rPr lang="cs-CZ" sz="1800" i="1" dirty="0" err="1">
                          <a:effectLst/>
                        </a:rPr>
                        <a:t>Educational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:</a:t>
                      </a:r>
                      <a:r>
                        <a:rPr lang="cs-CZ" sz="1800" i="1" dirty="0" err="1">
                          <a:effectLst/>
                        </a:rPr>
                        <a:t>an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introduction</a:t>
                      </a:r>
                      <a:r>
                        <a:rPr lang="cs-CZ" sz="1800" dirty="0">
                          <a:effectLst/>
                        </a:rPr>
                        <a:t>. 8th </a:t>
                      </a:r>
                      <a:r>
                        <a:rPr lang="cs-CZ" sz="1800" dirty="0" err="1">
                          <a:effectLst/>
                        </a:rPr>
                        <a:t>ed</a:t>
                      </a:r>
                      <a:r>
                        <a:rPr lang="cs-CZ" sz="1800" dirty="0">
                          <a:effectLst/>
                        </a:rPr>
                        <a:t>. Boston: </a:t>
                      </a:r>
                      <a:r>
                        <a:rPr lang="cs-CZ" sz="1800" dirty="0" err="1">
                          <a:effectLst/>
                        </a:rPr>
                        <a:t>Pearson</a:t>
                      </a:r>
                      <a:r>
                        <a:rPr lang="cs-CZ" sz="1800" dirty="0">
                          <a:effectLst/>
                        </a:rPr>
                        <a:t>/</a:t>
                      </a:r>
                      <a:r>
                        <a:rPr lang="cs-CZ" sz="1800" dirty="0" err="1">
                          <a:effectLst/>
                        </a:rPr>
                        <a:t>Allyn</a:t>
                      </a:r>
                      <a:r>
                        <a:rPr lang="cs-CZ" sz="1800" dirty="0">
                          <a:effectLst/>
                        </a:rPr>
                        <a:t> &amp; Bacon, 2007. </a:t>
                      </a:r>
                      <a:r>
                        <a:rPr lang="cs-CZ" sz="1800" dirty="0" err="1">
                          <a:effectLst/>
                        </a:rPr>
                        <a:t>xxxi</a:t>
                      </a:r>
                      <a:r>
                        <a:rPr lang="cs-CZ" sz="1800" dirty="0">
                          <a:effectLst/>
                        </a:rPr>
                        <a:t>, 672.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GALL, </a:t>
                      </a:r>
                      <a:r>
                        <a:rPr lang="cs-CZ" sz="1800" dirty="0" err="1">
                          <a:effectLst/>
                        </a:rPr>
                        <a:t>Meredith</a:t>
                      </a:r>
                      <a:r>
                        <a:rPr lang="cs-CZ" sz="1800" dirty="0">
                          <a:effectLst/>
                        </a:rPr>
                        <a:t> D., </a:t>
                      </a:r>
                      <a:r>
                        <a:rPr lang="cs-CZ" sz="1800" dirty="0" err="1">
                          <a:effectLst/>
                        </a:rPr>
                        <a:t>Joyce</a:t>
                      </a:r>
                      <a:r>
                        <a:rPr lang="cs-CZ" sz="1800" dirty="0">
                          <a:effectLst/>
                        </a:rPr>
                        <a:t> P. GALL a Walter R. BORG. </a:t>
                      </a:r>
                      <a:r>
                        <a:rPr lang="cs-CZ" sz="1800" i="1" dirty="0" err="1">
                          <a:effectLst/>
                        </a:rPr>
                        <a:t>Applying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educational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:</a:t>
                      </a:r>
                      <a:r>
                        <a:rPr lang="cs-CZ" sz="1800" i="1" dirty="0" err="1">
                          <a:effectLst/>
                        </a:rPr>
                        <a:t>how</a:t>
                      </a:r>
                      <a:r>
                        <a:rPr lang="cs-CZ" sz="1800" i="1" dirty="0">
                          <a:effectLst/>
                        </a:rPr>
                        <a:t> to </a:t>
                      </a:r>
                      <a:r>
                        <a:rPr lang="cs-CZ" sz="1800" i="1" dirty="0" err="1">
                          <a:effectLst/>
                        </a:rPr>
                        <a:t>read</a:t>
                      </a:r>
                      <a:r>
                        <a:rPr lang="cs-CZ" sz="1800" i="1" dirty="0">
                          <a:effectLst/>
                        </a:rPr>
                        <a:t>, do, and use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to </a:t>
                      </a:r>
                      <a:r>
                        <a:rPr lang="cs-CZ" sz="1800" i="1" dirty="0" err="1">
                          <a:effectLst/>
                        </a:rPr>
                        <a:t>solve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problems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of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practice</a:t>
                      </a:r>
                      <a:r>
                        <a:rPr lang="cs-CZ" sz="1800" dirty="0">
                          <a:effectLst/>
                        </a:rPr>
                        <a:t>. 6th </a:t>
                      </a:r>
                      <a:r>
                        <a:rPr lang="cs-CZ" sz="1800" dirty="0" err="1">
                          <a:effectLst/>
                        </a:rPr>
                        <a:t>ed</a:t>
                      </a:r>
                      <a:r>
                        <a:rPr lang="cs-CZ" sz="1800" dirty="0">
                          <a:effectLst/>
                        </a:rPr>
                        <a:t>. Boston: </a:t>
                      </a:r>
                      <a:r>
                        <a:rPr lang="cs-CZ" sz="1800" dirty="0" err="1">
                          <a:effectLst/>
                        </a:rPr>
                        <a:t>Pearson</a:t>
                      </a:r>
                      <a:r>
                        <a:rPr lang="cs-CZ" sz="1800" dirty="0">
                          <a:effectLst/>
                        </a:rPr>
                        <a:t>, 2010. </a:t>
                      </a:r>
                      <a:r>
                        <a:rPr lang="cs-CZ" sz="1800" dirty="0" err="1" smtClean="0">
                          <a:effectLst/>
                        </a:rPr>
                        <a:t>xxvi</a:t>
                      </a:r>
                      <a:r>
                        <a:rPr lang="cs-CZ" sz="1800" dirty="0" smtClean="0">
                          <a:effectLst/>
                        </a:rPr>
                        <a:t>, 573. </a:t>
                      </a:r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  <a:tr h="341243">
                <a:tc vMerge="1">
                  <a:txBody>
                    <a:bodyPr/>
                    <a:lstStyle/>
                    <a:p>
                      <a:endParaRPr lang="cs-CZ" sz="1800" dirty="0">
                        <a:effectLst/>
                      </a:endParaRP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CRESWELL, John W. </a:t>
                      </a:r>
                      <a:r>
                        <a:rPr lang="cs-CZ" sz="1800" i="1" dirty="0" err="1">
                          <a:effectLst/>
                        </a:rPr>
                        <a:t>Educational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i="1" dirty="0">
                          <a:effectLst/>
                        </a:rPr>
                        <a:t> :</a:t>
                      </a:r>
                      <a:r>
                        <a:rPr lang="cs-CZ" sz="1800" i="1" dirty="0" err="1">
                          <a:effectLst/>
                        </a:rPr>
                        <a:t>planning</a:t>
                      </a:r>
                      <a:r>
                        <a:rPr lang="cs-CZ" sz="1800" i="1" dirty="0">
                          <a:effectLst/>
                        </a:rPr>
                        <a:t>, </a:t>
                      </a:r>
                      <a:r>
                        <a:rPr lang="cs-CZ" sz="1800" i="1" dirty="0" err="1">
                          <a:effectLst/>
                        </a:rPr>
                        <a:t>conducting</a:t>
                      </a:r>
                      <a:r>
                        <a:rPr lang="cs-CZ" sz="1800" i="1" dirty="0">
                          <a:effectLst/>
                        </a:rPr>
                        <a:t>, and </a:t>
                      </a:r>
                      <a:r>
                        <a:rPr lang="cs-CZ" sz="1800" i="1" dirty="0" err="1">
                          <a:effectLst/>
                        </a:rPr>
                        <a:t>evaluating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quantitative</a:t>
                      </a:r>
                      <a:r>
                        <a:rPr lang="cs-CZ" sz="1800" i="1" dirty="0">
                          <a:effectLst/>
                        </a:rPr>
                        <a:t> and </a:t>
                      </a:r>
                      <a:r>
                        <a:rPr lang="cs-CZ" sz="1800" i="1" dirty="0" err="1">
                          <a:effectLst/>
                        </a:rPr>
                        <a:t>qualitative</a:t>
                      </a:r>
                      <a:r>
                        <a:rPr lang="cs-CZ" sz="1800" i="1" dirty="0">
                          <a:effectLst/>
                        </a:rPr>
                        <a:t> </a:t>
                      </a:r>
                      <a:r>
                        <a:rPr lang="cs-CZ" sz="1800" i="1" dirty="0" err="1">
                          <a:effectLst/>
                        </a:rPr>
                        <a:t>research</a:t>
                      </a:r>
                      <a:r>
                        <a:rPr lang="cs-CZ" sz="1800" dirty="0">
                          <a:effectLst/>
                        </a:rPr>
                        <a:t>. Boston: </a:t>
                      </a:r>
                      <a:r>
                        <a:rPr lang="cs-CZ" sz="1800" dirty="0" err="1">
                          <a:effectLst/>
                        </a:rPr>
                        <a:t>Pearson</a:t>
                      </a:r>
                      <a:r>
                        <a:rPr lang="cs-CZ" sz="1800" dirty="0">
                          <a:effectLst/>
                        </a:rPr>
                        <a:t>, 2014. 672 s. </a:t>
                      </a:r>
                    </a:p>
                  </a:txBody>
                  <a:tcPr marL="4931" marR="4931" marT="4931" marB="4931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03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5262" y="2562894"/>
            <a:ext cx="9918031" cy="1325563"/>
          </a:xfrm>
        </p:spPr>
        <p:txBody>
          <a:bodyPr/>
          <a:lstStyle/>
          <a:p>
            <a:r>
              <a:rPr lang="cs-CZ" dirty="0" smtClean="0"/>
              <a:t>Kde jste se setkali </a:t>
            </a:r>
            <a:br>
              <a:rPr lang="cs-CZ" dirty="0" smtClean="0"/>
            </a:br>
            <a:r>
              <a:rPr lang="cs-CZ" dirty="0" smtClean="0"/>
              <a:t>s pedagogickým výzkumem?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39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58452" y="2611020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Jakou máte zkušenost </a:t>
            </a:r>
            <a:br>
              <a:rPr lang="cs-CZ" dirty="0" smtClean="0"/>
            </a:br>
            <a:r>
              <a:rPr lang="cs-CZ" dirty="0" smtClean="0"/>
              <a:t>s pedagogickým výzkumem?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04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017294" y="1375778"/>
            <a:ext cx="6845969" cy="132556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</a:t>
            </a:r>
            <a:br>
              <a:rPr lang="cs-CZ" dirty="0" smtClean="0"/>
            </a:br>
            <a:r>
              <a:rPr lang="cs-CZ" dirty="0" smtClean="0"/>
              <a:t>může být pedagogický výzkum </a:t>
            </a:r>
            <a:br>
              <a:rPr lang="cs-CZ" dirty="0" smtClean="0"/>
            </a:br>
            <a:r>
              <a:rPr lang="cs-CZ" dirty="0" smtClean="0"/>
              <a:t>užitečný?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2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koho může být užitečný?</a:t>
            </a:r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600" dirty="0" smtClean="0"/>
              <a:t>Student učitelství, student pedagogiky a příbuzných disciplín</a:t>
            </a:r>
          </a:p>
          <a:p>
            <a:endParaRPr lang="cs-CZ" sz="5600" dirty="0" smtClean="0"/>
          </a:p>
          <a:p>
            <a:r>
              <a:rPr lang="cs-CZ" sz="5600" dirty="0" smtClean="0"/>
              <a:t>Učitel</a:t>
            </a:r>
          </a:p>
          <a:p>
            <a:r>
              <a:rPr lang="cs-CZ" sz="5600" dirty="0" smtClean="0"/>
              <a:t>Ředitel</a:t>
            </a:r>
          </a:p>
          <a:p>
            <a:r>
              <a:rPr lang="cs-CZ" sz="5600" dirty="0" smtClean="0"/>
              <a:t>Škola</a:t>
            </a:r>
          </a:p>
          <a:p>
            <a:endParaRPr lang="cs-CZ" sz="5600" dirty="0" smtClean="0"/>
          </a:p>
          <a:p>
            <a:r>
              <a:rPr lang="cs-CZ" sz="5600" dirty="0" smtClean="0"/>
              <a:t>Rodiče</a:t>
            </a:r>
          </a:p>
          <a:p>
            <a:r>
              <a:rPr lang="cs-CZ" sz="5600" dirty="0" smtClean="0"/>
              <a:t>Žáci</a:t>
            </a:r>
          </a:p>
          <a:p>
            <a:endParaRPr lang="cs-CZ" sz="5600" dirty="0" smtClean="0"/>
          </a:p>
          <a:p>
            <a:r>
              <a:rPr lang="cs-CZ" sz="5600" dirty="0" smtClean="0"/>
              <a:t>Vzdělavatelé učitelů</a:t>
            </a:r>
          </a:p>
          <a:p>
            <a:endParaRPr lang="cs-CZ" sz="5600" dirty="0" smtClean="0"/>
          </a:p>
          <a:p>
            <a:r>
              <a:rPr lang="cs-CZ" sz="5600" dirty="0" smtClean="0"/>
              <a:t>Vzdělávací politika/politici</a:t>
            </a:r>
          </a:p>
          <a:p>
            <a:endParaRPr lang="cs-CZ" sz="5600" dirty="0"/>
          </a:p>
          <a:p>
            <a:r>
              <a:rPr lang="cs-CZ" sz="5600" dirty="0" smtClean="0"/>
              <a:t>Lidé pracující ve vzdělávání</a:t>
            </a:r>
          </a:p>
          <a:p>
            <a:r>
              <a:rPr lang="cs-CZ" sz="5600" dirty="0" smtClean="0"/>
              <a:t>Lidé se vzdělávající</a:t>
            </a:r>
          </a:p>
          <a:p>
            <a:endParaRPr lang="cs-CZ" sz="5600" dirty="0" smtClean="0"/>
          </a:p>
          <a:p>
            <a:endParaRPr lang="cs-CZ" sz="5600" dirty="0"/>
          </a:p>
          <a:p>
            <a:r>
              <a:rPr lang="cs-CZ" sz="5600" dirty="0" smtClean="0"/>
              <a:t>Pro koho dál?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4728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401</Words>
  <Application>Microsoft Office PowerPoint</Application>
  <PresentationFormat>Vlastní</PresentationFormat>
  <Paragraphs>90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Základy pedagogické metodologie</vt:lpstr>
      <vt:lpstr>Obsah předmětu</vt:lpstr>
      <vt:lpstr>Přednášky</vt:lpstr>
      <vt:lpstr>Témata</vt:lpstr>
      <vt:lpstr>Literatura</vt:lpstr>
      <vt:lpstr>Kde jste se setkali  s pedagogickým výzkumem?</vt:lpstr>
      <vt:lpstr>Jakou máte zkušenost  s pedagogickým výzkumem?</vt:lpstr>
      <vt:lpstr>K čemu  může být pedagogický výzkum  užitečný?</vt:lpstr>
      <vt:lpstr>Pro koho může být užitečný?</vt:lpstr>
      <vt:lpstr>Jaké vidíte nedostatky  pedagogického výzkumu?</vt:lpstr>
      <vt:lpstr>K čemu může být  pedagogický výzkum a metodologie  pro Vás osobně užitečný?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pedagogické metodologie</dc:title>
  <dc:creator>vlckova</dc:creator>
  <cp:lastModifiedBy>Vlckova</cp:lastModifiedBy>
  <cp:revision>6</cp:revision>
  <dcterms:created xsi:type="dcterms:W3CDTF">2015-09-22T12:13:52Z</dcterms:created>
  <dcterms:modified xsi:type="dcterms:W3CDTF">2015-10-10T12:21:03Z</dcterms:modified>
</cp:coreProperties>
</file>