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280" r:id="rId6"/>
    <p:sldId id="271" r:id="rId7"/>
    <p:sldId id="272" r:id="rId8"/>
    <p:sldId id="299" r:id="rId9"/>
    <p:sldId id="273" r:id="rId10"/>
    <p:sldId id="274" r:id="rId11"/>
    <p:sldId id="275" r:id="rId12"/>
    <p:sldId id="281" r:id="rId13"/>
    <p:sldId id="282" r:id="rId14"/>
    <p:sldId id="276" r:id="rId15"/>
    <p:sldId id="277" r:id="rId16"/>
    <p:sldId id="278" r:id="rId17"/>
    <p:sldId id="283" r:id="rId18"/>
    <p:sldId id="279" r:id="rId19"/>
    <p:sldId id="300" r:id="rId20"/>
    <p:sldId id="288" r:id="rId21"/>
    <p:sldId id="289" r:id="rId22"/>
    <p:sldId id="292" r:id="rId23"/>
    <p:sldId id="293" r:id="rId24"/>
    <p:sldId id="290" r:id="rId25"/>
    <p:sldId id="269" r:id="rId26"/>
    <p:sldId id="257" r:id="rId27"/>
    <p:sldId id="258" r:id="rId28"/>
    <p:sldId id="259" r:id="rId29"/>
    <p:sldId id="260" r:id="rId30"/>
    <p:sldId id="261" r:id="rId31"/>
    <p:sldId id="262" r:id="rId32"/>
    <p:sldId id="284" r:id="rId33"/>
    <p:sldId id="285" r:id="rId34"/>
    <p:sldId id="286" r:id="rId35"/>
    <p:sldId id="287" r:id="rId36"/>
    <p:sldId id="291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477655-785F-4480-948D-E4C995D59F62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xjfuPlA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i="1" dirty="0"/>
              <a:t>primární</a:t>
            </a:r>
            <a:r>
              <a:rPr lang="pt-BR" dirty="0"/>
              <a:t> (</a:t>
            </a:r>
            <a:r>
              <a:rPr lang="pt-BR" dirty="0" smtClean="0"/>
              <a:t>raná</a:t>
            </a:r>
            <a:r>
              <a:rPr lang="cs-CZ" dirty="0" smtClean="0"/>
              <a:t>, v rodině, cca do 3. roku</a:t>
            </a:r>
            <a:r>
              <a:rPr lang="pt-BR" dirty="0" smtClean="0"/>
              <a:t>) </a:t>
            </a:r>
            <a:r>
              <a:rPr lang="pt-BR" dirty="0"/>
              <a:t>a </a:t>
            </a:r>
            <a:r>
              <a:rPr lang="pt-BR" i="1" dirty="0"/>
              <a:t>sekundární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cs-CZ" dirty="0" smtClean="0"/>
              <a:t>mezi vrstevníky, ve škole, v zaměstnání, od 3 let dále</a:t>
            </a:r>
            <a:r>
              <a:rPr lang="pt-BR" dirty="0" smtClean="0"/>
              <a:t>)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Ke zdárné socializaci může dojít v případě, že dítě během 1. roku získá ke svému okolí důvěru (srov. </a:t>
            </a:r>
            <a:r>
              <a:rPr lang="cs-CZ" i="1" dirty="0" err="1" smtClean="0"/>
              <a:t>attachment</a:t>
            </a:r>
            <a:r>
              <a:rPr lang="cs-CZ" dirty="0" smtClean="0"/>
              <a:t> (=</a:t>
            </a:r>
            <a:r>
              <a:rPr lang="cs-CZ" b="1" dirty="0" smtClean="0"/>
              <a:t>citová vazba</a:t>
            </a:r>
            <a:r>
              <a:rPr lang="cs-CZ" dirty="0" smtClean="0"/>
              <a:t>) – J. </a:t>
            </a:r>
            <a:r>
              <a:rPr lang="cs-CZ" dirty="0" err="1" smtClean="0"/>
              <a:t>Bowlby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smtClean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1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Základním prostředkem socializace je </a:t>
            </a:r>
            <a:r>
              <a:rPr lang="cs-CZ" b="1" dirty="0" smtClean="0"/>
              <a:t>sociální </a:t>
            </a:r>
            <a:r>
              <a:rPr lang="cs-CZ" b="1" dirty="0"/>
              <a:t>učení</a:t>
            </a:r>
            <a:r>
              <a:rPr lang="cs-CZ" dirty="0"/>
              <a:t>. Produktem sociálního učení jsou </a:t>
            </a:r>
            <a:r>
              <a:rPr lang="cs-CZ" b="1" dirty="0" smtClean="0"/>
              <a:t>sociální role</a:t>
            </a:r>
            <a:r>
              <a:rPr lang="cs-CZ" dirty="0" smtClean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</a:t>
            </a:r>
            <a:r>
              <a:rPr lang="cs-CZ" dirty="0" smtClean="0"/>
              <a:t>ideály, rutiny, vzorce chování </a:t>
            </a:r>
            <a:r>
              <a:rPr lang="cs-CZ" dirty="0"/>
              <a:t>apod.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Odlišují se tyto 3 základní typy soc. učení: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Sociální posilování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Nápodoba (imitace)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Identifikace</a:t>
            </a:r>
          </a:p>
          <a:p>
            <a:pPr marL="651510" indent="-51435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027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1. Sociální posilování </a:t>
            </a:r>
            <a:br>
              <a:rPr lang="cs-CZ" sz="4400" dirty="0" smtClean="0"/>
            </a:br>
            <a:r>
              <a:rPr lang="cs-CZ" sz="4400" dirty="0" smtClean="0"/>
              <a:t>(druh podmiňování)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Je jednoduchou formou </a:t>
            </a:r>
            <a:r>
              <a:rPr lang="cs-CZ" b="1" dirty="0" smtClean="0"/>
              <a:t>učení</a:t>
            </a:r>
            <a:r>
              <a:rPr lang="cs-CZ" dirty="0" smtClean="0"/>
              <a:t>, kdy je určité chování či jednání </a:t>
            </a:r>
            <a:r>
              <a:rPr lang="cs-CZ" i="1" dirty="0" smtClean="0"/>
              <a:t>posíleno</a:t>
            </a:r>
            <a:r>
              <a:rPr lang="cs-CZ" dirty="0" smtClean="0"/>
              <a:t> (odměněno) podnětem sociální povahy, což jsou různé podoby sociální akceptace. Akceptace má posilující účinek, protože uspokojuje sociální potřebu člověka být přijímán a akceptován. Tedy určité chování (spontánní i iniciované zvenku) se opakuje a tím upevňuje, pokud je sociálně oceněno.</a:t>
            </a:r>
          </a:p>
          <a:p>
            <a:pPr marL="137160" indent="0">
              <a:buNone/>
            </a:pPr>
            <a:r>
              <a:rPr lang="cs-CZ" dirty="0" smtClean="0"/>
              <a:t>(viz: </a:t>
            </a:r>
            <a:r>
              <a:rPr lang="cs-CZ" b="1" dirty="0" smtClean="0"/>
              <a:t>behaviorismus</a:t>
            </a:r>
            <a:r>
              <a:rPr lang="cs-CZ" dirty="0" smtClean="0"/>
              <a:t>, </a:t>
            </a:r>
            <a:r>
              <a:rPr lang="cs-CZ" dirty="0" err="1" smtClean="0"/>
              <a:t>Maslowova</a:t>
            </a:r>
            <a:r>
              <a:rPr lang="cs-CZ" dirty="0" smtClean="0"/>
              <a:t> teorie potřeb)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Behaviorismus</a:t>
            </a:r>
            <a:br>
              <a:rPr lang="cs-CZ" dirty="0" smtClean="0"/>
            </a:br>
            <a:r>
              <a:rPr lang="cs-CZ" sz="2000" dirty="0" smtClean="0"/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Edward </a:t>
            </a:r>
            <a:r>
              <a:rPr lang="cs-CZ" dirty="0" err="1" smtClean="0"/>
              <a:t>Thorndike</a:t>
            </a:r>
            <a:r>
              <a:rPr lang="cs-CZ" dirty="0" smtClean="0"/>
              <a:t> (1874-1949) </a:t>
            </a:r>
          </a:p>
          <a:p>
            <a:pPr marL="137160" indent="0">
              <a:buNone/>
            </a:pPr>
            <a:r>
              <a:rPr lang="cs-CZ" dirty="0" smtClean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 smtClean="0"/>
              <a:t>hlavně s kočkami: kočky zavíral do „pro-</a:t>
            </a:r>
          </a:p>
          <a:p>
            <a:pPr marL="137160" indent="0">
              <a:buNone/>
            </a:pPr>
            <a:r>
              <a:rPr lang="cs-CZ" dirty="0" err="1" smtClean="0"/>
              <a:t>blémových</a:t>
            </a:r>
            <a:r>
              <a:rPr lang="cs-CZ" dirty="0" smtClean="0"/>
              <a:t> boxů“, kde musela kočka vět-</a:t>
            </a:r>
          </a:p>
          <a:p>
            <a:pPr marL="137160" indent="0">
              <a:buNone/>
            </a:pPr>
            <a:r>
              <a:rPr lang="cs-CZ" dirty="0" smtClean="0"/>
              <a:t>šinou zatáhnout za páčku, aby dostala jídlo.</a:t>
            </a:r>
          </a:p>
          <a:p>
            <a:pPr marL="137160" indent="0">
              <a:buNone/>
            </a:pPr>
            <a:r>
              <a:rPr lang="cs-CZ" dirty="0" smtClean="0"/>
              <a:t>Z jeho výzkumů i výzkumů jeho následovníků pro učitele vyplývá (</a:t>
            </a:r>
            <a:r>
              <a:rPr lang="cs-CZ" dirty="0" err="1" smtClean="0"/>
              <a:t>Petty</a:t>
            </a:r>
            <a:r>
              <a:rPr lang="cs-CZ" dirty="0" smtClean="0"/>
              <a:t>, 1996,s. 15):</a:t>
            </a:r>
          </a:p>
          <a:p>
            <a:r>
              <a:rPr lang="cs-CZ" dirty="0" smtClean="0"/>
              <a:t>Že žáci potřebují za to, že se něčemu učí, </a:t>
            </a:r>
            <a:r>
              <a:rPr lang="cs-CZ" b="1" dirty="0" smtClean="0"/>
              <a:t>odměnu</a:t>
            </a:r>
            <a:r>
              <a:rPr lang="cs-CZ" dirty="0" smtClean="0"/>
              <a:t> (viz téma: </a:t>
            </a:r>
            <a:r>
              <a:rPr lang="cs-CZ" b="1" dirty="0" smtClean="0"/>
              <a:t>motivace</a:t>
            </a:r>
            <a:r>
              <a:rPr lang="cs-CZ" dirty="0" smtClean="0"/>
              <a:t>, viz analýza lidských potřeb)</a:t>
            </a:r>
          </a:p>
          <a:p>
            <a:r>
              <a:rPr lang="cs-CZ" dirty="0" smtClean="0"/>
              <a:t>Odměna by měla následovat </a:t>
            </a:r>
            <a:r>
              <a:rPr lang="cs-CZ" b="1" dirty="0" smtClean="0"/>
              <a:t>co nejdříve </a:t>
            </a:r>
            <a:r>
              <a:rPr lang="cs-CZ" dirty="0" smtClean="0"/>
              <a:t>po správné reakci</a:t>
            </a:r>
          </a:p>
          <a:p>
            <a:r>
              <a:rPr lang="cs-CZ" dirty="0" smtClean="0"/>
              <a:t>Výsledky učení se dostavují spíše postupně než najednou a vlivem opakovaných úspěchů se zlepšují</a:t>
            </a:r>
          </a:p>
          <a:p>
            <a:r>
              <a:rPr lang="cs-CZ" dirty="0" smtClean="0"/>
              <a:t>Nezapomínáme na to, co si opakujeme, a co máme v čerstvé paměti</a:t>
            </a:r>
          </a:p>
          <a:p>
            <a:pPr marL="13716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37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Abraham </a:t>
            </a:r>
            <a:r>
              <a:rPr lang="cs-CZ" b="1" dirty="0" err="1"/>
              <a:t>Maslow</a:t>
            </a:r>
            <a:r>
              <a:rPr lang="cs-CZ" b="1" dirty="0"/>
              <a:t> (1908-1970) </a:t>
            </a:r>
            <a:r>
              <a:rPr lang="cs-CZ" dirty="0"/>
              <a:t>– </a:t>
            </a:r>
            <a:r>
              <a:rPr lang="cs-CZ" b="1" dirty="0"/>
              <a:t>teorie hierarchie potřeb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První čtyři kategorie </a:t>
            </a:r>
            <a:r>
              <a:rPr lang="cs-CZ" dirty="0" err="1"/>
              <a:t>Maslow</a:t>
            </a:r>
            <a:r>
              <a:rPr lang="cs-CZ" dirty="0"/>
              <a:t> označuje jako </a:t>
            </a:r>
            <a:r>
              <a:rPr lang="cs-CZ" b="1" dirty="0"/>
              <a:t>nedostatkové</a:t>
            </a:r>
            <a:r>
              <a:rPr lang="cs-CZ" dirty="0"/>
              <a:t> potřeby a pátou kategorii jako potřeby existence (bytí) nebo růstové potřeby.  Obecně platí, že </a:t>
            </a:r>
            <a:r>
              <a:rPr lang="cs-CZ" b="1" dirty="0"/>
              <a:t>níže položené potřeby jsou významnější</a:t>
            </a:r>
            <a:r>
              <a:rPr lang="cs-CZ" dirty="0"/>
              <a:t> a jejich alespoň částečné uspokojení je podmínkou pro vznik méně naléhavých a vývojově vyšších potřeb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2.-4. úroveň lze nazvat sociálními potřebami. Jakékoli uspokojení těchto potřeb může sloužit jako forma sociální akceptace. Dítě se v naplňování základních potřeb neobejde bez pomoci sociálního okolí.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836712"/>
            <a:ext cx="4257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1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sz="3200" b="1" dirty="0"/>
              <a:t>2. Nápodoba (imitace)</a:t>
            </a:r>
          </a:p>
          <a:p>
            <a:pPr marL="137160" indent="0">
              <a:buNone/>
            </a:pPr>
            <a:r>
              <a:rPr lang="cs-CZ" dirty="0" smtClean="0"/>
              <a:t>Dítě imituje chování dospělého.</a:t>
            </a:r>
          </a:p>
          <a:p>
            <a:pPr marL="137160" indent="0">
              <a:buNone/>
            </a:pPr>
            <a:r>
              <a:rPr lang="cs-CZ" dirty="0" smtClean="0"/>
              <a:t>Nejprve </a:t>
            </a:r>
            <a:r>
              <a:rPr lang="cs-CZ" b="1" dirty="0" smtClean="0"/>
              <a:t>reflexivně</a:t>
            </a:r>
            <a:r>
              <a:rPr lang="cs-CZ" dirty="0" smtClean="0"/>
              <a:t> (1. </a:t>
            </a:r>
            <a:r>
              <a:rPr lang="cs-CZ" dirty="0" err="1" smtClean="0"/>
              <a:t>měs</a:t>
            </a:r>
            <a:r>
              <a:rPr lang="cs-CZ" dirty="0" smtClean="0"/>
              <a:t>.): dítě opakuje grimasy obličeje (role zrcadlových neuronů).</a:t>
            </a:r>
          </a:p>
          <a:p>
            <a:pPr marL="137160" indent="0">
              <a:buNone/>
            </a:pPr>
            <a:r>
              <a:rPr lang="cs-CZ" dirty="0" smtClean="0"/>
              <a:t>Od 2. měsíce používá tzv. „</a:t>
            </a:r>
            <a:r>
              <a:rPr lang="cs-CZ" b="1" dirty="0" smtClean="0"/>
              <a:t>sociální úsměv</a:t>
            </a:r>
            <a:r>
              <a:rPr lang="cs-CZ" dirty="0" smtClean="0"/>
              <a:t>“= záměrný úsměv v přítomnosti známé osoby.</a:t>
            </a:r>
          </a:p>
          <a:p>
            <a:pPr marL="137160" indent="0">
              <a:buNone/>
            </a:pPr>
            <a:r>
              <a:rPr lang="cs-CZ" dirty="0" smtClean="0"/>
              <a:t>Dítě napodobuje cokoli, zvláště pohyby a postupy které vedou k naplnění </a:t>
            </a:r>
            <a:r>
              <a:rPr lang="cs-CZ" b="1" dirty="0" smtClean="0"/>
              <a:t>potřeb</a:t>
            </a:r>
            <a:r>
              <a:rPr lang="cs-CZ" dirty="0"/>
              <a:t>.</a:t>
            </a:r>
            <a:r>
              <a:rPr lang="cs-CZ" dirty="0" smtClean="0"/>
              <a:t>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 smtClean="0"/>
              <a:t>Nápodoba může být vědomá, ale i nevědomá.</a:t>
            </a:r>
          </a:p>
          <a:p>
            <a:pPr marL="137160" indent="0">
              <a:buNone/>
            </a:pPr>
            <a:r>
              <a:rPr lang="cs-CZ" dirty="0" smtClean="0"/>
              <a:t>Role zrcadlových neuronů.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1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62269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b="1" dirty="0"/>
              <a:t>Observační učení </a:t>
            </a:r>
            <a:r>
              <a:rPr lang="cs-CZ" dirty="0"/>
              <a:t>a </a:t>
            </a:r>
            <a:r>
              <a:rPr lang="cs-CZ" i="1" dirty="0" err="1"/>
              <a:t>Bobo</a:t>
            </a:r>
            <a:r>
              <a:rPr lang="cs-CZ" i="1" dirty="0"/>
              <a:t> </a:t>
            </a:r>
            <a:r>
              <a:rPr lang="cs-CZ" i="1" dirty="0" err="1"/>
              <a:t>doll</a:t>
            </a:r>
            <a:r>
              <a:rPr lang="cs-CZ" i="1" dirty="0"/>
              <a:t> </a:t>
            </a:r>
            <a:r>
              <a:rPr lang="cs-CZ" dirty="0"/>
              <a:t>experiment </a:t>
            </a:r>
            <a:r>
              <a:rPr lang="cs-CZ" b="1" dirty="0"/>
              <a:t>Alberta Bandury </a:t>
            </a:r>
            <a:r>
              <a:rPr lang="cs-CZ" dirty="0" smtClean="0"/>
              <a:t>(1961, 1963</a:t>
            </a:r>
            <a:r>
              <a:rPr lang="cs-CZ" dirty="0"/>
              <a:t>). </a:t>
            </a:r>
            <a:endParaRPr lang="cs-CZ" dirty="0" smtClean="0"/>
          </a:p>
          <a:p>
            <a:pPr marL="137160" indent="0">
              <a:buNone/>
            </a:pPr>
            <a:r>
              <a:rPr lang="cs-CZ" sz="2400" dirty="0" smtClean="0"/>
              <a:t>Lidé </a:t>
            </a:r>
            <a:r>
              <a:rPr lang="cs-CZ" sz="2400" dirty="0"/>
              <a:t>se učí nejen odměnou/trestem za nějaké </a:t>
            </a:r>
            <a:r>
              <a:rPr lang="cs-CZ" sz="2400" dirty="0" smtClean="0"/>
              <a:t>chování (</a:t>
            </a:r>
            <a:r>
              <a:rPr lang="cs-CZ" sz="2400" dirty="0"/>
              <a:t>behaviorismus </a:t>
            </a:r>
            <a:r>
              <a:rPr lang="cs-CZ" sz="2400" dirty="0" smtClean="0"/>
              <a:t>a podmiňování), </a:t>
            </a:r>
            <a:r>
              <a:rPr lang="cs-CZ" sz="2400" dirty="0"/>
              <a:t>ale i </a:t>
            </a:r>
            <a:r>
              <a:rPr lang="cs-CZ" sz="2400" dirty="0" smtClean="0"/>
              <a:t>tím</a:t>
            </a:r>
            <a:r>
              <a:rPr lang="cs-CZ" sz="2400" dirty="0"/>
              <a:t>, že vidí, jak se </a:t>
            </a:r>
            <a:r>
              <a:rPr lang="cs-CZ" sz="2400" dirty="0" smtClean="0"/>
              <a:t>někdo druhý v </a:t>
            </a:r>
            <a:r>
              <a:rPr lang="cs-CZ" sz="2400" dirty="0"/>
              <a:t>určité situaci </a:t>
            </a:r>
            <a:r>
              <a:rPr lang="cs-CZ" sz="2400" dirty="0" smtClean="0"/>
              <a:t>chová (popř. jak </a:t>
            </a:r>
            <a:r>
              <a:rPr lang="cs-CZ" sz="2400" dirty="0"/>
              <a:t>je někdo odměňován/trestán za určité </a:t>
            </a:r>
            <a:r>
              <a:rPr lang="cs-CZ" sz="2400" dirty="0" smtClean="0"/>
              <a:t>chování). =</a:t>
            </a:r>
            <a:r>
              <a:rPr lang="cs-CZ" sz="2400" b="1" dirty="0" smtClean="0"/>
              <a:t>observační učení</a:t>
            </a:r>
            <a:endParaRPr lang="cs-CZ" sz="2400" b="1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883345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A. Bandura – </a:t>
            </a:r>
            <a:r>
              <a:rPr lang="cs-CZ" dirty="0" err="1" smtClean="0"/>
              <a:t>Bobo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www.youtube.com/watch?v=zerCK0lRjp8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 smtClean="0"/>
              <a:t>3. Identifikace </a:t>
            </a:r>
          </a:p>
          <a:p>
            <a:pPr marL="137160" indent="0">
              <a:buNone/>
            </a:pPr>
            <a:r>
              <a:rPr lang="cs-CZ" dirty="0"/>
              <a:t>Opět jde o situaci, kdy jedinec přejímá chování druhého člověka. </a:t>
            </a:r>
            <a:r>
              <a:rPr lang="cs-CZ" dirty="0" smtClean="0"/>
              <a:t>Při </a:t>
            </a:r>
            <a:r>
              <a:rPr lang="cs-CZ" dirty="0"/>
              <a:t>identifikaci se vybírá objekt (vzor) nápodoby, </a:t>
            </a:r>
            <a:r>
              <a:rPr lang="cs-CZ" b="1" dirty="0"/>
              <a:t>přejímán je </a:t>
            </a:r>
            <a:r>
              <a:rPr lang="cs-CZ" b="1" dirty="0" smtClean="0"/>
              <a:t>větší celek </a:t>
            </a:r>
            <a:r>
              <a:rPr lang="cs-CZ" dirty="0" smtClean="0"/>
              <a:t>osobnosti, </a:t>
            </a:r>
            <a:r>
              <a:rPr lang="cs-CZ" dirty="0"/>
              <a:t>oproti učení nápodobou, kdy je </a:t>
            </a:r>
            <a:r>
              <a:rPr lang="cs-CZ" dirty="0" smtClean="0"/>
              <a:t>přejímána </a:t>
            </a:r>
            <a:r>
              <a:rPr lang="cs-CZ" dirty="0"/>
              <a:t>pouze </a:t>
            </a:r>
            <a:r>
              <a:rPr lang="cs-CZ" dirty="0" smtClean="0"/>
              <a:t>určitá část </a:t>
            </a:r>
            <a:r>
              <a:rPr lang="cs-CZ" dirty="0"/>
              <a:t>chování.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Identifikace </a:t>
            </a:r>
            <a:r>
              <a:rPr lang="cs-CZ" dirty="0" smtClean="0"/>
              <a:t>(ztotožnění) je způsobena </a:t>
            </a:r>
            <a:r>
              <a:rPr lang="cs-CZ" dirty="0"/>
              <a:t>citovým vztahem nebo obdivem k určité </a:t>
            </a:r>
            <a:r>
              <a:rPr lang="cs-CZ" dirty="0" smtClean="0"/>
              <a:t>autoritě, popř. k ideálu, který </a:t>
            </a:r>
            <a:r>
              <a:rPr lang="cs-CZ" dirty="0"/>
              <a:t>jedinec napodobuje, protože by chtěl být jako </a:t>
            </a:r>
            <a:r>
              <a:rPr lang="cs-CZ" dirty="0" smtClean="0"/>
              <a:t>on/ona.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0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 smtClean="0"/>
              <a:t>Primární identifikace </a:t>
            </a:r>
            <a:r>
              <a:rPr lang="cs-CZ" dirty="0" smtClean="0"/>
              <a:t>– s rodiči, s okolím (srov. příběh </a:t>
            </a:r>
            <a:r>
              <a:rPr lang="cs-CZ" dirty="0" err="1" smtClean="0"/>
              <a:t>seberozpoznání</a:t>
            </a:r>
            <a:r>
              <a:rPr lang="cs-CZ" dirty="0" smtClean="0"/>
              <a:t> </a:t>
            </a:r>
            <a:r>
              <a:rPr lang="cs-CZ" dirty="0" err="1" smtClean="0"/>
              <a:t>šimpanzice</a:t>
            </a:r>
            <a:r>
              <a:rPr lang="cs-CZ" dirty="0" smtClean="0"/>
              <a:t> </a:t>
            </a:r>
            <a:r>
              <a:rPr lang="cs-CZ" dirty="0" err="1" smtClean="0"/>
              <a:t>Washoe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Sekundární identifikace </a:t>
            </a:r>
            <a:r>
              <a:rPr lang="cs-CZ" dirty="0" smtClean="0"/>
              <a:t>(opuštěním </a:t>
            </a:r>
            <a:r>
              <a:rPr lang="cs-CZ" dirty="0" err="1" smtClean="0"/>
              <a:t>pr</a:t>
            </a:r>
            <a:r>
              <a:rPr lang="cs-CZ" dirty="0" smtClean="0"/>
              <a:t>. id. při separaci od objektu): </a:t>
            </a:r>
          </a:p>
          <a:p>
            <a:pPr marL="651510" indent="-514350">
              <a:buAutoNum type="arabicPeriod"/>
            </a:pPr>
            <a:r>
              <a:rPr lang="cs-CZ" dirty="0" smtClean="0"/>
              <a:t>Narcistická (id. se ztraceným objektem)</a:t>
            </a:r>
          </a:p>
          <a:p>
            <a:pPr marL="651510" indent="-514350">
              <a:buAutoNum type="arabicPeriod"/>
            </a:pPr>
            <a:r>
              <a:rPr lang="cs-CZ" dirty="0" smtClean="0"/>
              <a:t>Částečná (id. s vůdcem a id. s druhými na základě společné vlastnosti, např. poslechu </a:t>
            </a:r>
            <a:r>
              <a:rPr lang="cs-CZ" dirty="0" err="1" smtClean="0"/>
              <a:t>urč</a:t>
            </a:r>
            <a:r>
              <a:rPr lang="cs-CZ" dirty="0" smtClean="0"/>
              <a:t>. typu hudby) – vznik charakteru ega.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Podmínky ukončení: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Písemný test na 60% (základní termíny a teorie z Řezáčovi </a:t>
            </a:r>
            <a:r>
              <a:rPr lang="cs-CZ" i="1" dirty="0" smtClean="0"/>
              <a:t>Sociální psychologie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Slova napsaná v prezentacích tučným písmem jsou slova klíčová, jejichž význam bude test prověřovat.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90% informací k testu získáte četbou skript od Řezáče a ze studijních materiálů v </a:t>
            </a:r>
            <a:r>
              <a:rPr lang="cs-CZ" dirty="0" err="1" smtClean="0"/>
              <a:t>ISu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10% v další uvedené literatuře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 smtClean="0"/>
              <a:t>Aktéři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r>
              <a:rPr lang="cs-CZ" dirty="0" smtClean="0"/>
              <a:t>Rodina</a:t>
            </a:r>
          </a:p>
          <a:p>
            <a:r>
              <a:rPr lang="cs-CZ" dirty="0" smtClean="0"/>
              <a:t>Škola</a:t>
            </a:r>
          </a:p>
          <a:p>
            <a:r>
              <a:rPr lang="cs-CZ" dirty="0" smtClean="0"/>
              <a:t>Vrstevníci</a:t>
            </a:r>
          </a:p>
          <a:p>
            <a:r>
              <a:rPr lang="cs-CZ" dirty="0" smtClean="0"/>
              <a:t>Masová média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Neverbální komunikace (chování, jednání, projev) – první druh komunikace!</a:t>
            </a:r>
          </a:p>
          <a:p>
            <a:r>
              <a:rPr lang="cs-CZ" dirty="0" smtClean="0"/>
              <a:t>Verbální komunikace</a:t>
            </a:r>
          </a:p>
          <a:p>
            <a:r>
              <a:rPr lang="cs-CZ" dirty="0" smtClean="0"/>
              <a:t>Komunikace artefakty (uniforma, snubní prsten, šperky…)</a:t>
            </a:r>
          </a:p>
          <a:p>
            <a:r>
              <a:rPr lang="cs-CZ" dirty="0" smtClean="0"/>
              <a:t>Komunikace činem </a:t>
            </a:r>
          </a:p>
          <a:p>
            <a:r>
              <a:rPr lang="cs-CZ" dirty="0" smtClean="0"/>
              <a:t>Masová média (knihy, učebnice, televize)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1040" y="3140968"/>
            <a:ext cx="8229600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Kanály socializace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6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verb. a neverbální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b="1" dirty="0"/>
              <a:t>Lidské bytosti komunikují jak digitálně, tak analogově - </a:t>
            </a:r>
            <a:r>
              <a:rPr lang="cs-CZ" dirty="0"/>
              <a:t>Digitální komunikace (</a:t>
            </a:r>
            <a:r>
              <a:rPr lang="cs-CZ" b="1" dirty="0"/>
              <a:t>řeč</a:t>
            </a:r>
            <a:r>
              <a:rPr lang="cs-CZ" dirty="0"/>
              <a:t>) je velmi složitá, má výrazně logickou skladbu, avšak postrádá přiměřené významy týkající se vztahové stránky. Analogová komunikace (</a:t>
            </a:r>
            <a:r>
              <a:rPr lang="cs-CZ" b="1" dirty="0"/>
              <a:t>neverbální kom.</a:t>
            </a:r>
            <a:r>
              <a:rPr lang="cs-CZ" dirty="0"/>
              <a:t>) vyjadřuje vztahovou stránku docela dobře, chybí ji však přesnost obsahová (např. k čemu výraz obličeje patří? atd.). Této dualitě komunikace odpovídají i dva systémy komunikace uvnitř organismu: buď komunikujeme digitálně (neurony – vše nebo nic) nebo analogově (humorální komunikace – postupné dávky specifických substancí).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609155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/>
              <a:t>(srov.: </a:t>
            </a:r>
            <a:r>
              <a:rPr lang="cs-CZ" dirty="0" err="1" smtClean="0"/>
              <a:t>Watzlawick</a:t>
            </a:r>
            <a:r>
              <a:rPr lang="cs-CZ" dirty="0" smtClean="0"/>
              <a:t>, P. et al. (1999). Pragmatika lidské komunikace – interakční vzorce, patologie a paradoxy. Praha: Konfrontace.)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20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řeči</a:t>
            </a: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1. měsíc – hlavně komunikuje pláčem</a:t>
            </a:r>
          </a:p>
          <a:p>
            <a:r>
              <a:rPr lang="cs-CZ" altLang="cs-CZ" dirty="0" smtClean="0"/>
              <a:t>2. měsíc – dochází k vokalizaci, „broukání“</a:t>
            </a:r>
          </a:p>
          <a:p>
            <a:r>
              <a:rPr lang="cs-CZ" altLang="cs-CZ" dirty="0" smtClean="0"/>
              <a:t>6. měsíc – žvatlání (slabiky), sluchová ostrost, vyjadřuje nespokojenost a požadavky jinak než pláčem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kanonické žvatlání („dada“, „mama“)</a:t>
            </a:r>
          </a:p>
          <a:p>
            <a:r>
              <a:rPr lang="cs-CZ" altLang="cs-CZ" dirty="0" smtClean="0"/>
              <a:t>8.-10. měsíc – dítě rozumí jednoduchému verbálnímu sdělení</a:t>
            </a:r>
          </a:p>
          <a:p>
            <a:r>
              <a:rPr lang="cs-CZ" altLang="cs-CZ" dirty="0" smtClean="0"/>
              <a:t>12. měsíců – umí několik „globálních“ slov=</a:t>
            </a:r>
            <a:r>
              <a:rPr lang="cs-CZ" altLang="cs-CZ" b="1" dirty="0" err="1" smtClean="0"/>
              <a:t>holofrází</a:t>
            </a:r>
            <a:r>
              <a:rPr lang="cs-CZ" altLang="cs-CZ" dirty="0" smtClean="0"/>
              <a:t> (jedno z prvních je zápor, „ne“, což je i jedno z nejabstraktnějších slov!)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+</a:t>
            </a:r>
            <a:r>
              <a:rPr lang="cs-CZ" altLang="cs-CZ" dirty="0" err="1" smtClean="0"/>
              <a:t>Preverbální</a:t>
            </a:r>
            <a:r>
              <a:rPr lang="cs-CZ" altLang="cs-CZ" dirty="0" smtClean="0"/>
              <a:t> schopnost komunikovat - znakování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580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14925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cs-CZ" altLang="en-US" dirty="0" smtClean="0"/>
              <a:t>12 měsíců – první slova, </a:t>
            </a:r>
            <a:r>
              <a:rPr lang="cs-CZ" altLang="en-US" dirty="0" err="1" smtClean="0"/>
              <a:t>holofráze</a:t>
            </a:r>
            <a:r>
              <a:rPr lang="cs-CZ" altLang="en-US" dirty="0" smtClean="0"/>
              <a:t> (srovnej </a:t>
            </a:r>
            <a:r>
              <a:rPr lang="cs-CZ" altLang="en-US" dirty="0" err="1" smtClean="0"/>
              <a:t>pidžiny</a:t>
            </a:r>
            <a:r>
              <a:rPr lang="cs-CZ" altLang="en-US" dirty="0" smtClean="0"/>
              <a:t>)</a:t>
            </a:r>
          </a:p>
          <a:p>
            <a:pPr lvl="1" eaLnBrk="1" hangingPunct="1"/>
            <a:r>
              <a:rPr lang="cs-CZ" altLang="en-US" dirty="0" smtClean="0"/>
              <a:t>18 měsíců – 30-50 slov;</a:t>
            </a:r>
            <a:r>
              <a:rPr lang="cs-CZ" altLang="en-US" dirty="0" smtClean="0">
                <a:solidFill>
                  <a:srgbClr val="FFFF00"/>
                </a:solidFill>
              </a:rPr>
              <a:t> </a:t>
            </a:r>
            <a:r>
              <a:rPr lang="cs-CZ" altLang="en-US" dirty="0" err="1" smtClean="0"/>
              <a:t>tata</a:t>
            </a:r>
            <a:r>
              <a:rPr lang="cs-CZ" altLang="en-US" dirty="0" smtClean="0"/>
              <a:t>-ne, </a:t>
            </a:r>
            <a:r>
              <a:rPr lang="cs-CZ" altLang="en-US" dirty="0" err="1" smtClean="0"/>
              <a:t>gaga</a:t>
            </a:r>
            <a:r>
              <a:rPr lang="cs-CZ" altLang="en-US" dirty="0" smtClean="0"/>
              <a:t>-tam</a:t>
            </a:r>
          </a:p>
          <a:p>
            <a:pPr lvl="1" eaLnBrk="1" hangingPunct="1"/>
            <a:r>
              <a:rPr lang="cs-CZ" altLang="en-US" dirty="0" smtClean="0"/>
              <a:t>24 měsíců – 200 slov, první kombinace a známky gramatiky: dvouslovné věty: ono-voní, pejsek štěká… tím započíná prudký rozvoj řeči.</a:t>
            </a:r>
          </a:p>
          <a:p>
            <a:pPr lvl="1" eaLnBrk="1" hangingPunct="1"/>
            <a:r>
              <a:rPr lang="cs-CZ" altLang="en-US" dirty="0" smtClean="0"/>
              <a:t>3 roky – věty postupně nabývají „dospělé“ podoby</a:t>
            </a:r>
          </a:p>
          <a:p>
            <a:pPr lvl="1" eaLnBrk="1" hangingPunct="1"/>
            <a:r>
              <a:rPr lang="cs-CZ" altLang="en-US" dirty="0" smtClean="0"/>
              <a:t>4 let – s dítětem lze konverzovat na řadu témat, dítě užívá složitější syntaxe (souvětí, spojky…)</a:t>
            </a:r>
          </a:p>
          <a:p>
            <a:pPr lvl="1" eaLnBrk="1" hangingPunct="1"/>
            <a:r>
              <a:rPr lang="cs-CZ" altLang="en-US" dirty="0" smtClean="0"/>
              <a:t>5 let – metajazyková dovednost (dítě ví, že existují správné a špatné formy slov)</a:t>
            </a:r>
          </a:p>
          <a:p>
            <a:pPr lvl="1" eaLnBrk="1" hangingPunct="1"/>
            <a:r>
              <a:rPr lang="cs-CZ" altLang="en-US" dirty="0" smtClean="0"/>
              <a:t>dospělost – 3-10 000 slov v aktivní slovní zásobě, v pasivní 3-6x více (</a:t>
            </a:r>
            <a:r>
              <a:rPr lang="cs-CZ" altLang="en-US" dirty="0" err="1" smtClean="0"/>
              <a:t>Kosslyn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Koenig</a:t>
            </a:r>
            <a:r>
              <a:rPr lang="cs-CZ" altLang="en-US" dirty="0" smtClean="0"/>
              <a:t>, 1995, uvádějí 20-50 tisíc slov), slovníky cca 200 000 hesel (Svobodová, 2003)</a:t>
            </a: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cs-CZ" dirty="0"/>
              <a:t>Vývoj řeči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Nějaká forma komunikace (verbální, neverbální, pomocí artefaktů; přímá, zprostředkovaná …) je podmínkou </a:t>
            </a:r>
            <a:r>
              <a:rPr lang="cs-CZ" b="1" dirty="0" smtClean="0"/>
              <a:t>sociální interakce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Během komunikace si vyměňujeme verbální zprávy, emoce (srov. nakvašenou třídu či dobře naladěné publikum), postoje či vzorce chování.</a:t>
            </a:r>
          </a:p>
          <a:p>
            <a:pPr marL="137160" indent="0">
              <a:buNone/>
            </a:pPr>
            <a:r>
              <a:rPr lang="cs-CZ" dirty="0" smtClean="0"/>
              <a:t>Sociální interakce je jednáním (chováním), které vyvolává jednání (chování) jiné (u druhých osob).</a:t>
            </a:r>
          </a:p>
          <a:p>
            <a:pPr marL="137160" indent="0">
              <a:buNone/>
            </a:pPr>
            <a:r>
              <a:rPr lang="cs-CZ" dirty="0" smtClean="0"/>
              <a:t>Základní formy interakce: učení, konflikt, kooperace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80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Raný vývoj a sociální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6839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Text: Teorie citové vazby z </a:t>
            </a:r>
            <a:r>
              <a:rPr lang="cs-CZ" dirty="0" err="1" smtClean="0"/>
              <a:t>Hewstone</a:t>
            </a:r>
            <a:r>
              <a:rPr lang="cs-CZ" dirty="0" smtClean="0"/>
              <a:t>, </a:t>
            </a:r>
            <a:r>
              <a:rPr lang="cs-CZ" dirty="0" err="1" smtClean="0"/>
              <a:t>Stroebe</a:t>
            </a:r>
            <a:r>
              <a:rPr lang="cs-CZ" dirty="0" smtClean="0"/>
              <a:t> (2006, 79-87), autorem textu je </a:t>
            </a:r>
            <a:r>
              <a:rPr lang="cs-CZ" dirty="0" err="1" smtClean="0"/>
              <a:t>Kevin</a:t>
            </a:r>
            <a:r>
              <a:rPr lang="cs-CZ" dirty="0" smtClean="0"/>
              <a:t> </a:t>
            </a:r>
            <a:r>
              <a:rPr lang="cs-CZ" dirty="0" err="1" smtClean="0"/>
              <a:t>Durkin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John </a:t>
            </a:r>
            <a:r>
              <a:rPr lang="cs-CZ" dirty="0" err="1" smtClean="0"/>
              <a:t>Bowlby</a:t>
            </a:r>
            <a:r>
              <a:rPr lang="cs-CZ" dirty="0" smtClean="0"/>
              <a:t> (1907-1990)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7200800" cy="583264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cs-CZ" b="1" dirty="0" smtClean="0"/>
              <a:t>Psychoanalytik</a:t>
            </a:r>
            <a:r>
              <a:rPr lang="cs-CZ" dirty="0" smtClean="0"/>
              <a:t>. Pudy (=instinkty) pomáhají jedinci přežít. Jedním z pudů je i tvorba </a:t>
            </a:r>
            <a:r>
              <a:rPr lang="cs-CZ" b="1" dirty="0" smtClean="0"/>
              <a:t>citové vazby </a:t>
            </a:r>
            <a:r>
              <a:rPr lang="cs-CZ" dirty="0" smtClean="0"/>
              <a:t>(</a:t>
            </a:r>
            <a:r>
              <a:rPr lang="cs-CZ" i="1" dirty="0" err="1" smtClean="0"/>
              <a:t>attachment</a:t>
            </a:r>
            <a:r>
              <a:rPr lang="cs-CZ" dirty="0" smtClean="0"/>
              <a:t>), která vzbuzuje </a:t>
            </a:r>
            <a:r>
              <a:rPr lang="cs-CZ" dirty="0" err="1" smtClean="0"/>
              <a:t>epimeletické</a:t>
            </a:r>
            <a:r>
              <a:rPr lang="cs-CZ" dirty="0" smtClean="0"/>
              <a:t> chování (láskyplnou péči) u rodiče. „Sociální pud“?</a:t>
            </a:r>
          </a:p>
          <a:p>
            <a:pPr marL="137160" indent="0">
              <a:buNone/>
            </a:pPr>
            <a:r>
              <a:rPr lang="cs-CZ" dirty="0" smtClean="0"/>
              <a:t>Za 2.sv.v. pracoval jako psychiatr na dětském oddělení, zkoumal raný vývoj dětí. Zkoumal 44 delikventních dětí (krádeže): </a:t>
            </a:r>
          </a:p>
          <a:p>
            <a:pPr marL="137160" indent="0"/>
            <a:r>
              <a:rPr lang="cs-CZ" dirty="0" smtClean="0"/>
              <a:t>17 z nich zažilo do 5 let odloučení od rodičů delší než 6 měsíců (jen 2 ze 44 zdravých dětí zažilo totéž). </a:t>
            </a:r>
          </a:p>
          <a:p>
            <a:pPr marL="137160" indent="0">
              <a:buNone/>
            </a:pPr>
            <a:r>
              <a:rPr lang="cs-CZ" dirty="0" smtClean="0"/>
              <a:t>Přispěl k zvýšené pozornosti a péči o odložené a jinak znevýhodněné děti, resp. o raný vývoj.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20482" name="Picture 2" descr="http://www.khironhouse.com/wp-content/uploads/2014/10/John-Bowl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16832"/>
            <a:ext cx="232675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528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Teorie citové vazby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attachment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Citová vazba (</a:t>
            </a:r>
            <a:r>
              <a:rPr lang="cs-CZ" i="1" dirty="0" err="1" smtClean="0"/>
              <a:t>attechment</a:t>
            </a:r>
            <a:r>
              <a:rPr lang="cs-CZ" dirty="0" smtClean="0"/>
              <a:t>) se projevuje u dětí od 6 měsíců.</a:t>
            </a:r>
          </a:p>
          <a:p>
            <a:pPr marL="137160" indent="0">
              <a:buNone/>
            </a:pPr>
            <a:r>
              <a:rPr lang="cs-CZ" dirty="0" smtClean="0"/>
              <a:t>Jako citová vazba na primární pečující osobu: </a:t>
            </a:r>
            <a:r>
              <a:rPr lang="cs-CZ" dirty="0" err="1" smtClean="0"/>
              <a:t>d</a:t>
            </a:r>
            <a:r>
              <a:rPr lang="cs-CZ" dirty="0" smtClean="0"/>
              <a:t>. vyhledává její blízkost, dotýká se jí, mazlí se s ní, když odchází, </a:t>
            </a:r>
            <a:r>
              <a:rPr lang="cs-CZ" dirty="0" err="1" smtClean="0"/>
              <a:t>d</a:t>
            </a:r>
            <a:r>
              <a:rPr lang="cs-CZ" dirty="0" smtClean="0"/>
              <a:t>. pláče, v její přítomnosti je dítě klidné a spokojené.</a:t>
            </a:r>
          </a:p>
          <a:p>
            <a:endParaRPr lang="cs-CZ" dirty="0"/>
          </a:p>
        </p:txBody>
      </p:sp>
      <p:pic>
        <p:nvPicPr>
          <p:cNvPr id="19460" name="Picture 4" descr="http://www.psychology.sunysb.edu/attachment/mount_john_bowlby/mountains_bowlby_ainsw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945" y="4071796"/>
            <a:ext cx="4193307" cy="278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Mary </a:t>
            </a:r>
            <a:r>
              <a:rPr lang="cs-CZ" dirty="0" err="1" smtClean="0"/>
              <a:t>Ainsworthová</a:t>
            </a:r>
            <a:r>
              <a:rPr lang="cs-CZ" dirty="0" smtClean="0"/>
              <a:t> (1913-1999)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532859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smtClean="0"/>
              <a:t>vytvořila test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Situation</a:t>
            </a:r>
            <a:r>
              <a:rPr lang="cs-CZ" i="1" dirty="0" smtClean="0"/>
              <a:t> </a:t>
            </a:r>
            <a:r>
              <a:rPr lang="cs-CZ" i="1" dirty="0" err="1" smtClean="0"/>
              <a:t>Procedure</a:t>
            </a:r>
            <a:r>
              <a:rPr lang="cs-CZ" dirty="0" smtClean="0"/>
              <a:t>: 3 typy citové vazby:</a:t>
            </a:r>
          </a:p>
          <a:p>
            <a:pPr marL="137160" indent="0">
              <a:buNone/>
            </a:pPr>
            <a:r>
              <a:rPr lang="cs-CZ" dirty="0" smtClean="0"/>
              <a:t>A – Vyhýbavá vazba (</a:t>
            </a:r>
            <a:r>
              <a:rPr lang="cs-CZ" i="1" dirty="0" err="1" smtClean="0"/>
              <a:t>anxious</a:t>
            </a:r>
            <a:r>
              <a:rPr lang="cs-CZ" i="1" dirty="0" smtClean="0"/>
              <a:t>-</a:t>
            </a:r>
            <a:r>
              <a:rPr lang="cs-CZ" i="1" dirty="0" err="1" smtClean="0"/>
              <a:t>avoidant</a:t>
            </a:r>
            <a:r>
              <a:rPr lang="cs-CZ" dirty="0" smtClean="0"/>
              <a:t>) nejistá vazba</a:t>
            </a:r>
          </a:p>
          <a:p>
            <a:pPr marL="137160" indent="0">
              <a:buNone/>
            </a:pPr>
            <a:r>
              <a:rPr lang="cs-CZ" dirty="0" smtClean="0"/>
              <a:t>B – Jistá vazba</a:t>
            </a:r>
          </a:p>
          <a:p>
            <a:pPr marL="137160" indent="0">
              <a:buNone/>
            </a:pPr>
            <a:r>
              <a:rPr lang="cs-CZ" dirty="0" smtClean="0"/>
              <a:t>C – Ambivalentní vazba (</a:t>
            </a:r>
            <a:r>
              <a:rPr lang="cs-CZ" i="1" dirty="0" err="1" smtClean="0"/>
              <a:t>anxious</a:t>
            </a:r>
            <a:r>
              <a:rPr lang="cs-CZ" i="1" dirty="0" smtClean="0"/>
              <a:t>-</a:t>
            </a:r>
            <a:r>
              <a:rPr lang="cs-CZ" i="1" dirty="0" err="1" smtClean="0"/>
              <a:t>ambivalent</a:t>
            </a:r>
            <a:r>
              <a:rPr lang="cs-CZ" i="1" dirty="0" smtClean="0"/>
              <a:t> </a:t>
            </a:r>
            <a:r>
              <a:rPr lang="cs-CZ" i="1" dirty="0" err="1" smtClean="0"/>
              <a:t>resistant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r>
              <a:rPr lang="cs-CZ" dirty="0" smtClean="0"/>
              <a:t>+D – dezorganizovaná dezorientovaná vazba</a:t>
            </a:r>
          </a:p>
          <a:p>
            <a:pPr marL="137160" indent="0">
              <a:buNone/>
            </a:pPr>
            <a:r>
              <a:rPr lang="cs-CZ" dirty="0" smtClean="0"/>
              <a:t>Jistá vazba: 60-70%; nejistá vazba: 30-40%</a:t>
            </a:r>
          </a:p>
          <a:p>
            <a:pPr marL="137160" indent="0">
              <a:buNone/>
            </a:pPr>
            <a:r>
              <a:rPr lang="cs-CZ" dirty="0" smtClean="0"/>
              <a:t>Experimentálně zkoumaná mezi 12-18 měsíci.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8434" name="Picture 2" descr="http://www.patcrittenden.com/include/images/jpgs/mary_ainsworth_300x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44824"/>
            <a:ext cx="2857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citové 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www.youtube.com/watch?v=kwxjfuPlArY</a:t>
            </a:r>
            <a:r>
              <a:rPr lang="cs-CZ" dirty="0" smtClean="0"/>
              <a:t> 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Děti s jistou vazbou projevují více interpersonální obratnosti, rychlejší kognitivní vývoj, více si hrají s hračkami, mají lepší orientaci ve světě a intenzivněji se učí (</a:t>
            </a:r>
            <a:r>
              <a:rPr lang="cs-CZ" dirty="0" err="1" smtClean="0"/>
              <a:t>Durkin</a:t>
            </a:r>
            <a:r>
              <a:rPr lang="cs-CZ" dirty="0" smtClean="0"/>
              <a:t>, 2005, s. 85)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Důležitost teorie citové vazby</a:t>
            </a:r>
            <a:r>
              <a:rPr lang="cs-CZ" dirty="0" smtClean="0"/>
              <a:t>: vztahy založené na citové vazbě si vytváříme celý život (k rodičům, přátelům, milencům).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135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Doporučená studijní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Řezáč</a:t>
            </a:r>
            <a:r>
              <a:rPr lang="cs-CZ" sz="2400" dirty="0"/>
              <a:t>, J</a:t>
            </a:r>
            <a:r>
              <a:rPr lang="cs-CZ" sz="2400" dirty="0" smtClean="0"/>
              <a:t>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 smtClean="0"/>
              <a:t>Paido</a:t>
            </a:r>
            <a:r>
              <a:rPr lang="cs-CZ" sz="2400" dirty="0" smtClean="0"/>
              <a:t>. – dostupná na Uložto.cz</a:t>
            </a:r>
            <a:endParaRPr lang="cs-CZ" sz="2400" dirty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 smtClean="0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</a:t>
            </a:r>
            <a:r>
              <a:rPr lang="cs-CZ" sz="2400" i="1" dirty="0" smtClean="0"/>
              <a:t>	psychologie</a:t>
            </a:r>
            <a:r>
              <a:rPr lang="cs-CZ" sz="2400" dirty="0" smtClean="0"/>
              <a:t>. Praha: Portál.</a:t>
            </a:r>
          </a:p>
          <a:p>
            <a:pPr marL="1170432" lvl="3" indent="0">
              <a:buNone/>
            </a:pPr>
            <a:r>
              <a:rPr lang="cs-CZ" sz="2400" dirty="0" smtClean="0"/>
              <a:t>	</a:t>
            </a:r>
          </a:p>
          <a:p>
            <a:pPr marL="1170432" lvl="3" indent="0">
              <a:buNone/>
            </a:pPr>
            <a:r>
              <a:rPr lang="cs-CZ" sz="2400" dirty="0" smtClean="0"/>
              <a:t>	vybrané kapitoly ve Studijních materiálech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9" y="1484784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René </a:t>
            </a:r>
            <a:r>
              <a:rPr lang="cs-CZ" dirty="0" err="1" smtClean="0"/>
              <a:t>Spitz</a:t>
            </a:r>
            <a:r>
              <a:rPr lang="cs-CZ" dirty="0" smtClean="0"/>
              <a:t> (1887-1974)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648072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Psychoanalytik</a:t>
            </a:r>
            <a:r>
              <a:rPr lang="cs-CZ" dirty="0" smtClean="0"/>
              <a:t>. Z Vídně 1932 emigroval do Paříže a odtud 1939 do USA (Denver).</a:t>
            </a:r>
          </a:p>
          <a:p>
            <a:pPr>
              <a:buNone/>
            </a:pPr>
            <a:r>
              <a:rPr lang="cs-CZ" dirty="0" smtClean="0"/>
              <a:t>Zkoumal dopad rané deprivace na další vývoj. Ztráta milovaného </a:t>
            </a:r>
            <a:r>
              <a:rPr lang="cs-CZ" b="1" dirty="0" smtClean="0"/>
              <a:t>objektu </a:t>
            </a:r>
            <a:r>
              <a:rPr lang="cs-CZ" dirty="0" smtClean="0"/>
              <a:t>od 2-5 měsíců se relativně rychle napraví, oddělení delší vede ke stále větší </a:t>
            </a:r>
            <a:r>
              <a:rPr lang="cs-CZ" b="1" dirty="0" smtClean="0"/>
              <a:t>deterioraci</a:t>
            </a:r>
            <a:r>
              <a:rPr lang="cs-CZ" dirty="0" smtClean="0"/>
              <a:t>. Tento stav nazval </a:t>
            </a:r>
            <a:r>
              <a:rPr lang="cs-CZ" b="1" dirty="0" err="1" smtClean="0"/>
              <a:t>hospitalismus</a:t>
            </a:r>
            <a:r>
              <a:rPr lang="cs-CZ" dirty="0" smtClean="0"/>
              <a:t> (</a:t>
            </a:r>
            <a:r>
              <a:rPr lang="cs-CZ" i="1" dirty="0" err="1" smtClean="0"/>
              <a:t>anakliktická</a:t>
            </a:r>
            <a:r>
              <a:rPr lang="cs-CZ" i="1" dirty="0" smtClean="0"/>
              <a:t> deprese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6386" name="Picture 2" descr="https://christthekingparish.files.wordpress.com/2015/05/rene-sp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576711" cy="38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Margaret </a:t>
            </a:r>
            <a:r>
              <a:rPr lang="cs-CZ" dirty="0" err="1" smtClean="0"/>
              <a:t>Mahlerová</a:t>
            </a:r>
            <a:r>
              <a:rPr lang="cs-CZ" dirty="0" smtClean="0"/>
              <a:t> (1897-1985)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6408712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Psychoanalytička (směr: egopsychologie). Maďarka, 1938 emigrovala do New Yorku. Zkoumala děti a dopad rané </a:t>
            </a:r>
            <a:r>
              <a:rPr lang="cs-CZ" b="1" dirty="0" smtClean="0"/>
              <a:t>deprivace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Dětský vývoj má podle ní 3 zásadní fáze: </a:t>
            </a:r>
          </a:p>
          <a:p>
            <a:pPr>
              <a:buNone/>
            </a:pPr>
            <a:r>
              <a:rPr lang="cs-CZ" i="1" dirty="0" smtClean="0"/>
              <a:t>normální autismus</a:t>
            </a:r>
            <a:r>
              <a:rPr lang="cs-CZ" dirty="0" smtClean="0"/>
              <a:t> – tuto fázi později zamítla (není podstatná)</a:t>
            </a:r>
          </a:p>
          <a:p>
            <a:pPr>
              <a:buNone/>
            </a:pPr>
            <a:r>
              <a:rPr lang="cs-CZ" i="1" dirty="0" smtClean="0"/>
              <a:t>symbiotická fáze</a:t>
            </a:r>
            <a:r>
              <a:rPr lang="cs-CZ" dirty="0" smtClean="0"/>
              <a:t> – spojení s matkou</a:t>
            </a:r>
          </a:p>
          <a:p>
            <a:pPr>
              <a:buNone/>
            </a:pPr>
            <a:r>
              <a:rPr lang="cs-CZ" i="1" dirty="0" smtClean="0"/>
              <a:t>separačně-individuační proces – </a:t>
            </a:r>
            <a:r>
              <a:rPr lang="cs-CZ" dirty="0" err="1" smtClean="0"/>
              <a:t>proces</a:t>
            </a:r>
            <a:r>
              <a:rPr lang="cs-CZ" dirty="0" smtClean="0"/>
              <a:t> oddělování od matky k vzniku ega (</a:t>
            </a:r>
            <a:r>
              <a:rPr lang="cs-CZ" i="1" dirty="0" err="1" smtClean="0"/>
              <a:t>self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5362" name="Picture 2" descr="http://www.depressaoansiedade.com/wp-content/uploads/2011/10/Margaret-Sch%C3%B6nberger-Mah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784" y="1844824"/>
            <a:ext cx="2687216" cy="339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emocí v sociální komunikaci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Text: o emocích z </a:t>
            </a:r>
            <a:r>
              <a:rPr lang="cs-CZ" dirty="0" err="1" smtClean="0"/>
              <a:t>Hewstone</a:t>
            </a:r>
            <a:r>
              <a:rPr lang="cs-CZ" dirty="0" smtClean="0"/>
              <a:t>, </a:t>
            </a:r>
            <a:r>
              <a:rPr lang="cs-CZ" dirty="0" err="1" smtClean="0"/>
              <a:t>Stroebe</a:t>
            </a:r>
            <a:r>
              <a:rPr lang="cs-CZ" dirty="0" smtClean="0"/>
              <a:t> (2006, 211-221), autorem textu je Klaus </a:t>
            </a:r>
            <a:r>
              <a:rPr lang="cs-CZ" dirty="0" err="1" smtClean="0"/>
              <a:t>Scherer</a:t>
            </a: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/>
              <a:t>Tomkins</a:t>
            </a:r>
            <a:r>
              <a:rPr lang="cs-CZ" dirty="0" smtClean="0"/>
              <a:t> (1984) v 60. letech přišel s názorem, že existuje omezený počet základních E.</a:t>
            </a:r>
          </a:p>
          <a:p>
            <a:pPr>
              <a:buNone/>
            </a:pPr>
            <a:r>
              <a:rPr lang="cs-CZ" b="1" dirty="0" smtClean="0"/>
              <a:t>Základní E </a:t>
            </a:r>
            <a:r>
              <a:rPr lang="cs-CZ" dirty="0" smtClean="0"/>
              <a:t>= vrozený nervově-motorický program. Tento program by měl určovat výraz tváře, modulovat hlas a vést ke změnám na fyziologické úrovni i v motorické činnosti. Tyto základní E by měly být ve svém výrazu společné všem kulturám. Výzkumy výrazů tváře </a:t>
            </a:r>
            <a:r>
              <a:rPr lang="cs-CZ" dirty="0" err="1" smtClean="0"/>
              <a:t>Ekmana</a:t>
            </a:r>
            <a:r>
              <a:rPr lang="cs-CZ" dirty="0" smtClean="0"/>
              <a:t> (1972) a </a:t>
            </a:r>
            <a:r>
              <a:rPr lang="cs-CZ" dirty="0" err="1" smtClean="0"/>
              <a:t>Izarda</a:t>
            </a:r>
            <a:r>
              <a:rPr lang="cs-CZ" dirty="0" smtClean="0"/>
              <a:t> (1971) a zvukových (tj. </a:t>
            </a:r>
            <a:r>
              <a:rPr lang="cs-CZ" b="1" dirty="0" err="1" smtClean="0"/>
              <a:t>paraverbálních</a:t>
            </a:r>
            <a:r>
              <a:rPr lang="cs-CZ" dirty="0" smtClean="0"/>
              <a:t>) projevů tento předpoklad potvrdily.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základních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Už Darwin (1872; </a:t>
            </a:r>
            <a:r>
              <a:rPr lang="pl-PL" i="1" dirty="0" smtClean="0"/>
              <a:t>Výraz emocí u člověka a u zvířat</a:t>
            </a:r>
            <a:r>
              <a:rPr lang="pl-PL" dirty="0" smtClean="0"/>
              <a:t>) spekuluje o původně vnějších v průběhu evoluce zvnitřněných „účelových zvyků” (srov. výraz pro znechucení a jeho evoluce; srov. smích).</a:t>
            </a:r>
          </a:p>
          <a:p>
            <a:pPr>
              <a:buNone/>
            </a:pPr>
            <a:r>
              <a:rPr lang="pl-PL" dirty="0" smtClean="0"/>
              <a:t>Takové programy pravděpodobně vznikají právě cestou zvnitřnění („somatizace”) původně vnějšího chování.</a:t>
            </a:r>
          </a:p>
          <a:p>
            <a:pPr>
              <a:buNone/>
            </a:pPr>
            <a:r>
              <a:rPr lang="pl-PL" dirty="0" smtClean="0"/>
              <a:t>Jiné příklady zvnitřnění: vnitřní řeč, vzpřímené držení těla, adaptace ruky na výrobu kamenných nástrojů... adaptace hlasového ústrojí, tolelance k laktóze atp. (nápadně to připomíná východiska L.S. Vygotského o původu psychických funkcí z původně sociálních funkcí).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základních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E slouží komunikaci – je to adaptace na život ve skupině.</a:t>
            </a:r>
          </a:p>
          <a:p>
            <a:pPr>
              <a:buNone/>
            </a:pPr>
            <a:r>
              <a:rPr lang="cs-CZ" dirty="0" smtClean="0"/>
              <a:t>E tedy nejsou jen obraz vnitřního nastavení člověka, slouží jako komunikační nástroj - srov. chování osob na bowlingu (</a:t>
            </a:r>
            <a:r>
              <a:rPr lang="cs-CZ" dirty="0" err="1" smtClean="0"/>
              <a:t>Kraut</a:t>
            </a:r>
            <a:r>
              <a:rPr lang="cs-CZ" dirty="0" smtClean="0"/>
              <a:t>, </a:t>
            </a:r>
            <a:r>
              <a:rPr lang="cs-CZ" dirty="0" err="1" smtClean="0"/>
              <a:t>Johnston</a:t>
            </a:r>
            <a:r>
              <a:rPr lang="cs-CZ" dirty="0" smtClean="0"/>
              <a:t>, 1979).</a:t>
            </a:r>
          </a:p>
          <a:p>
            <a:pPr>
              <a:buNone/>
            </a:pPr>
            <a:r>
              <a:rPr lang="cs-CZ" dirty="0" smtClean="0"/>
              <a:t>Základní E slouží jako </a:t>
            </a:r>
            <a:r>
              <a:rPr lang="cs-CZ" b="1" dirty="0" smtClean="0"/>
              <a:t>znak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Se znakem lze manipulovat (resp. ho užívat, komunikovat s ním).</a:t>
            </a:r>
          </a:p>
          <a:p>
            <a:pPr>
              <a:buNone/>
            </a:pPr>
            <a:r>
              <a:rPr lang="cs-CZ" dirty="0" smtClean="0"/>
              <a:t>Pokud má cokoli fungovat jako znak, musí to být odlišitelné od jiných znaků (proto by měli E rozumět všichni lidé; srov. výzkumy </a:t>
            </a:r>
            <a:r>
              <a:rPr lang="cs-CZ" dirty="0" err="1" smtClean="0"/>
              <a:t>Ekmana</a:t>
            </a:r>
            <a:r>
              <a:rPr lang="cs-CZ" dirty="0" smtClean="0"/>
              <a:t> a </a:t>
            </a:r>
            <a:r>
              <a:rPr lang="cs-CZ" dirty="0" err="1" smtClean="0"/>
              <a:t>Izarda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základních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1. Využití ve společenském styku (</a:t>
            </a:r>
            <a:r>
              <a:rPr lang="cs-CZ" i="1" dirty="0" smtClean="0"/>
              <a:t>display </a:t>
            </a:r>
            <a:r>
              <a:rPr lang="cs-CZ" i="1" dirty="0" err="1" smtClean="0"/>
              <a:t>rules</a:t>
            </a:r>
            <a:r>
              <a:rPr lang="cs-CZ" i="1" dirty="0" smtClean="0"/>
              <a:t> </a:t>
            </a:r>
            <a:r>
              <a:rPr lang="cs-CZ" dirty="0" smtClean="0"/>
              <a:t>= pravidla projevu E platná pro danou kulturu).</a:t>
            </a:r>
          </a:p>
          <a:p>
            <a:pPr>
              <a:buNone/>
            </a:pPr>
            <a:r>
              <a:rPr lang="cs-CZ" dirty="0" smtClean="0"/>
              <a:t>Pravidla projevu E „definují podoby potlačování, zmírňování, maskování či nahrazení spontánních projevů jinými.“ (s. 217)</a:t>
            </a:r>
          </a:p>
          <a:p>
            <a:pPr>
              <a:buNone/>
            </a:pPr>
            <a:r>
              <a:rPr lang="cs-CZ" dirty="0" smtClean="0"/>
              <a:t>Veškerá sociální komunikace podléhá těmto pravidlům, ač porušování není ničím vzácným (např. chování hlavy státu, učitele, cestujícího vlakem). Např. muži u nás nepláčou – analogie k obřízce žen např. u </a:t>
            </a:r>
            <a:r>
              <a:rPr lang="cs-CZ" dirty="0" err="1" smtClean="0"/>
              <a:t>Dogonů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základních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2. Využití v praxi, v práci:</a:t>
            </a:r>
          </a:p>
          <a:p>
            <a:r>
              <a:rPr lang="cs-CZ" dirty="0" smtClean="0"/>
              <a:t>„emocionální práce“: předstírají, resp. vytvářejí emoční atmosféru, což je vyčerpávající (</a:t>
            </a:r>
            <a:r>
              <a:rPr lang="cs-CZ" b="1" dirty="0" smtClean="0"/>
              <a:t>syndrom vyhoření</a:t>
            </a:r>
            <a:r>
              <a:rPr lang="cs-CZ" dirty="0" smtClean="0"/>
              <a:t>). Profese: letušky… ?</a:t>
            </a:r>
          </a:p>
          <a:p>
            <a:r>
              <a:rPr lang="cs-CZ" dirty="0" smtClean="0"/>
              <a:t>vyjednávání</a:t>
            </a:r>
          </a:p>
          <a:p>
            <a:r>
              <a:rPr lang="cs-CZ" dirty="0" smtClean="0"/>
              <a:t>lhaní</a:t>
            </a:r>
          </a:p>
          <a:p>
            <a:r>
              <a:rPr lang="cs-CZ" dirty="0" smtClean="0"/>
              <a:t>podvod (cílené ovlivňování E druhých: získání důvěry, lásky, soucitu, viny, strachu…)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 a citová vazba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M. </a:t>
            </a:r>
            <a:r>
              <a:rPr lang="cs-CZ" dirty="0" err="1" smtClean="0"/>
              <a:t>Ainsworthová</a:t>
            </a:r>
            <a:r>
              <a:rPr lang="cs-CZ" dirty="0" smtClean="0"/>
              <a:t> zkoumala citovou vazbu a odlišila jistou a nejistou vazbu. Ovšem to je stále jakási vazba. </a:t>
            </a:r>
            <a:r>
              <a:rPr lang="cs-CZ" dirty="0" err="1" smtClean="0"/>
              <a:t>Bowlby</a:t>
            </a:r>
            <a:r>
              <a:rPr lang="cs-CZ" dirty="0" smtClean="0"/>
              <a:t> a </a:t>
            </a:r>
            <a:r>
              <a:rPr lang="cs-CZ" dirty="0" err="1" smtClean="0"/>
              <a:t>Spitz</a:t>
            </a:r>
            <a:r>
              <a:rPr lang="cs-CZ" dirty="0" smtClean="0"/>
              <a:t> zkoumali děti, které byli citově a sociálně deprivované více než 6 měsíců.</a:t>
            </a:r>
          </a:p>
          <a:p>
            <a:pPr>
              <a:buNone/>
            </a:pPr>
            <a:r>
              <a:rPr lang="cs-CZ" dirty="0" err="1" smtClean="0"/>
              <a:t>Bowlby</a:t>
            </a:r>
            <a:r>
              <a:rPr lang="cs-CZ" dirty="0" smtClean="0"/>
              <a:t>: 12 ze 14 dětí klasifikovaných jako emočně </a:t>
            </a:r>
            <a:r>
              <a:rPr lang="cs-CZ" dirty="0" err="1" smtClean="0"/>
              <a:t>oploštělých</a:t>
            </a:r>
            <a:r>
              <a:rPr lang="cs-CZ" dirty="0" smtClean="0"/>
              <a:t> (</a:t>
            </a:r>
            <a:r>
              <a:rPr lang="cs-CZ" i="1" dirty="0" err="1" smtClean="0"/>
              <a:t>affectionless</a:t>
            </a:r>
            <a:r>
              <a:rPr lang="cs-CZ" dirty="0" smtClean="0"/>
              <a:t>) prožilo kompletní a dlouhodobou separaci od rodičů.</a:t>
            </a:r>
          </a:p>
          <a:p>
            <a:pPr>
              <a:buNone/>
            </a:pPr>
            <a:r>
              <a:rPr lang="cs-CZ" dirty="0" err="1" smtClean="0"/>
              <a:t>Spitz</a:t>
            </a:r>
            <a:r>
              <a:rPr lang="cs-CZ" dirty="0" smtClean="0"/>
              <a:t> mluvil o </a:t>
            </a:r>
            <a:r>
              <a:rPr lang="cs-CZ" b="1" dirty="0" err="1" smtClean="0"/>
              <a:t>hospitalismu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339752" y="1628800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Systematika psychologických věd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 smtClean="0"/>
              <a:t>Psychologie je věda, která studuje chování, duševní procesy, prožívání, tělesné dění, nemoc a její uzdravování (včetně jejich vzájemného vztahu a jejich zrání).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Základní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obecná, vývojová, kognitivní, </a:t>
            </a:r>
            <a:r>
              <a:rPr lang="cs-CZ" b="1" dirty="0" smtClean="0"/>
              <a:t>sociální</a:t>
            </a:r>
            <a:r>
              <a:rPr lang="cs-CZ" dirty="0" smtClean="0"/>
              <a:t>, osobnosti, biologická (neuropsychologie, evoluční </a:t>
            </a:r>
            <a:r>
              <a:rPr lang="cs-CZ" dirty="0" err="1" smtClean="0"/>
              <a:t>ps</a:t>
            </a:r>
            <a:r>
              <a:rPr lang="cs-CZ" dirty="0" smtClean="0"/>
              <a:t>.)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Aplikované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psychoterapie a klinická </a:t>
            </a:r>
            <a:r>
              <a:rPr lang="cs-CZ" dirty="0" err="1" smtClean="0"/>
              <a:t>ps</a:t>
            </a:r>
            <a:r>
              <a:rPr lang="cs-CZ" dirty="0" smtClean="0"/>
              <a:t>., </a:t>
            </a:r>
            <a:r>
              <a:rPr lang="cs-CZ" b="1" dirty="0" smtClean="0"/>
              <a:t>pedagogická</a:t>
            </a:r>
            <a:r>
              <a:rPr lang="cs-CZ" dirty="0" smtClean="0"/>
              <a:t>, organizace a řízení, poradenská, dopravy, forenzní, sportu, umění, zdraví, architektury…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>
                <a:solidFill>
                  <a:srgbClr val="F8CA48"/>
                </a:solidFill>
                <a:latin typeface="Bookman Old Style" pitchFamily="18" charset="0"/>
              </a:rPr>
              <a:t>Mareš, J. (2013). </a:t>
            </a:r>
            <a:r>
              <a:rPr lang="cs-CZ" i="1" dirty="0" smtClean="0">
                <a:solidFill>
                  <a:srgbClr val="F8CA48"/>
                </a:solidFill>
                <a:latin typeface="Bookman Old Style" pitchFamily="18" charset="0"/>
              </a:rPr>
              <a:t>Pedagogická psychologie</a:t>
            </a:r>
            <a:r>
              <a:rPr lang="cs-CZ" dirty="0" smtClean="0">
                <a:solidFill>
                  <a:srgbClr val="F8CA48"/>
                </a:solidFill>
                <a:latin typeface="Bookman Old Style" pitchFamily="18" charset="0"/>
              </a:rPr>
              <a:t>. Praha: Portál.</a:t>
            </a:r>
            <a:endParaRPr lang="cs-CZ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P 715: „Sociální psychologie je věda o tom, jak lidé vnímají, cítí a přemýšlejí o svém sociálním světě, jak jeden člověk na druhého působí a jak se ovlivňují. Jak si vytváříme dojem o druhých lidech? Jak interpretujeme jejich chování? Jak se naše sociální přesvědčení a postoje vytvářejí a mění? Jak to, že se nám někdo líbí a jak reagujeme na různé druhy sociálních vlivů? Jak se skupiny jedinců rozhodují? Jak lze zmírnit předsudky a sociální konflikty?“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107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/>
              <a:t>Hlavní </a:t>
            </a:r>
            <a:r>
              <a:rPr lang="cs-CZ" dirty="0" smtClean="0"/>
              <a:t>témata sociální psychologie:</a:t>
            </a:r>
          </a:p>
          <a:p>
            <a:pPr marL="137160" indent="0">
              <a:buNone/>
            </a:pPr>
            <a:endParaRPr lang="cs-CZ" dirty="0" smtClean="0"/>
          </a:p>
          <a:p>
            <a:r>
              <a:rPr lang="cs-CZ" b="1" dirty="0" smtClean="0"/>
              <a:t>socializace</a:t>
            </a:r>
          </a:p>
          <a:p>
            <a:r>
              <a:rPr lang="cs-CZ" dirty="0" smtClean="0"/>
              <a:t>vnímání </a:t>
            </a:r>
            <a:r>
              <a:rPr lang="cs-CZ" dirty="0"/>
              <a:t>druhých </a:t>
            </a:r>
            <a:r>
              <a:rPr lang="cs-CZ" dirty="0" smtClean="0"/>
              <a:t>lidí (</a:t>
            </a:r>
            <a:r>
              <a:rPr lang="cs-CZ" b="1" dirty="0" smtClean="0"/>
              <a:t>sociální percepce</a:t>
            </a:r>
            <a:r>
              <a:rPr lang="cs-CZ" dirty="0" smtClean="0"/>
              <a:t>) i sebe (sebepercepce)</a:t>
            </a:r>
            <a:endParaRPr lang="cs-CZ" dirty="0"/>
          </a:p>
          <a:p>
            <a:r>
              <a:rPr lang="cs-CZ" dirty="0" smtClean="0"/>
              <a:t>sociální </a:t>
            </a:r>
            <a:r>
              <a:rPr lang="cs-CZ" b="1" dirty="0" smtClean="0"/>
              <a:t>interakce</a:t>
            </a:r>
          </a:p>
          <a:p>
            <a:r>
              <a:rPr lang="cs-CZ" b="1" dirty="0" smtClean="0"/>
              <a:t>sociální komunikace</a:t>
            </a:r>
            <a:endParaRPr lang="cs-CZ" b="1" dirty="0"/>
          </a:p>
          <a:p>
            <a:r>
              <a:rPr lang="cs-CZ" dirty="0" smtClean="0"/>
              <a:t>vznik a </a:t>
            </a:r>
            <a:r>
              <a:rPr lang="cs-CZ" b="1" dirty="0" smtClean="0"/>
              <a:t>dynamika</a:t>
            </a:r>
            <a:r>
              <a:rPr lang="cs-CZ" dirty="0" smtClean="0"/>
              <a:t> </a:t>
            </a:r>
            <a:r>
              <a:rPr lang="cs-CZ" b="1" dirty="0" smtClean="0"/>
              <a:t>sociálních skupin </a:t>
            </a:r>
            <a:r>
              <a:rPr lang="cs-CZ" dirty="0" smtClean="0"/>
              <a:t>(skupinová </a:t>
            </a:r>
            <a:r>
              <a:rPr lang="cs-CZ" dirty="0"/>
              <a:t>dynamika</a:t>
            </a:r>
            <a:r>
              <a:rPr lang="cs-CZ" dirty="0" smtClean="0"/>
              <a:t> a rolové chování)</a:t>
            </a:r>
            <a:endParaRPr lang="cs-CZ" dirty="0"/>
          </a:p>
          <a:p>
            <a:r>
              <a:rPr lang="cs-CZ" dirty="0" smtClean="0"/>
              <a:t>názory</a:t>
            </a:r>
            <a:r>
              <a:rPr lang="cs-CZ" dirty="0"/>
              <a:t>, </a:t>
            </a:r>
            <a:r>
              <a:rPr lang="cs-CZ" b="1" dirty="0"/>
              <a:t>postoje</a:t>
            </a:r>
            <a:r>
              <a:rPr lang="cs-CZ" dirty="0"/>
              <a:t> a jejich </a:t>
            </a:r>
            <a:r>
              <a:rPr lang="cs-CZ" dirty="0" smtClean="0"/>
              <a:t>změna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4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Hybné síly vývoje psychiky?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en-US" b="1" dirty="0" smtClean="0"/>
              <a:t>genetická </a:t>
            </a:r>
            <a:r>
              <a:rPr lang="cs-CZ" altLang="en-US" dirty="0" smtClean="0"/>
              <a:t>determinace – </a:t>
            </a:r>
            <a:r>
              <a:rPr lang="cs-CZ" altLang="en-US" i="1" dirty="0" err="1" smtClean="0"/>
              <a:t>nature</a:t>
            </a:r>
            <a:r>
              <a:rPr lang="cs-CZ" altLang="en-US" dirty="0" smtClean="0"/>
              <a:t> = dědičnost</a:t>
            </a:r>
          </a:p>
          <a:p>
            <a:pPr lvl="1"/>
            <a:r>
              <a:rPr lang="cs-CZ" altLang="en-US" dirty="0" smtClean="0"/>
              <a:t>„Zločincem se člověk rodí</a:t>
            </a:r>
            <a:r>
              <a:rPr lang="cs-CZ" altLang="en-US" dirty="0"/>
              <a:t>“ (</a:t>
            </a:r>
            <a:r>
              <a:rPr lang="cs-CZ" altLang="en-US" dirty="0" err="1" smtClean="0"/>
              <a:t>Lombroso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b="1" dirty="0" smtClean="0"/>
              <a:t>vliv soc. prostředí </a:t>
            </a:r>
            <a:r>
              <a:rPr lang="cs-CZ" altLang="en-US" dirty="0" smtClean="0"/>
              <a:t>– </a:t>
            </a:r>
            <a:r>
              <a:rPr lang="cs-CZ" altLang="en-US" i="1" dirty="0" err="1" smtClean="0"/>
              <a:t>nurture</a:t>
            </a:r>
            <a:r>
              <a:rPr lang="cs-CZ" altLang="en-US" i="1" dirty="0" smtClean="0"/>
              <a:t> = </a:t>
            </a:r>
            <a:r>
              <a:rPr lang="cs-CZ" altLang="en-US" dirty="0" smtClean="0"/>
              <a:t>výchova</a:t>
            </a:r>
          </a:p>
          <a:p>
            <a:pPr lvl="1" eaLnBrk="1" hangingPunct="1"/>
            <a:r>
              <a:rPr lang="cs-CZ" altLang="en-US" dirty="0" smtClean="0"/>
              <a:t>J. </a:t>
            </a:r>
            <a:r>
              <a:rPr lang="cs-CZ" altLang="en-US" dirty="0" err="1" smtClean="0"/>
              <a:t>Watson</a:t>
            </a:r>
            <a:r>
              <a:rPr lang="cs-CZ" altLang="en-US" dirty="0" smtClean="0"/>
              <a:t>: „Udělám vám z dětí, co budete chtít“</a:t>
            </a:r>
          </a:p>
          <a:p>
            <a:pPr lvl="1" eaLnBrk="1" hangingPunct="1"/>
            <a:r>
              <a:rPr lang="cs-CZ" altLang="en-US" dirty="0" smtClean="0"/>
              <a:t>Schopnost učit se fonémům (jen) vlastního jazyka</a:t>
            </a:r>
          </a:p>
          <a:p>
            <a:pPr marL="137160" indent="0" eaLnBrk="1" hangingPunct="1">
              <a:buNone/>
            </a:pPr>
            <a:r>
              <a:rPr lang="cs-CZ" altLang="en-US" b="1" dirty="0" smtClean="0"/>
              <a:t>	</a:t>
            </a:r>
            <a:r>
              <a:rPr lang="cs-CZ" altLang="en-US" dirty="0" smtClean="0"/>
              <a:t>vliv sociálních procesů = </a:t>
            </a:r>
            <a:r>
              <a:rPr lang="cs-CZ" altLang="en-US" b="1" dirty="0" smtClean="0"/>
              <a:t>socializace</a:t>
            </a:r>
          </a:p>
          <a:p>
            <a:pPr eaLnBrk="1" hangingPunct="1"/>
            <a:r>
              <a:rPr lang="cs-CZ" altLang="en-US" b="1" dirty="0" smtClean="0"/>
              <a:t>vliv vlastní osobnosti </a:t>
            </a:r>
            <a:r>
              <a:rPr lang="cs-CZ" altLang="en-US" dirty="0" smtClean="0"/>
              <a:t>(srov. Gesellův p. seberegulace)</a:t>
            </a:r>
          </a:p>
          <a:p>
            <a:pPr eaLnBrk="1" hangingPunct="1">
              <a:buNone/>
            </a:pPr>
            <a:r>
              <a:rPr lang="cs-CZ" altLang="en-US" dirty="0" smtClean="0"/>
              <a:t>= bio-psycho-sociální model</a:t>
            </a:r>
          </a:p>
          <a:p>
            <a:pPr>
              <a:buNone/>
            </a:pPr>
            <a:endParaRPr lang="cs-CZ" altLang="en-US" dirty="0" smtClean="0"/>
          </a:p>
          <a:p>
            <a:pPr>
              <a:buNone/>
            </a:pPr>
            <a:r>
              <a:rPr lang="cs-CZ" altLang="en-US" dirty="0" smtClean="0"/>
              <a:t>+ </a:t>
            </a:r>
            <a:r>
              <a:rPr lang="cs-CZ" altLang="en-US" dirty="0"/>
              <a:t>vliv klimatických změn (a ekosystémů</a:t>
            </a:r>
            <a:r>
              <a:rPr lang="cs-CZ" altLang="en-US" dirty="0" smtClean="0"/>
              <a:t>) – změny fylogenetické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622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Socializace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b="1" dirty="0" smtClean="0"/>
              <a:t>Socializace</a:t>
            </a:r>
            <a:r>
              <a:rPr lang="cs-CZ" dirty="0" smtClean="0"/>
              <a:t> = proces osvojování si kulturně sdílených poznatků, postojů, jednání, vzorců chování, norem a zákazů.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Srov. </a:t>
            </a:r>
            <a:r>
              <a:rPr lang="cs-CZ" b="1" i="1" dirty="0" smtClean="0"/>
              <a:t>vlčí děti </a:t>
            </a:r>
            <a:r>
              <a:rPr lang="cs-CZ" dirty="0" smtClean="0"/>
              <a:t>- kam by to dotáhl člověk bez péče druhých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Lidská ontogeneze je předpřipravena přírodou (jak obsahově, tak i fázováním), nicméně předpokládá přítomnost dalších lidí.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8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2445</Words>
  <Application>Microsoft Office PowerPoint</Application>
  <PresentationFormat>Předvádění na obrazovce (4:3)</PresentationFormat>
  <Paragraphs>215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Vrchol</vt:lpstr>
      <vt:lpstr>Sociální psychologie 1</vt:lpstr>
      <vt:lpstr>Podmínky ukončení:</vt:lpstr>
      <vt:lpstr>Doporučená studijní literatura:</vt:lpstr>
      <vt:lpstr>Snímek 4</vt:lpstr>
      <vt:lpstr>Systematika psychologických věd</vt:lpstr>
      <vt:lpstr>Sociální psychologie</vt:lpstr>
      <vt:lpstr>Snímek 7</vt:lpstr>
      <vt:lpstr>Hybné síly vývoje psychiky?</vt:lpstr>
      <vt:lpstr>Socializace člověka</vt:lpstr>
      <vt:lpstr>Snímek 10</vt:lpstr>
      <vt:lpstr>Snímek 11</vt:lpstr>
      <vt:lpstr>1. Sociální posilování  (druh podmiňování)</vt:lpstr>
      <vt:lpstr>Behaviorismus (americký přístup v psychologii)</vt:lpstr>
      <vt:lpstr>Snímek 14</vt:lpstr>
      <vt:lpstr>Snímek 15</vt:lpstr>
      <vt:lpstr>Snímek 16</vt:lpstr>
      <vt:lpstr>A. Bandura – Bobo doll experiment</vt:lpstr>
      <vt:lpstr>Snímek 18</vt:lpstr>
      <vt:lpstr>Snímek 19</vt:lpstr>
      <vt:lpstr>Aktéři socializace</vt:lpstr>
      <vt:lpstr>Komunikace verb. a neverbální</vt:lpstr>
      <vt:lpstr>Vývoj řeči</vt:lpstr>
      <vt:lpstr>Vývoj řeči</vt:lpstr>
      <vt:lpstr>Sociální interakce</vt:lpstr>
      <vt:lpstr>Raný vývoj a sociální psychologie</vt:lpstr>
      <vt:lpstr>John Bowlby (1907-1990)</vt:lpstr>
      <vt:lpstr>Teorie citové vazby  (attachment theory)</vt:lpstr>
      <vt:lpstr>Mary Ainsworthová (1913-1999)</vt:lpstr>
      <vt:lpstr>Teorie citové vazby</vt:lpstr>
      <vt:lpstr>René Spitz (1887-1974)</vt:lpstr>
      <vt:lpstr>Margaret Mahlerová (1897-1985)</vt:lpstr>
      <vt:lpstr>Role emocí v sociální komunikaci</vt:lpstr>
      <vt:lpstr>Výzkum základních emocí</vt:lpstr>
      <vt:lpstr>Vznik základních E</vt:lpstr>
      <vt:lpstr>Funkce základních E</vt:lpstr>
      <vt:lpstr>Funkce základních E</vt:lpstr>
      <vt:lpstr>Funkce základních E</vt:lpstr>
      <vt:lpstr>E a citová vazba</vt:lpstr>
      <vt:lpstr>Snímek 39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Krasa</cp:lastModifiedBy>
  <cp:revision>24</cp:revision>
  <dcterms:created xsi:type="dcterms:W3CDTF">2015-10-20T07:43:33Z</dcterms:created>
  <dcterms:modified xsi:type="dcterms:W3CDTF">2015-12-14T09:29:10Z</dcterms:modified>
</cp:coreProperties>
</file>