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9" r:id="rId11"/>
    <p:sldId id="265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FF4-B312-4BF6-BAA3-D909F1D10457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73907-9BBD-49B0-9B33-A0B693FFA3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FFF4E-5490-4C44-A675-78204D5F9E71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108C-6DC1-4B4A-8C32-608566C21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5DF4B-E6A5-430C-8C1F-134EAB90E157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49127-6E6B-4B7D-9A82-C78307CB2B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B6D3E-EB7C-4B65-9457-649622FC3431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D23DE-1F6B-4668-97A6-5A27C2586F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D0345-2ED8-4DED-8285-AE30DC703E7A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1B9B7-C52F-419D-85DA-1C65FAADF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21EB4-987C-4831-A08D-984ACC99108D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2357-199A-4F30-9802-28E60C9BC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B3C29-9672-4318-9AD0-B9867FD435C6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2BF0-DB54-42DE-8879-A7F74BF5E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B664C-DC95-4796-A420-CFB77E618F40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CFA4D-2CA6-452C-91C7-0B9D4A6EC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71F58-65BF-47B2-8B33-F0193B596375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451F9-6586-46F5-AC38-6F9856D5E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5B598-6B9C-4FC1-9CF7-9F313B20C638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5615-186A-447E-8F5B-FF90252471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82DF-9259-4D4C-840A-B254ADC97D6B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DDE68-C798-4293-A0A6-1CED9B8C1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8E7680-67E1-490F-9866-410F8DF00266}" type="datetimeFigureOut">
              <a:rPr lang="cs-CZ"/>
              <a:pPr>
                <a:defRPr/>
              </a:pPr>
              <a:t>14.10.2012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F97BC8-8DAB-4939-A6F0-8EF1D859F2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Obecné rysy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Mgr. Radek Pospíšil</a:t>
            </a:r>
            <a:br>
              <a:rPr lang="cs-CZ" dirty="0" smtClean="0"/>
            </a:br>
            <a:r>
              <a:rPr lang="cs-CZ" dirty="0" smtClean="0"/>
              <a:t>Katedra pedagogiky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3000" smtClean="0"/>
              <a:t>Dynamičnost a cykličnost</a:t>
            </a:r>
          </a:p>
          <a:p>
            <a:r>
              <a:rPr lang="cs-CZ" sz="3000" smtClean="0"/>
              <a:t>výchova je otevřená a vychází co se průběhu týče z předchozích výsledků, které se v další edukační činnosti projevují</a:t>
            </a:r>
          </a:p>
          <a:p>
            <a:pPr>
              <a:buFont typeface="Arial" charset="0"/>
              <a:buNone/>
            </a:pPr>
            <a:endParaRPr lang="cs-CZ" sz="3000" smtClean="0"/>
          </a:p>
          <a:p>
            <a:pPr>
              <a:buFont typeface="Arial" charset="0"/>
              <a:buNone/>
            </a:pPr>
            <a:r>
              <a:rPr lang="cs-CZ" sz="3000" smtClean="0"/>
              <a:t>Pluralita a integrace</a:t>
            </a:r>
          </a:p>
          <a:p>
            <a:r>
              <a:rPr lang="cs-CZ" sz="3000" smtClean="0"/>
              <a:t>možnost volby vlastní vzdělávací cesty, ale i slučování, dílčích výchovných procesů </a:t>
            </a:r>
          </a:p>
          <a:p>
            <a:endParaRPr lang="cs-CZ" sz="3000" smtClean="0"/>
          </a:p>
          <a:p>
            <a:pPr>
              <a:buFont typeface="Arial" charset="0"/>
              <a:buNone/>
            </a:pPr>
            <a:r>
              <a:rPr lang="cs-CZ" sz="3000" smtClean="0"/>
              <a:t>Hodnotová orientace</a:t>
            </a:r>
          </a:p>
          <a:p>
            <a:r>
              <a:rPr lang="cs-CZ" sz="3000" smtClean="0"/>
              <a:t>hodnotový obsah výchovy v závislosti na historické etapě, v které se výchova nachází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700" smtClean="0"/>
              <a:t>HORÁK, J., KOLÁŘ, Z. </a:t>
            </a:r>
            <a:r>
              <a:rPr lang="cs-CZ" sz="2700" i="1" smtClean="0"/>
              <a:t>Obecná pedagogika</a:t>
            </a:r>
            <a:r>
              <a:rPr lang="cs-CZ" sz="2700" smtClean="0"/>
              <a:t>. Ústí nad Labem: UJEP, 2004. </a:t>
            </a:r>
          </a:p>
          <a:p>
            <a:pPr eaLnBrk="1" hangingPunct="1">
              <a:lnSpc>
                <a:spcPct val="80000"/>
              </a:lnSpc>
            </a:pPr>
            <a:r>
              <a:rPr lang="cs-CZ" sz="2700" smtClean="0"/>
              <a:t>JŮVA, V. sen. a jun. </a:t>
            </a:r>
            <a:r>
              <a:rPr lang="cs-CZ" sz="2700" i="1" smtClean="0"/>
              <a:t>Úvod do pedagogiky</a:t>
            </a:r>
            <a:r>
              <a:rPr lang="cs-CZ" sz="2700" smtClean="0"/>
              <a:t>. Brno: Paido, 1999.</a:t>
            </a:r>
          </a:p>
          <a:p>
            <a:pPr eaLnBrk="1" hangingPunct="1">
              <a:lnSpc>
                <a:spcPct val="80000"/>
              </a:lnSpc>
            </a:pPr>
            <a:r>
              <a:rPr lang="cs-CZ" sz="2700" smtClean="0"/>
              <a:t>POSPÍŠIL, R. </a:t>
            </a:r>
            <a:r>
              <a:rPr lang="cs-CZ" sz="2700" i="1" smtClean="0"/>
              <a:t>Úvod do pedagogiky</a:t>
            </a:r>
            <a:r>
              <a:rPr lang="cs-CZ" sz="2700" smtClean="0"/>
              <a:t>. ELPORTÁL, Brno : MU Brno, 2009. http://is.muni.cz/do/1499/el/estud/pedf/ps09/uvod_ped/web/index.html </a:t>
            </a:r>
          </a:p>
          <a:p>
            <a:pPr eaLnBrk="1" hangingPunct="1">
              <a:lnSpc>
                <a:spcPct val="80000"/>
              </a:lnSpc>
            </a:pPr>
            <a:r>
              <a:rPr lang="cs-CZ" sz="2700" smtClean="0"/>
              <a:t>PRŮCHA, J. </a:t>
            </a:r>
            <a:r>
              <a:rPr lang="cs-CZ" sz="2700" i="1" smtClean="0"/>
              <a:t>Moderní pedagogika</a:t>
            </a:r>
            <a:r>
              <a:rPr lang="cs-CZ" sz="2700" smtClean="0"/>
              <a:t>. Praha: Portál, 1997.</a:t>
            </a:r>
          </a:p>
          <a:p>
            <a:pPr eaLnBrk="1" hangingPunct="1">
              <a:lnSpc>
                <a:spcPct val="80000"/>
              </a:lnSpc>
            </a:pPr>
            <a:r>
              <a:rPr lang="cs-CZ" sz="2700" smtClean="0"/>
              <a:t>SVOBODOVÁ, J., ŠMAHELOVÁ, B. </a:t>
            </a:r>
            <a:r>
              <a:rPr lang="cs-CZ" sz="2700" i="1" smtClean="0"/>
              <a:t>Kapitoly z obecné pedagogiky</a:t>
            </a:r>
            <a:r>
              <a:rPr lang="cs-CZ" sz="2700" smtClean="0"/>
              <a:t>. Brno: MSD, 2007.</a:t>
            </a:r>
          </a:p>
          <a:p>
            <a:pPr eaLnBrk="1" hangingPunct="1">
              <a:lnSpc>
                <a:spcPct val="80000"/>
              </a:lnSpc>
            </a:pPr>
            <a:endParaRPr lang="cs-CZ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453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mtClean="0"/>
              <a:t>Výchova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záměrné působení na osobnost jedince s cílem dosáhnout změn v různých složkách osobnosti </a:t>
            </a:r>
            <a:br>
              <a:rPr lang="cs-CZ" smtClean="0"/>
            </a:br>
            <a:r>
              <a:rPr lang="cs-CZ" smtClean="0"/>
              <a:t>intencionální (přímá) – působení pedagoga</a:t>
            </a:r>
            <a:br>
              <a:rPr lang="cs-CZ" smtClean="0"/>
            </a:br>
            <a:r>
              <a:rPr lang="cs-CZ" smtClean="0"/>
              <a:t>funkcionální (nepřímá) – adaptované prostředí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mtClean="0"/>
              <a:t>Vzdělávání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proces záměrného a organizovaného osvojování poznatků, dovedností, postojů aj., typicky realizovaný prostřednictvím školního vyučování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5976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sz="3000" smtClean="0"/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Vzdělání</a:t>
            </a:r>
          </a:p>
          <a:p>
            <a:pPr eaLnBrk="1" hangingPunct="1"/>
            <a:r>
              <a:rPr lang="cs-CZ" smtClean="0"/>
              <a:t>dlouhodobá, institucionalizovaná a legislativně vymezená specifická edukace, výsledek vzdělávání</a:t>
            </a:r>
            <a:endParaRPr lang="cs-CZ" sz="3000" smtClean="0"/>
          </a:p>
          <a:p>
            <a:pPr eaLnBrk="1" hangingPunct="1"/>
            <a:endParaRPr lang="cs-CZ" sz="3000" smtClean="0"/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Vzdělanost</a:t>
            </a:r>
          </a:p>
          <a:p>
            <a:pPr eaLnBrk="1" hangingPunct="1"/>
            <a:r>
              <a:rPr lang="cs-CZ" sz="3000" smtClean="0"/>
              <a:t>úroveň dosaženého vzdělání</a:t>
            </a:r>
          </a:p>
          <a:p>
            <a:pPr eaLnBrk="1" hangingPunct="1">
              <a:buFont typeface="Arial" charset="0"/>
              <a:buNone/>
            </a:pPr>
            <a:endParaRPr lang="cs-CZ" sz="3000" smtClean="0"/>
          </a:p>
          <a:p>
            <a:pPr eaLnBrk="1" hangingPunct="1">
              <a:buFont typeface="Arial" charset="0"/>
              <a:buNone/>
            </a:pPr>
            <a:r>
              <a:rPr lang="cs-CZ" sz="3000" smtClean="0"/>
              <a:t>Vzdělavatelnost</a:t>
            </a:r>
          </a:p>
          <a:p>
            <a:pPr eaLnBrk="1" hangingPunct="1"/>
            <a:r>
              <a:rPr lang="cs-CZ" sz="3000" smtClean="0"/>
              <a:t>schopnost vzdělávat se</a:t>
            </a:r>
          </a:p>
          <a:p>
            <a:pPr eaLnBrk="1" hangingPunct="1"/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sz="3000" smtClean="0"/>
          </a:p>
          <a:p>
            <a:pPr eaLnBrk="1" hangingPunct="1">
              <a:buFont typeface="Arial" charset="0"/>
              <a:buNone/>
            </a:pPr>
            <a:endParaRPr lang="cs-CZ" sz="3000" smtClean="0"/>
          </a:p>
          <a:p>
            <a:pPr eaLnBrk="1" hangingPunct="1">
              <a:buFont typeface="Arial" charset="0"/>
              <a:buNone/>
            </a:pPr>
            <a:endParaRPr lang="cs-CZ" sz="3000" smtClean="0"/>
          </a:p>
          <a:p>
            <a:pPr eaLnBrk="1" hangingPunct="1"/>
            <a:r>
              <a:rPr lang="cs-CZ" smtClean="0"/>
              <a:t>naše současná výchova je historicky podmíněný model, odpovídající podmínkách české demokratické společnosti </a:t>
            </a:r>
          </a:p>
          <a:p>
            <a:pPr eaLnBrk="1" hangingPunct="1"/>
            <a:r>
              <a:rPr lang="cs-CZ" smtClean="0"/>
              <a:t>chápeme ji jako jeden z významných činitelů rozvoje společnosti vedle činitelů ekonomických, morálních a kulturních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dělení rysů výchovy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/>
              <a:t>Permanentní charakter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Univerzální charakter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Mnohostranná orientace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2642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/>
              <a:t>Permanentní charakter</a:t>
            </a:r>
          </a:p>
          <a:p>
            <a:pPr eaLnBrk="1" hangingPunct="1"/>
            <a:r>
              <a:rPr lang="cs-CZ" smtClean="0"/>
              <a:t>výchova je dlouhodobým, celoživotním cyklem, kterým prochází vychovávaný jedinec</a:t>
            </a:r>
          </a:p>
          <a:p>
            <a:pPr eaLnBrk="1" hangingPunct="1"/>
            <a:r>
              <a:rPr lang="cs-CZ" smtClean="0"/>
              <a:t>začíná narozením jedince a končí jeho smrtí</a:t>
            </a:r>
          </a:p>
          <a:p>
            <a:pPr eaLnBrk="1" hangingPunct="1"/>
            <a:r>
              <a:rPr lang="cs-CZ" smtClean="0"/>
              <a:t>skladba výchovy tomu odpovídá – preprimární, primární, sekundární, terciární, celoživotní výchova a vzdělávání (andragogika), univerzita třetího věku (gerontagogika)</a:t>
            </a:r>
          </a:p>
          <a:p>
            <a:pPr eaLnBrk="1" hangingPunct="1"/>
            <a:r>
              <a:rPr lang="cs-CZ" smtClean="0"/>
              <a:t>předpoklad propojit dvě základní formy výchovy - výchovu druhým jedincem (heteroedukaci) a sebevýchovu (autoedukaci)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21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/>
              <a:t>Univerzální charakter</a:t>
            </a:r>
          </a:p>
          <a:p>
            <a:pPr eaLnBrk="1" hangingPunct="1"/>
            <a:r>
              <a:rPr lang="cs-CZ" smtClean="0"/>
              <a:t>výchova je určená všem (zdravý, postižený, nadaný jedinec)</a:t>
            </a:r>
          </a:p>
          <a:p>
            <a:pPr eaLnBrk="1" hangingPunct="1"/>
            <a:r>
              <a:rPr lang="cs-CZ" smtClean="0"/>
              <a:t>výchova orientována na problémy globální povahy a překonávání uzavřenosti – internacionalizace a globalizace (mezinárodní dohody, projekty, výměna učitelů ad.)</a:t>
            </a:r>
          </a:p>
          <a:p>
            <a:pPr eaLnBrk="1" hangingPunct="1"/>
            <a:r>
              <a:rPr lang="cs-CZ" smtClean="0"/>
              <a:t>pluralita výchovných cílů a obsahů, výchovných forem, metod a prostředků</a:t>
            </a:r>
          </a:p>
          <a:p>
            <a:pPr eaLnBrk="1" hangingPunct="1"/>
            <a:r>
              <a:rPr lang="cs-CZ" smtClean="0"/>
              <a:t>důležitá integrace dílčích výchovných procesů → zdůrazňuje se při spolupráci školy a rodiny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/>
              <a:t>Mnohostranná orientace</a:t>
            </a:r>
          </a:p>
          <a:p>
            <a:pPr eaLnBrk="1" hangingPunct="1"/>
            <a:r>
              <a:rPr lang="cs-CZ" smtClean="0"/>
              <a:t>výchova se snaží připravit jedince pro základní sociální role</a:t>
            </a:r>
          </a:p>
          <a:p>
            <a:pPr eaLnBrk="1" hangingPunct="1"/>
            <a:r>
              <a:rPr lang="cs-CZ" smtClean="0"/>
              <a:t>rozvíjí zároveň základní fyzické a psychické kvality jedince</a:t>
            </a:r>
          </a:p>
          <a:p>
            <a:pPr eaLnBrk="1" hangingPunct="1"/>
            <a:r>
              <a:rPr lang="cs-CZ" smtClean="0"/>
              <a:t>mnohostranně orientovat znamená rozvíjet jedince v jednotlivých oblastech kultury</a:t>
            </a:r>
          </a:p>
          <a:p>
            <a:pPr eaLnBrk="1" hangingPunct="1"/>
            <a:r>
              <a:rPr lang="cs-CZ" smtClean="0"/>
              <a:t>rozvoj v mnoha složkách výchovy (světonázorová, tělesná, jazyková, estetická, technická, morální ad.)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dělení rysů výchovy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smtClean="0"/>
              <a:t>permanentní charakter </a:t>
            </a:r>
          </a:p>
          <a:p>
            <a:r>
              <a:rPr lang="cs-CZ" smtClean="0"/>
              <a:t>propojení autoedukace a heteroedukace </a:t>
            </a:r>
          </a:p>
          <a:p>
            <a:r>
              <a:rPr lang="cs-CZ" smtClean="0"/>
              <a:t>dynamičnost a cykličnost - univerzální a komplexní charakter </a:t>
            </a:r>
          </a:p>
          <a:p>
            <a:r>
              <a:rPr lang="cs-CZ" smtClean="0"/>
              <a:t>internacionální a globální charakter </a:t>
            </a:r>
          </a:p>
          <a:p>
            <a:r>
              <a:rPr lang="cs-CZ" smtClean="0"/>
              <a:t>mnohostrannost výchovy </a:t>
            </a:r>
          </a:p>
          <a:p>
            <a:r>
              <a:rPr lang="cs-CZ" smtClean="0"/>
              <a:t>pluralita a integrace </a:t>
            </a:r>
          </a:p>
          <a:p>
            <a:r>
              <a:rPr lang="cs-CZ" smtClean="0"/>
              <a:t>hodnotová orientace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370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Obecné rysy výchovy</vt:lpstr>
      <vt:lpstr>Snímek 2</vt:lpstr>
      <vt:lpstr>Snímek 3</vt:lpstr>
      <vt:lpstr>Snímek 4</vt:lpstr>
      <vt:lpstr>Základní dělení rysů výchovy</vt:lpstr>
      <vt:lpstr>Snímek 6</vt:lpstr>
      <vt:lpstr>Snímek 7</vt:lpstr>
      <vt:lpstr>Snímek 8</vt:lpstr>
      <vt:lpstr>Další dělení rysů výchovy</vt:lpstr>
      <vt:lpstr>Snímek 10</vt:lpstr>
      <vt:lpstr>Literatura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jako vědecká disciplína</dc:title>
  <dc:creator>Radek Pospíšil</dc:creator>
  <cp:lastModifiedBy>Oldrich Simonik</cp:lastModifiedBy>
  <cp:revision>9</cp:revision>
  <dcterms:created xsi:type="dcterms:W3CDTF">2012-09-30T17:38:08Z</dcterms:created>
  <dcterms:modified xsi:type="dcterms:W3CDTF">2012-10-14T20:12:07Z</dcterms:modified>
</cp:coreProperties>
</file>